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01"/>
  </p:notesMasterIdLst>
  <p:sldIdLst>
    <p:sldId id="256" r:id="rId5"/>
    <p:sldId id="257" r:id="rId6"/>
    <p:sldId id="258" r:id="rId7"/>
    <p:sldId id="599" r:id="rId8"/>
    <p:sldId id="601" r:id="rId9"/>
    <p:sldId id="259" r:id="rId10"/>
    <p:sldId id="536" r:id="rId11"/>
    <p:sldId id="542" r:id="rId12"/>
    <p:sldId id="543" r:id="rId13"/>
    <p:sldId id="604" r:id="rId14"/>
    <p:sldId id="607" r:id="rId15"/>
    <p:sldId id="600" r:id="rId16"/>
    <p:sldId id="617" r:id="rId17"/>
    <p:sldId id="605" r:id="rId18"/>
    <p:sldId id="606" r:id="rId19"/>
    <p:sldId id="608" r:id="rId20"/>
    <p:sldId id="544" r:id="rId21"/>
    <p:sldId id="611" r:id="rId22"/>
    <p:sldId id="261" r:id="rId23"/>
    <p:sldId id="603" r:id="rId24"/>
    <p:sldId id="262" r:id="rId25"/>
    <p:sldId id="270" r:id="rId26"/>
    <p:sldId id="432" r:id="rId27"/>
    <p:sldId id="581" r:id="rId28"/>
    <p:sldId id="433" r:id="rId29"/>
    <p:sldId id="434" r:id="rId30"/>
    <p:sldId id="464" r:id="rId31"/>
    <p:sldId id="449" r:id="rId32"/>
    <p:sldId id="488" r:id="rId33"/>
    <p:sldId id="451" r:id="rId34"/>
    <p:sldId id="575" r:id="rId35"/>
    <p:sldId id="576" r:id="rId36"/>
    <p:sldId id="465" r:id="rId37"/>
    <p:sldId id="467" r:id="rId38"/>
    <p:sldId id="479" r:id="rId39"/>
    <p:sldId id="466" r:id="rId40"/>
    <p:sldId id="470" r:id="rId41"/>
    <p:sldId id="486" r:id="rId42"/>
    <p:sldId id="577" r:id="rId43"/>
    <p:sldId id="483" r:id="rId44"/>
    <p:sldId id="471" r:id="rId45"/>
    <p:sldId id="474" r:id="rId46"/>
    <p:sldId id="602" r:id="rId47"/>
    <p:sldId id="475" r:id="rId48"/>
    <p:sldId id="477" r:id="rId49"/>
    <p:sldId id="491" r:id="rId50"/>
    <p:sldId id="490" r:id="rId51"/>
    <p:sldId id="495" r:id="rId52"/>
    <p:sldId id="503" r:id="rId53"/>
    <p:sldId id="497" r:id="rId54"/>
    <p:sldId id="498" r:id="rId55"/>
    <p:sldId id="500" r:id="rId56"/>
    <p:sldId id="501" r:id="rId57"/>
    <p:sldId id="506" r:id="rId58"/>
    <p:sldId id="507" r:id="rId59"/>
    <p:sldId id="508" r:id="rId60"/>
    <p:sldId id="509" r:id="rId61"/>
    <p:sldId id="510" r:id="rId62"/>
    <p:sldId id="511" r:id="rId63"/>
    <p:sldId id="512" r:id="rId64"/>
    <p:sldId id="513" r:id="rId65"/>
    <p:sldId id="515" r:id="rId66"/>
    <p:sldId id="514" r:id="rId67"/>
    <p:sldId id="516" r:id="rId68"/>
    <p:sldId id="517" r:id="rId69"/>
    <p:sldId id="521" r:id="rId70"/>
    <p:sldId id="522" r:id="rId71"/>
    <p:sldId id="523" r:id="rId72"/>
    <p:sldId id="524" r:id="rId73"/>
    <p:sldId id="525" r:id="rId74"/>
    <p:sldId id="527" r:id="rId75"/>
    <p:sldId id="529" r:id="rId76"/>
    <p:sldId id="530" r:id="rId77"/>
    <p:sldId id="531" r:id="rId78"/>
    <p:sldId id="533" r:id="rId79"/>
    <p:sldId id="534" r:id="rId80"/>
    <p:sldId id="535" r:id="rId81"/>
    <p:sldId id="548" r:id="rId82"/>
    <p:sldId id="549" r:id="rId83"/>
    <p:sldId id="550" r:id="rId84"/>
    <p:sldId id="551" r:id="rId85"/>
    <p:sldId id="553" r:id="rId86"/>
    <p:sldId id="555" r:id="rId87"/>
    <p:sldId id="556" r:id="rId88"/>
    <p:sldId id="558" r:id="rId89"/>
    <p:sldId id="559" r:id="rId90"/>
    <p:sldId id="560" r:id="rId91"/>
    <p:sldId id="561" r:id="rId92"/>
    <p:sldId id="562" r:id="rId93"/>
    <p:sldId id="571" r:id="rId94"/>
    <p:sldId id="572" r:id="rId95"/>
    <p:sldId id="573" r:id="rId96"/>
    <p:sldId id="582" r:id="rId97"/>
    <p:sldId id="597" r:id="rId98"/>
    <p:sldId id="598" r:id="rId99"/>
    <p:sldId id="609" r:id="rId100"/>
    <p:sldId id="616" r:id="rId101"/>
    <p:sldId id="615" r:id="rId102"/>
    <p:sldId id="264" r:id="rId103"/>
    <p:sldId id="596" r:id="rId104"/>
    <p:sldId id="267" r:id="rId105"/>
    <p:sldId id="447" r:id="rId106"/>
    <p:sldId id="452" r:id="rId107"/>
    <p:sldId id="431" r:id="rId108"/>
    <p:sldId id="445" r:id="rId109"/>
    <p:sldId id="446" r:id="rId110"/>
    <p:sldId id="450" r:id="rId111"/>
    <p:sldId id="453" r:id="rId112"/>
    <p:sldId id="454" r:id="rId113"/>
    <p:sldId id="455" r:id="rId114"/>
    <p:sldId id="456" r:id="rId115"/>
    <p:sldId id="482" r:id="rId116"/>
    <p:sldId id="518" r:id="rId117"/>
    <p:sldId id="519" r:id="rId118"/>
    <p:sldId id="584" r:id="rId119"/>
    <p:sldId id="585" r:id="rId120"/>
    <p:sldId id="586" r:id="rId121"/>
    <p:sldId id="588" r:id="rId122"/>
    <p:sldId id="587" r:id="rId123"/>
    <p:sldId id="589" r:id="rId124"/>
    <p:sldId id="590" r:id="rId125"/>
    <p:sldId id="591" r:id="rId126"/>
    <p:sldId id="592" r:id="rId127"/>
    <p:sldId id="593" r:id="rId128"/>
    <p:sldId id="594" r:id="rId129"/>
    <p:sldId id="520" r:id="rId130"/>
    <p:sldId id="569" r:id="rId131"/>
    <p:sldId id="570" r:id="rId132"/>
    <p:sldId id="574" r:id="rId133"/>
    <p:sldId id="578" r:id="rId134"/>
    <p:sldId id="579" r:id="rId135"/>
    <p:sldId id="580" r:id="rId136"/>
    <p:sldId id="583" r:id="rId137"/>
    <p:sldId id="357" r:id="rId138"/>
    <p:sldId id="526" r:id="rId139"/>
    <p:sldId id="487" r:id="rId140"/>
    <p:sldId id="528" r:id="rId141"/>
    <p:sldId id="484" r:id="rId142"/>
    <p:sldId id="532" r:id="rId143"/>
    <p:sldId id="489" r:id="rId144"/>
    <p:sldId id="265" r:id="rId145"/>
    <p:sldId id="492" r:id="rId146"/>
    <p:sldId id="268" r:id="rId147"/>
    <p:sldId id="272" r:id="rId148"/>
    <p:sldId id="276" r:id="rId149"/>
    <p:sldId id="344" r:id="rId150"/>
    <p:sldId id="345" r:id="rId151"/>
    <p:sldId id="346" r:id="rId152"/>
    <p:sldId id="347" r:id="rId153"/>
    <p:sldId id="349" r:id="rId154"/>
    <p:sldId id="348" r:id="rId155"/>
    <p:sldId id="350" r:id="rId156"/>
    <p:sldId id="351" r:id="rId157"/>
    <p:sldId id="352" r:id="rId158"/>
    <p:sldId id="353" r:id="rId159"/>
    <p:sldId id="318" r:id="rId160"/>
    <p:sldId id="383" r:id="rId161"/>
    <p:sldId id="319" r:id="rId162"/>
    <p:sldId id="354" r:id="rId163"/>
    <p:sldId id="355" r:id="rId164"/>
    <p:sldId id="356" r:id="rId165"/>
    <p:sldId id="390" r:id="rId166"/>
    <p:sldId id="320" r:id="rId167"/>
    <p:sldId id="359" r:id="rId168"/>
    <p:sldId id="360" r:id="rId169"/>
    <p:sldId id="362" r:id="rId170"/>
    <p:sldId id="361" r:id="rId171"/>
    <p:sldId id="502" r:id="rId172"/>
    <p:sldId id="504" r:id="rId173"/>
    <p:sldId id="388" r:id="rId174"/>
    <p:sldId id="389" r:id="rId175"/>
    <p:sldId id="400" r:id="rId176"/>
    <p:sldId id="277" r:id="rId177"/>
    <p:sldId id="364" r:id="rId178"/>
    <p:sldId id="365" r:id="rId179"/>
    <p:sldId id="321" r:id="rId180"/>
    <p:sldId id="396" r:id="rId181"/>
    <p:sldId id="363" r:id="rId182"/>
    <p:sldId id="366" r:id="rId183"/>
    <p:sldId id="367" r:id="rId184"/>
    <p:sldId id="368" r:id="rId185"/>
    <p:sldId id="369" r:id="rId186"/>
    <p:sldId id="323" r:id="rId187"/>
    <p:sldId id="375" r:id="rId188"/>
    <p:sldId id="386" r:id="rId189"/>
    <p:sldId id="399" r:id="rId190"/>
    <p:sldId id="279" r:id="rId191"/>
    <p:sldId id="387" r:id="rId192"/>
    <p:sldId id="324" r:id="rId193"/>
    <p:sldId id="377" r:id="rId194"/>
    <p:sldId id="376" r:id="rId195"/>
    <p:sldId id="384" r:id="rId196"/>
    <p:sldId id="378" r:id="rId197"/>
    <p:sldId id="325" r:id="rId198"/>
    <p:sldId id="385" r:id="rId199"/>
    <p:sldId id="335" r:id="rId200"/>
    <p:sldId id="391" r:id="rId201"/>
    <p:sldId id="392" r:id="rId202"/>
    <p:sldId id="393" r:id="rId203"/>
    <p:sldId id="394" r:id="rId204"/>
    <p:sldId id="395" r:id="rId205"/>
    <p:sldId id="398" r:id="rId206"/>
    <p:sldId id="278" r:id="rId207"/>
    <p:sldId id="397" r:id="rId208"/>
    <p:sldId id="337" r:id="rId209"/>
    <p:sldId id="379" r:id="rId210"/>
    <p:sldId id="380" r:id="rId211"/>
    <p:sldId id="381" r:id="rId212"/>
    <p:sldId id="370" r:id="rId213"/>
    <p:sldId id="372" r:id="rId214"/>
    <p:sldId id="371" r:id="rId215"/>
    <p:sldId id="373" r:id="rId216"/>
    <p:sldId id="374" r:id="rId217"/>
    <p:sldId id="338" r:id="rId218"/>
    <p:sldId id="382" r:id="rId219"/>
    <p:sldId id="402" r:id="rId220"/>
    <p:sldId id="403" r:id="rId221"/>
    <p:sldId id="404" r:id="rId222"/>
    <p:sldId id="401" r:id="rId223"/>
    <p:sldId id="341" r:id="rId224"/>
    <p:sldId id="476" r:id="rId225"/>
    <p:sldId id="342" r:id="rId226"/>
    <p:sldId id="481" r:id="rId227"/>
    <p:sldId id="266" r:id="rId228"/>
    <p:sldId id="280" r:id="rId229"/>
    <p:sldId id="281" r:id="rId230"/>
    <p:sldId id="282" r:id="rId231"/>
    <p:sldId id="283" r:id="rId232"/>
    <p:sldId id="287" r:id="rId233"/>
    <p:sldId id="424" r:id="rId234"/>
    <p:sldId id="425" r:id="rId235"/>
    <p:sldId id="426" r:id="rId236"/>
    <p:sldId id="427" r:id="rId237"/>
    <p:sldId id="428" r:id="rId238"/>
    <p:sldId id="285" r:id="rId239"/>
    <p:sldId id="472" r:id="rId240"/>
    <p:sldId id="473" r:id="rId241"/>
    <p:sldId id="442" r:id="rId242"/>
    <p:sldId id="311" r:id="rId243"/>
    <p:sldId id="443" r:id="rId244"/>
    <p:sldId id="457" r:id="rId245"/>
    <p:sldId id="458" r:id="rId246"/>
    <p:sldId id="459" r:id="rId247"/>
    <p:sldId id="460" r:id="rId248"/>
    <p:sldId id="461" r:id="rId249"/>
    <p:sldId id="537" r:id="rId250"/>
    <p:sldId id="538" r:id="rId251"/>
    <p:sldId id="539" r:id="rId252"/>
    <p:sldId id="540" r:id="rId253"/>
    <p:sldId id="301" r:id="rId254"/>
    <p:sldId id="326" r:id="rId255"/>
    <p:sldId id="414" r:id="rId256"/>
    <p:sldId id="327" r:id="rId257"/>
    <p:sldId id="405" r:id="rId258"/>
    <p:sldId id="412" r:id="rId259"/>
    <p:sldId id="413" r:id="rId260"/>
    <p:sldId id="499" r:id="rId261"/>
    <p:sldId id="468" r:id="rId262"/>
    <p:sldId id="546" r:id="rId263"/>
    <p:sldId id="545" r:id="rId264"/>
    <p:sldId id="547" r:id="rId265"/>
    <p:sldId id="333" r:id="rId266"/>
    <p:sldId id="416" r:id="rId267"/>
    <p:sldId id="421" r:id="rId268"/>
    <p:sldId id="417" r:id="rId269"/>
    <p:sldId id="420" r:id="rId270"/>
    <p:sldId id="418" r:id="rId271"/>
    <p:sldId id="422" r:id="rId272"/>
    <p:sldId id="330" r:id="rId273"/>
    <p:sldId id="291" r:id="rId274"/>
    <p:sldId id="429" r:id="rId275"/>
    <p:sldId id="430" r:id="rId276"/>
    <p:sldId id="448" r:id="rId277"/>
    <p:sldId id="564" r:id="rId278"/>
    <p:sldId id="567" r:id="rId279"/>
    <p:sldId id="292" r:id="rId280"/>
    <p:sldId id="563" r:id="rId281"/>
    <p:sldId id="293" r:id="rId282"/>
    <p:sldId id="565" r:id="rId283"/>
    <p:sldId id="566" r:id="rId284"/>
    <p:sldId id="296" r:id="rId285"/>
    <p:sldId id="297" r:id="rId286"/>
    <p:sldId id="410" r:id="rId287"/>
    <p:sldId id="407" r:id="rId288"/>
    <p:sldId id="409" r:id="rId289"/>
    <p:sldId id="411" r:id="rId290"/>
    <p:sldId id="298" r:id="rId291"/>
    <p:sldId id="552" r:id="rId292"/>
    <p:sldId id="554" r:id="rId293"/>
    <p:sldId id="299" r:id="rId294"/>
    <p:sldId id="557" r:id="rId295"/>
    <p:sldId id="331" r:id="rId296"/>
    <p:sldId id="305" r:id="rId297"/>
    <p:sldId id="308" r:id="rId298"/>
    <p:sldId id="613" r:id="rId299"/>
    <p:sldId id="614" r:id="rId3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303"/>
    <a:srgbClr val="CE32ED"/>
    <a:srgbClr val="B55BAF"/>
    <a:srgbClr val="A6269D"/>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FAB4D-6016-B3F8-50B4-C5A2BA5820D2}" v="106" dt="2022-04-21T15:44:27.958"/>
    <p1510:client id="{030878B8-2C89-73EB-E537-FB8BF204BE6E}" v="355" dt="2022-04-22T21:35:20.569"/>
    <p1510:client id="{04780A41-00F8-DA7F-AA61-0FA90F5890C8}" v="187" dt="2022-04-24T22:35:10.652"/>
    <p1510:client id="{057260A8-806D-C44D-0EDE-8C7FA4BA89B4}" v="49" dt="2022-04-22T21:37:38.892"/>
    <p1510:client id="{07553FAD-BC3C-9364-DA47-BD7CBF7974D5}" v="14" dt="2022-03-16T04:04:42.121"/>
    <p1510:client id="{0CEB76E1-102D-C13E-1C65-8FCA9F952B3C}" v="7" dt="2022-04-17T19:05:35.107"/>
    <p1510:client id="{0CFF8700-60B3-0059-0A8B-1B36CC7F2483}" v="3140" dt="2022-04-22T00:52:51.047"/>
    <p1510:client id="{14376E2A-A5C5-9227-8C3E-CC38EF9F7D70}" v="20" dt="2022-04-21T09:59:46.572"/>
    <p1510:client id="{143C8045-2C4C-C8F3-6AF5-CFC81F1357AD}" v="1731" dt="2022-04-25T20:59:20.981"/>
    <p1510:client id="{1494467B-FBC5-9103-8BCC-FD9D7F9C5668}" v="15" dt="2022-04-24T15:13:04.247"/>
    <p1510:client id="{15D4FFC5-D2D4-88F7-99B7-E86C76A6FF75}" v="740" dt="2022-04-14T09:24:06.280"/>
    <p1510:client id="{19B70E2E-D786-C433-0BB2-2CAB0C420B35}" v="9" dt="2022-04-26T01:55:19.141"/>
    <p1510:client id="{2086AB82-A217-6DC8-329D-823DB42D5198}" v="5701" dt="2022-04-25T09:11:56.073"/>
    <p1510:client id="{2139D9D2-95D2-8725-FC91-FB02C2CCA6DD}" v="107" dt="2022-04-24T23:45:57.835"/>
    <p1510:client id="{240DDF9E-2BE4-2FD6-362F-0760070106A8}" v="703" dt="2022-04-15T02:29:42.232"/>
    <p1510:client id="{254DE2A2-7C35-D605-CF87-84983D058B16}" v="4" dt="2022-04-22T23:39:01.706"/>
    <p1510:client id="{29EF6B23-6344-9DA5-75B4-BD7B5799B426}" v="2141" dt="2022-04-18T23:21:06.964"/>
    <p1510:client id="{2EC709B7-3E68-9F49-2237-8D49D09DD6F7}" v="880" dt="2022-04-26T00:25:34.650"/>
    <p1510:client id="{38F9196C-26F1-999C-892C-4A17E5496C08}" v="339" dt="2022-04-22T21:01:15.938"/>
    <p1510:client id="{3B7A24DE-A604-3066-4F47-01B73127B2C9}" v="1256" dt="2022-04-23T00:23:16.283"/>
    <p1510:client id="{400AF2A0-E16B-7822-D07A-F62DD72E5DDA}" v="2" dt="2022-04-25T23:32:29.232"/>
    <p1510:client id="{41272579-CFC3-6CE6-7927-2B477B7CA0BC}" v="746" dt="2022-04-25T23:31:47.664"/>
    <p1510:client id="{416933D2-9DCF-65FE-AF66-DE1DB4D097A7}" v="476" dt="2022-03-21T20:49:02.674"/>
    <p1510:client id="{418FEEFE-BC26-9DCE-3E2A-1AEDA67C5607}" v="782" dt="2022-04-25T22:19:43.817"/>
    <p1510:client id="{4B7ABF52-3D26-4657-71E6-E8E8634040B6}" v="4340" dt="2022-04-23T10:12:19.443"/>
    <p1510:client id="{534086B4-AEFD-ED7F-BAB6-8093140F17B2}" v="517" dt="2022-04-22T22:49:37.825"/>
    <p1510:client id="{5A40E53B-2F9B-DF90-2C7F-D87FC5FCB90F}" v="203" dt="2022-04-23T02:30:21.767"/>
    <p1510:client id="{5FE9BE26-3D42-F5D4-5FA8-4613112E1691}" v="3054" dt="2022-04-25T23:08:39.839"/>
    <p1510:client id="{5FED0853-2E4A-8035-67A6-8D206584EEEC}" v="2274" dt="2022-04-17T19:02:33.620"/>
    <p1510:client id="{60E0DAEB-8CFC-3CF8-C851-8D2086BE89DC}" v="388" dt="2022-04-22T23:04:40.136"/>
    <p1510:client id="{613BD852-A4F7-EDA8-BA24-9B844BCFBBE7}" v="1509" dt="2022-04-23T02:16:59.168"/>
    <p1510:client id="{6374ED36-ADF8-5ACB-9F5A-1A0B2BBF3D85}" v="65" dt="2022-04-22T22:22:46.081"/>
    <p1510:client id="{63D44E72-FB34-E82A-AD59-EE735BAAA27E}" v="6583" dt="2022-04-25T17:58:49.787"/>
    <p1510:client id="{64FB5A4A-12FC-69CA-6514-DB6D2FC2D468}" v="388" dt="2022-04-02T16:52:29.850"/>
    <p1510:client id="{6E433249-B6E8-809A-964A-D0C208DE46DA}" v="1246" dt="2022-04-24T04:15:34.869"/>
    <p1510:client id="{75D47249-497E-50A4-C002-3256DC250543}" v="4016" dt="2022-04-25T06:18:49.907"/>
    <p1510:client id="{7809F81B-F018-593A-FE1A-8EFDDB40D98A}" v="931" dt="2022-04-25T22:01:15.649"/>
    <p1510:client id="{7DBFFFF6-AE10-01A5-F4CE-C1A621C69A6B}" v="8" dt="2022-04-23T21:22:40.904"/>
    <p1510:client id="{85C84F86-4FB6-D954-DDFF-D9574A12C5E0}" v="642" dt="2022-04-16T00:16:31.352"/>
    <p1510:client id="{87B18B81-D9BE-96F1-16C4-92F2F4FD7B15}" v="6989" dt="2022-04-23T08:37:50.465"/>
    <p1510:client id="{8CEF539E-E5A2-B094-03DA-C36211E97397}" v="64" dt="2022-04-26T03:17:06.502"/>
    <p1510:client id="{9278B4AD-D81B-E623-ABF0-45A8A26CA624}" v="1400" dt="2022-04-26T02:02:36.949"/>
    <p1510:client id="{92DDEF35-7DD8-B397-17B2-7DA63CDC75EE}" v="23" dt="2022-04-22T21:40:00.546"/>
    <p1510:client id="{93EA941B-70D4-1D3B-1D46-1E2B17D3E396}" v="90" dt="2022-04-26T02:09:07.612"/>
    <p1510:client id="{969BD989-359E-A46F-5962-B4D58053C840}" v="906" dt="2022-03-22T05:29:18.186"/>
    <p1510:client id="{98E738B5-5E03-66F7-5CF6-05D6035BC2E2}" v="1435" dt="2022-04-23T23:55:24.825"/>
    <p1510:client id="{9996B3F2-FAFD-7CF8-635C-DC17F32107B6}" v="536" dt="2022-04-17T23:10:08.903"/>
    <p1510:client id="{9A2EF348-4059-E642-0BB6-CDA93DE491F4}" v="41" dt="2022-03-22T05:41:04.122"/>
    <p1510:client id="{9A3DD382-A242-7E38-5B95-EAE473937A19}" v="1222" dt="2022-04-17T00:14:51.465"/>
    <p1510:client id="{9AA3219F-8A62-F6D5-BAB6-4E277C04BECE}" v="387" dt="2022-04-12T08:57:54.717"/>
    <p1510:client id="{9B1771AD-7319-FAAC-0457-85DABFCFB085}" v="745" dt="2022-04-24T22:26:48.577"/>
    <p1510:client id="{9CE2B464-72F6-A87C-C100-2365FEF60960}" v="618" dt="2022-03-22T22:41:31.981"/>
    <p1510:client id="{A63139D5-180E-D143-B504-78D5AAA56A14}" v="645" dt="2022-04-22T01:42:43.888"/>
    <p1510:client id="{A8B8B188-FC5F-970C-43F0-F95B386A465F}" v="389" dt="2022-04-22T22:32:01.684"/>
    <p1510:client id="{A9CA1D82-96D0-48B5-8B72-0937B425DE57}" v="990" dt="2022-04-24T03:02:17.445"/>
    <p1510:client id="{AAA42CC2-F126-E449-E1CE-01EDA4A1904A}" v="27" dt="2022-04-23T21:32:07.073"/>
    <p1510:client id="{B07DF624-953E-5495-C7C6-3EE0B0738FA8}" v="8606" dt="2022-04-24T16:39:20.424"/>
    <p1510:client id="{B1FADC68-CD57-A439-F424-7CC461F2F5A7}" v="8376" dt="2022-04-24T00:04:01.238"/>
    <p1510:client id="{B6EC0F95-74C8-0DDE-DA74-6C5E23A82503}" v="853" dt="2022-04-23T22:26:27.274"/>
    <p1510:client id="{B701087E-9799-5CF7-307A-92551DC9F79E}" v="10046" dt="2022-04-26T03:05:09.153"/>
    <p1510:client id="{B9FFB1C8-E961-4D35-91F5-03338142D332}" v="2074" dt="2022-03-16T02:31:59.887"/>
    <p1510:client id="{BA08A944-5A23-CAD8-E184-86A4625E5E19}" v="2584" dt="2022-04-20T02:39:11.455"/>
    <p1510:client id="{C13FCAB8-A0ED-ACD4-2DD5-4BF223FC9D35}" v="213" dt="2022-04-16T18:25:59.548"/>
    <p1510:client id="{C4C6F393-5E6A-17A2-F1D9-27791FBD7515}" v="321" dt="2022-04-25T09:27:27.625"/>
    <p1510:client id="{C5EB417E-AC1A-EC2B-E157-01CE72E84B72}" v="1884" dt="2022-04-23T01:22:11.857"/>
    <p1510:client id="{CBCC98DB-AE40-B385-3FCB-6E8973F8F2B5}" v="1428" dt="2022-04-26T03:21:25.452"/>
    <p1510:client id="{CE024AE7-B9AF-26F7-692D-634ECD715FC7}" v="478" dt="2022-04-05T03:41:43.601"/>
    <p1510:client id="{CEF30D14-0B46-4F9B-129A-DD3EED79F338}" v="476" dt="2022-03-16T22:56:21.796"/>
    <p1510:client id="{D165C45E-F14E-5A88-A6D8-96A790FE617F}" v="337" dt="2022-04-22T21:25:19.486"/>
    <p1510:client id="{D40AF59D-FD75-7F62-858A-F2FCC5164E6E}" v="727" dt="2022-04-24T23:16:54.617"/>
    <p1510:client id="{D434CC86-6A59-A5D1-FD44-4E62359C09B5}" v="2953" dt="2022-04-21T12:30:43.962"/>
    <p1510:client id="{D98C1E66-BF79-5C43-B867-966261CFC9C9}" v="6144" dt="2022-04-24T20:30:35.384"/>
    <p1510:client id="{E13FE93E-698C-4B66-9D0D-DD2EAE940F27}" v="4284" dt="2022-04-25T02:20:13.349"/>
    <p1510:client id="{E56786BB-A23B-BF53-7553-8ED9D7EE634A}" v="417" dt="2022-04-21T09:55:18.968"/>
    <p1510:client id="{E5FA872F-6450-C4CF-5AD0-66A4DA377660}" v="40" dt="2022-04-22T20:06:17.625"/>
    <p1510:client id="{E6B7C4E0-09EB-E0BB-9D66-44E30F50F07D}" v="707" dt="2022-04-24T08:22:44.612"/>
    <p1510:client id="{E985A1E9-F7BB-3407-395E-ABB1E20957A2}" v="1540" dt="2022-04-14T03:12:36.558"/>
    <p1510:client id="{EB4B7FA9-E2A4-AC9A-02E3-AAA2BE084F40}" v="74" dt="2022-04-23T21:28:28.815"/>
    <p1510:client id="{EB86B08A-40BA-7280-A68E-3D2FBF2AB1FB}" v="288" dt="2022-04-21T10:06:54.702"/>
    <p1510:client id="{EC018257-F5C2-973E-7867-1180913BE2C8}" v="223" dt="2022-03-22T22:21:24.617"/>
    <p1510:client id="{EE4273BC-62C5-B12D-654B-C1AB97DBB7D9}" v="8268" dt="2022-04-25T01:39:28.769"/>
    <p1510:client id="{F2A7BEF6-5589-82A8-2C13-58CF2641DCCA}" v="1282" dt="2022-04-25T21:40:42.288"/>
    <p1510:client id="{F56EE6F7-8516-89B5-5E36-AC095C3B9097}" v="3375" dt="2022-04-22T09:31:12.425"/>
    <p1510:client id="{FE5F11B0-062E-8469-3795-4C02D38CAE4A}" v="7136" dt="2022-04-25T20:54:04.4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theme" Target="theme/theme1.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tableStyles" Target="tableStyles.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microsoft.com/office/2015/10/relationships/revisionInfo" Target="revisionInfo.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viewProps" Target="viewProps.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s>
</file>

<file path=ppt/charts/_rels/chart1.xml.rels><?xml version="1.0" encoding="UTF-8" standalone="yes"?>
<Relationships xmlns="http://schemas.openxmlformats.org/package/2006/relationships"><Relationship Id="rId3" Type="http://schemas.openxmlformats.org/officeDocument/2006/relationships/oleObject" Target="Boo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Area code to ethnicity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[Book.xlsx]Sheet1!$B$1</c:f>
              <c:strCache>
                <c:ptCount val="1"/>
                <c:pt idx="0">
                  <c:v>White</c:v>
                </c:pt>
              </c:strCache>
            </c:strRef>
          </c:tx>
          <c:spPr>
            <a:solidFill>
              <a:schemeClr val="accent1"/>
            </a:solidFill>
            <a:ln>
              <a:noFill/>
            </a:ln>
            <a:effectLst/>
          </c:spPr>
          <c:invertIfNegative val="0"/>
          <c:cat>
            <c:strRef>
              <c:f>[Book.xlsx]Sheet1!$A$2:$A$11</c:f>
              <c:strCache>
                <c:ptCount val="10"/>
                <c:pt idx="0">
                  <c:v>Flint,Michigan 48505</c:v>
                </c:pt>
                <c:pt idx="1">
                  <c:v>Detroit,Michigan 48213</c:v>
                </c:pt>
                <c:pt idx="2">
                  <c:v>Detroit,Michigan 48238</c:v>
                </c:pt>
                <c:pt idx="3">
                  <c:v>Hamtramk, Michigan 48212</c:v>
                </c:pt>
                <c:pt idx="4">
                  <c:v>Detroit,Michigan 48228 </c:v>
                </c:pt>
                <c:pt idx="5">
                  <c:v>Bloomfield township,Michigan 48301</c:v>
                </c:pt>
                <c:pt idx="6">
                  <c:v>Pontiac,Michigan 48302</c:v>
                </c:pt>
                <c:pt idx="7">
                  <c:v>Birmingham,Michigan 48009</c:v>
                </c:pt>
                <c:pt idx="8">
                  <c:v>Bloomfield Hills,Michigan 48304</c:v>
                </c:pt>
                <c:pt idx="9">
                  <c:v>Forest Hills,Michigan 49301</c:v>
                </c:pt>
              </c:strCache>
            </c:strRef>
          </c:cat>
          <c:val>
            <c:numRef>
              <c:f>[Book.xlsx]Sheet1!$B$2:$B$11</c:f>
              <c:numCache>
                <c:formatCode>General</c:formatCode>
                <c:ptCount val="10"/>
                <c:pt idx="0">
                  <c:v>2566</c:v>
                </c:pt>
                <c:pt idx="1">
                  <c:v>516</c:v>
                </c:pt>
                <c:pt idx="2">
                  <c:v>249</c:v>
                </c:pt>
                <c:pt idx="3">
                  <c:v>14321</c:v>
                </c:pt>
                <c:pt idx="4">
                  <c:v>8075</c:v>
                </c:pt>
                <c:pt idx="5">
                  <c:v>12443</c:v>
                </c:pt>
                <c:pt idx="6">
                  <c:v>12131</c:v>
                </c:pt>
                <c:pt idx="7">
                  <c:v>18247</c:v>
                </c:pt>
                <c:pt idx="8">
                  <c:v>13058</c:v>
                </c:pt>
                <c:pt idx="9">
                  <c:v>17246</c:v>
                </c:pt>
              </c:numCache>
            </c:numRef>
          </c:val>
          <c:extLst>
            <c:ext xmlns:c16="http://schemas.microsoft.com/office/drawing/2014/chart" uri="{C3380CC4-5D6E-409C-BE32-E72D297353CC}">
              <c16:uniqueId val="{00000000-3E65-47ED-9FD0-CE925A8B12D9}"/>
            </c:ext>
          </c:extLst>
        </c:ser>
        <c:ser>
          <c:idx val="1"/>
          <c:order val="1"/>
          <c:tx>
            <c:strRef>
              <c:f>[Book.xlsx]Sheet1!$C$1</c:f>
              <c:strCache>
                <c:ptCount val="1"/>
                <c:pt idx="0">
                  <c:v>Black or African American </c:v>
                </c:pt>
              </c:strCache>
            </c:strRef>
          </c:tx>
          <c:spPr>
            <a:solidFill>
              <a:schemeClr val="accent2"/>
            </a:solidFill>
            <a:ln>
              <a:noFill/>
            </a:ln>
            <a:effectLst/>
          </c:spPr>
          <c:invertIfNegative val="0"/>
          <c:cat>
            <c:strRef>
              <c:f>[Book.xlsx]Sheet1!$A$2:$A$11</c:f>
              <c:strCache>
                <c:ptCount val="10"/>
                <c:pt idx="0">
                  <c:v>Flint,Michigan 48505</c:v>
                </c:pt>
                <c:pt idx="1">
                  <c:v>Detroit,Michigan 48213</c:v>
                </c:pt>
                <c:pt idx="2">
                  <c:v>Detroit,Michigan 48238</c:v>
                </c:pt>
                <c:pt idx="3">
                  <c:v>Hamtramk, Michigan 48212</c:v>
                </c:pt>
                <c:pt idx="4">
                  <c:v>Detroit,Michigan 48228 </c:v>
                </c:pt>
                <c:pt idx="5">
                  <c:v>Bloomfield township,Michigan 48301</c:v>
                </c:pt>
                <c:pt idx="6">
                  <c:v>Pontiac,Michigan 48302</c:v>
                </c:pt>
                <c:pt idx="7">
                  <c:v>Birmingham,Michigan 48009</c:v>
                </c:pt>
                <c:pt idx="8">
                  <c:v>Bloomfield Hills,Michigan 48304</c:v>
                </c:pt>
                <c:pt idx="9">
                  <c:v>Forest Hills,Michigan 49301</c:v>
                </c:pt>
              </c:strCache>
            </c:strRef>
          </c:cat>
          <c:val>
            <c:numRef>
              <c:f>[Book.xlsx]Sheet1!$C$2:$C$11</c:f>
              <c:numCache>
                <c:formatCode>General</c:formatCode>
                <c:ptCount val="10"/>
                <c:pt idx="0">
                  <c:v>21670</c:v>
                </c:pt>
                <c:pt idx="1">
                  <c:v>26549</c:v>
                </c:pt>
                <c:pt idx="2">
                  <c:v>30637</c:v>
                </c:pt>
                <c:pt idx="3">
                  <c:v>14140</c:v>
                </c:pt>
                <c:pt idx="4">
                  <c:v>40610</c:v>
                </c:pt>
                <c:pt idx="5">
                  <c:v>569</c:v>
                </c:pt>
                <c:pt idx="6">
                  <c:v>1034</c:v>
                </c:pt>
                <c:pt idx="7">
                  <c:v>601</c:v>
                </c:pt>
                <c:pt idx="8">
                  <c:v>1146</c:v>
                </c:pt>
                <c:pt idx="9">
                  <c:v>186</c:v>
                </c:pt>
              </c:numCache>
            </c:numRef>
          </c:val>
          <c:extLst>
            <c:ext xmlns:c16="http://schemas.microsoft.com/office/drawing/2014/chart" uri="{C3380CC4-5D6E-409C-BE32-E72D297353CC}">
              <c16:uniqueId val="{00000001-3E65-47ED-9FD0-CE925A8B12D9}"/>
            </c:ext>
          </c:extLst>
        </c:ser>
        <c:ser>
          <c:idx val="2"/>
          <c:order val="2"/>
          <c:tx>
            <c:strRef>
              <c:f>[Book.xlsx]Sheet1!$D$1</c:f>
              <c:strCache>
                <c:ptCount val="1"/>
                <c:pt idx="0">
                  <c:v>Hispanic </c:v>
                </c:pt>
              </c:strCache>
            </c:strRef>
          </c:tx>
          <c:spPr>
            <a:solidFill>
              <a:schemeClr val="accent3"/>
            </a:solidFill>
            <a:ln>
              <a:noFill/>
            </a:ln>
            <a:effectLst/>
          </c:spPr>
          <c:invertIfNegative val="0"/>
          <c:cat>
            <c:strRef>
              <c:f>[Book.xlsx]Sheet1!$A$2:$A$11</c:f>
              <c:strCache>
                <c:ptCount val="10"/>
                <c:pt idx="0">
                  <c:v>Flint,Michigan 48505</c:v>
                </c:pt>
                <c:pt idx="1">
                  <c:v>Detroit,Michigan 48213</c:v>
                </c:pt>
                <c:pt idx="2">
                  <c:v>Detroit,Michigan 48238</c:v>
                </c:pt>
                <c:pt idx="3">
                  <c:v>Hamtramk, Michigan 48212</c:v>
                </c:pt>
                <c:pt idx="4">
                  <c:v>Detroit,Michigan 48228 </c:v>
                </c:pt>
                <c:pt idx="5">
                  <c:v>Bloomfield township,Michigan 48301</c:v>
                </c:pt>
                <c:pt idx="6">
                  <c:v>Pontiac,Michigan 48302</c:v>
                </c:pt>
                <c:pt idx="7">
                  <c:v>Birmingham,Michigan 48009</c:v>
                </c:pt>
                <c:pt idx="8">
                  <c:v>Bloomfield Hills,Michigan 48304</c:v>
                </c:pt>
                <c:pt idx="9">
                  <c:v>Forest Hills,Michigan 49301</c:v>
                </c:pt>
              </c:strCache>
            </c:strRef>
          </c:cat>
          <c:val>
            <c:numRef>
              <c:f>[Book.xlsx]Sheet1!$D$2:$D$11</c:f>
              <c:numCache>
                <c:formatCode>General</c:formatCode>
                <c:ptCount val="10"/>
                <c:pt idx="0">
                  <c:v>639</c:v>
                </c:pt>
                <c:pt idx="1">
                  <c:v>160</c:v>
                </c:pt>
                <c:pt idx="2">
                  <c:v>206</c:v>
                </c:pt>
                <c:pt idx="3">
                  <c:v>565</c:v>
                </c:pt>
                <c:pt idx="4">
                  <c:v>2069</c:v>
                </c:pt>
                <c:pt idx="5">
                  <c:v>211</c:v>
                </c:pt>
                <c:pt idx="6">
                  <c:v>290</c:v>
                </c:pt>
                <c:pt idx="7">
                  <c:v>419</c:v>
                </c:pt>
                <c:pt idx="8">
                  <c:v>324</c:v>
                </c:pt>
                <c:pt idx="9">
                  <c:v>347</c:v>
                </c:pt>
              </c:numCache>
            </c:numRef>
          </c:val>
          <c:extLst>
            <c:ext xmlns:c16="http://schemas.microsoft.com/office/drawing/2014/chart" uri="{C3380CC4-5D6E-409C-BE32-E72D297353CC}">
              <c16:uniqueId val="{00000002-3E65-47ED-9FD0-CE925A8B12D9}"/>
            </c:ext>
          </c:extLst>
        </c:ser>
        <c:ser>
          <c:idx val="3"/>
          <c:order val="3"/>
          <c:tx>
            <c:strRef>
              <c:f>[Book.xlsx]Sheet1!$E$1</c:f>
              <c:strCache>
                <c:ptCount val="1"/>
                <c:pt idx="0">
                  <c:v>Asian</c:v>
                </c:pt>
              </c:strCache>
            </c:strRef>
          </c:tx>
          <c:spPr>
            <a:solidFill>
              <a:schemeClr val="accent4"/>
            </a:solidFill>
            <a:ln>
              <a:noFill/>
            </a:ln>
            <a:effectLst/>
          </c:spPr>
          <c:invertIfNegative val="0"/>
          <c:cat>
            <c:strRef>
              <c:f>[Book.xlsx]Sheet1!$A$2:$A$11</c:f>
              <c:strCache>
                <c:ptCount val="10"/>
                <c:pt idx="0">
                  <c:v>Flint,Michigan 48505</c:v>
                </c:pt>
                <c:pt idx="1">
                  <c:v>Detroit,Michigan 48213</c:v>
                </c:pt>
                <c:pt idx="2">
                  <c:v>Detroit,Michigan 48238</c:v>
                </c:pt>
                <c:pt idx="3">
                  <c:v>Hamtramk, Michigan 48212</c:v>
                </c:pt>
                <c:pt idx="4">
                  <c:v>Detroit,Michigan 48228 </c:v>
                </c:pt>
                <c:pt idx="5">
                  <c:v>Bloomfield township,Michigan 48301</c:v>
                </c:pt>
                <c:pt idx="6">
                  <c:v>Pontiac,Michigan 48302</c:v>
                </c:pt>
                <c:pt idx="7">
                  <c:v>Birmingham,Michigan 48009</c:v>
                </c:pt>
                <c:pt idx="8">
                  <c:v>Bloomfield Hills,Michigan 48304</c:v>
                </c:pt>
                <c:pt idx="9">
                  <c:v>Forest Hills,Michigan 49301</c:v>
                </c:pt>
              </c:strCache>
            </c:strRef>
          </c:cat>
          <c:val>
            <c:numRef>
              <c:f>[Book.xlsx]Sheet1!$E$2:$E$11</c:f>
              <c:numCache>
                <c:formatCode>General</c:formatCode>
                <c:ptCount val="10"/>
                <c:pt idx="0">
                  <c:v>14</c:v>
                </c:pt>
                <c:pt idx="1">
                  <c:v>28</c:v>
                </c:pt>
                <c:pt idx="2">
                  <c:v>24</c:v>
                </c:pt>
                <c:pt idx="3">
                  <c:v>8369</c:v>
                </c:pt>
                <c:pt idx="4">
                  <c:v>103</c:v>
                </c:pt>
                <c:pt idx="5">
                  <c:v>606</c:v>
                </c:pt>
                <c:pt idx="6">
                  <c:v>1560</c:v>
                </c:pt>
                <c:pt idx="7">
                  <c:v>500</c:v>
                </c:pt>
                <c:pt idx="8">
                  <c:v>1226</c:v>
                </c:pt>
                <c:pt idx="9">
                  <c:v>639</c:v>
                </c:pt>
              </c:numCache>
            </c:numRef>
          </c:val>
          <c:extLst>
            <c:ext xmlns:c16="http://schemas.microsoft.com/office/drawing/2014/chart" uri="{C3380CC4-5D6E-409C-BE32-E72D297353CC}">
              <c16:uniqueId val="{00000003-3E65-47ED-9FD0-CE925A8B12D9}"/>
            </c:ext>
          </c:extLst>
        </c:ser>
        <c:ser>
          <c:idx val="4"/>
          <c:order val="4"/>
          <c:tx>
            <c:strRef>
              <c:f>[Book.xlsx]Sheet1!$F$1</c:f>
              <c:strCache>
                <c:ptCount val="1"/>
                <c:pt idx="0">
                  <c:v>other</c:v>
                </c:pt>
              </c:strCache>
            </c:strRef>
          </c:tx>
          <c:spPr>
            <a:solidFill>
              <a:schemeClr val="accent5"/>
            </a:solidFill>
            <a:ln>
              <a:noFill/>
            </a:ln>
            <a:effectLst/>
          </c:spPr>
          <c:invertIfNegative val="0"/>
          <c:cat>
            <c:strRef>
              <c:f>[Book.xlsx]Sheet1!$A$2:$A$11</c:f>
              <c:strCache>
                <c:ptCount val="10"/>
                <c:pt idx="0">
                  <c:v>Flint,Michigan 48505</c:v>
                </c:pt>
                <c:pt idx="1">
                  <c:v>Detroit,Michigan 48213</c:v>
                </c:pt>
                <c:pt idx="2">
                  <c:v>Detroit,Michigan 48238</c:v>
                </c:pt>
                <c:pt idx="3">
                  <c:v>Hamtramk, Michigan 48212</c:v>
                </c:pt>
                <c:pt idx="4">
                  <c:v>Detroit,Michigan 48228 </c:v>
                </c:pt>
                <c:pt idx="5">
                  <c:v>Bloomfield township,Michigan 48301</c:v>
                </c:pt>
                <c:pt idx="6">
                  <c:v>Pontiac,Michigan 48302</c:v>
                </c:pt>
                <c:pt idx="7">
                  <c:v>Birmingham,Michigan 48009</c:v>
                </c:pt>
                <c:pt idx="8">
                  <c:v>Bloomfield Hills,Michigan 48304</c:v>
                </c:pt>
                <c:pt idx="9">
                  <c:v>Forest Hills,Michigan 49301</c:v>
                </c:pt>
              </c:strCache>
            </c:strRef>
          </c:cat>
          <c:val>
            <c:numRef>
              <c:f>[Book.xlsx]Sheet1!$F$2:$F$11</c:f>
              <c:numCache>
                <c:formatCode>General</c:formatCode>
                <c:ptCount val="10"/>
                <c:pt idx="0">
                  <c:v>821</c:v>
                </c:pt>
                <c:pt idx="1">
                  <c:v>459</c:v>
                </c:pt>
                <c:pt idx="2">
                  <c:v>627</c:v>
                </c:pt>
                <c:pt idx="3">
                  <c:v>1643</c:v>
                </c:pt>
                <c:pt idx="4">
                  <c:v>1273</c:v>
                </c:pt>
                <c:pt idx="5">
                  <c:v>298</c:v>
                </c:pt>
                <c:pt idx="6">
                  <c:v>345</c:v>
                </c:pt>
                <c:pt idx="7">
                  <c:v>340</c:v>
                </c:pt>
                <c:pt idx="8">
                  <c:v>255</c:v>
                </c:pt>
                <c:pt idx="9">
                  <c:v>283</c:v>
                </c:pt>
              </c:numCache>
            </c:numRef>
          </c:val>
          <c:extLst>
            <c:ext xmlns:c16="http://schemas.microsoft.com/office/drawing/2014/chart" uri="{C3380CC4-5D6E-409C-BE32-E72D297353CC}">
              <c16:uniqueId val="{00000004-3E65-47ED-9FD0-CE925A8B12D9}"/>
            </c:ext>
          </c:extLst>
        </c:ser>
        <c:dLbls>
          <c:showLegendKey val="0"/>
          <c:showVal val="0"/>
          <c:showCatName val="0"/>
          <c:showSerName val="0"/>
          <c:showPercent val="0"/>
          <c:showBubbleSize val="0"/>
        </c:dLbls>
        <c:gapWidth val="219"/>
        <c:overlap val="-27"/>
        <c:axId val="285222248"/>
        <c:axId val="2088552135"/>
      </c:barChart>
      <c:catAx>
        <c:axId val="2852222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City by area code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8552135"/>
        <c:crosses val="autoZero"/>
        <c:auto val="1"/>
        <c:lblAlgn val="ctr"/>
        <c:lblOffset val="100"/>
        <c:noMultiLvlLbl val="0"/>
      </c:catAx>
      <c:valAx>
        <c:axId val="2088552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Ethnicity Population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5222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Area code to ethnicity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[Book.xlsx]Sheet1!$B$1</c:f>
              <c:strCache>
                <c:ptCount val="1"/>
                <c:pt idx="0">
                  <c:v>White</c:v>
                </c:pt>
              </c:strCache>
            </c:strRef>
          </c:tx>
          <c:spPr>
            <a:solidFill>
              <a:schemeClr val="accent1"/>
            </a:solidFill>
            <a:ln>
              <a:noFill/>
            </a:ln>
            <a:effectLst/>
          </c:spPr>
          <c:invertIfNegative val="0"/>
          <c:cat>
            <c:strRef>
              <c:f>[Book.xlsx]Sheet1!$A$2:$A$11</c:f>
              <c:strCache>
                <c:ptCount val="10"/>
                <c:pt idx="0">
                  <c:v>Flint,Michigan 48505</c:v>
                </c:pt>
                <c:pt idx="1">
                  <c:v>Detroit,Michigan 48213</c:v>
                </c:pt>
                <c:pt idx="2">
                  <c:v>Detroit,Michigan 48238</c:v>
                </c:pt>
                <c:pt idx="3">
                  <c:v>Hamtramk, Michigan 48212</c:v>
                </c:pt>
                <c:pt idx="4">
                  <c:v>Detroit,Michigan 48228 </c:v>
                </c:pt>
                <c:pt idx="5">
                  <c:v>Bloomfield township,Michigan 48301</c:v>
                </c:pt>
                <c:pt idx="6">
                  <c:v>Pontiac,Michigan 48302</c:v>
                </c:pt>
                <c:pt idx="7">
                  <c:v>Birmingham,Michigan 48009</c:v>
                </c:pt>
                <c:pt idx="8">
                  <c:v>Bloomfield Hills,Michigan 48304</c:v>
                </c:pt>
                <c:pt idx="9">
                  <c:v>Forest Hills,Michigan 49301</c:v>
                </c:pt>
              </c:strCache>
            </c:strRef>
          </c:cat>
          <c:val>
            <c:numRef>
              <c:f>[Book.xlsx]Sheet1!$B$2:$B$11</c:f>
              <c:numCache>
                <c:formatCode>General</c:formatCode>
                <c:ptCount val="10"/>
                <c:pt idx="0">
                  <c:v>2566</c:v>
                </c:pt>
                <c:pt idx="1">
                  <c:v>516</c:v>
                </c:pt>
                <c:pt idx="2">
                  <c:v>249</c:v>
                </c:pt>
                <c:pt idx="3">
                  <c:v>14321</c:v>
                </c:pt>
                <c:pt idx="4">
                  <c:v>8075</c:v>
                </c:pt>
                <c:pt idx="5">
                  <c:v>12443</c:v>
                </c:pt>
                <c:pt idx="6">
                  <c:v>12131</c:v>
                </c:pt>
                <c:pt idx="7">
                  <c:v>18247</c:v>
                </c:pt>
                <c:pt idx="8">
                  <c:v>13058</c:v>
                </c:pt>
                <c:pt idx="9">
                  <c:v>17246</c:v>
                </c:pt>
              </c:numCache>
            </c:numRef>
          </c:val>
          <c:extLst>
            <c:ext xmlns:c16="http://schemas.microsoft.com/office/drawing/2014/chart" uri="{C3380CC4-5D6E-409C-BE32-E72D297353CC}">
              <c16:uniqueId val="{00000000-BC5E-49E9-875F-4DF3F0C0C9BA}"/>
            </c:ext>
          </c:extLst>
        </c:ser>
        <c:ser>
          <c:idx val="1"/>
          <c:order val="1"/>
          <c:tx>
            <c:strRef>
              <c:f>[Book.xlsx]Sheet1!$C$1</c:f>
              <c:strCache>
                <c:ptCount val="1"/>
                <c:pt idx="0">
                  <c:v>Black or African American </c:v>
                </c:pt>
              </c:strCache>
            </c:strRef>
          </c:tx>
          <c:spPr>
            <a:solidFill>
              <a:schemeClr val="accent2"/>
            </a:solidFill>
            <a:ln>
              <a:noFill/>
            </a:ln>
            <a:effectLst/>
          </c:spPr>
          <c:invertIfNegative val="0"/>
          <c:cat>
            <c:strRef>
              <c:f>[Book.xlsx]Sheet1!$A$2:$A$11</c:f>
              <c:strCache>
                <c:ptCount val="10"/>
                <c:pt idx="0">
                  <c:v>Flint,Michigan 48505</c:v>
                </c:pt>
                <c:pt idx="1">
                  <c:v>Detroit,Michigan 48213</c:v>
                </c:pt>
                <c:pt idx="2">
                  <c:v>Detroit,Michigan 48238</c:v>
                </c:pt>
                <c:pt idx="3">
                  <c:v>Hamtramk, Michigan 48212</c:v>
                </c:pt>
                <c:pt idx="4">
                  <c:v>Detroit,Michigan 48228 </c:v>
                </c:pt>
                <c:pt idx="5">
                  <c:v>Bloomfield township,Michigan 48301</c:v>
                </c:pt>
                <c:pt idx="6">
                  <c:v>Pontiac,Michigan 48302</c:v>
                </c:pt>
                <c:pt idx="7">
                  <c:v>Birmingham,Michigan 48009</c:v>
                </c:pt>
                <c:pt idx="8">
                  <c:v>Bloomfield Hills,Michigan 48304</c:v>
                </c:pt>
                <c:pt idx="9">
                  <c:v>Forest Hills,Michigan 49301</c:v>
                </c:pt>
              </c:strCache>
            </c:strRef>
          </c:cat>
          <c:val>
            <c:numRef>
              <c:f>[Book.xlsx]Sheet1!$C$2:$C$11</c:f>
              <c:numCache>
                <c:formatCode>General</c:formatCode>
                <c:ptCount val="10"/>
                <c:pt idx="0">
                  <c:v>21670</c:v>
                </c:pt>
                <c:pt idx="1">
                  <c:v>26549</c:v>
                </c:pt>
                <c:pt idx="2">
                  <c:v>30637</c:v>
                </c:pt>
                <c:pt idx="3">
                  <c:v>14140</c:v>
                </c:pt>
                <c:pt idx="4">
                  <c:v>40610</c:v>
                </c:pt>
                <c:pt idx="5">
                  <c:v>569</c:v>
                </c:pt>
                <c:pt idx="6">
                  <c:v>1034</c:v>
                </c:pt>
                <c:pt idx="7">
                  <c:v>601</c:v>
                </c:pt>
                <c:pt idx="8">
                  <c:v>1146</c:v>
                </c:pt>
                <c:pt idx="9">
                  <c:v>186</c:v>
                </c:pt>
              </c:numCache>
            </c:numRef>
          </c:val>
          <c:extLst>
            <c:ext xmlns:c16="http://schemas.microsoft.com/office/drawing/2014/chart" uri="{C3380CC4-5D6E-409C-BE32-E72D297353CC}">
              <c16:uniqueId val="{00000001-BC5E-49E9-875F-4DF3F0C0C9BA}"/>
            </c:ext>
          </c:extLst>
        </c:ser>
        <c:ser>
          <c:idx val="2"/>
          <c:order val="2"/>
          <c:tx>
            <c:strRef>
              <c:f>[Book.xlsx]Sheet1!$D$1</c:f>
              <c:strCache>
                <c:ptCount val="1"/>
                <c:pt idx="0">
                  <c:v>Hispanic </c:v>
                </c:pt>
              </c:strCache>
            </c:strRef>
          </c:tx>
          <c:spPr>
            <a:solidFill>
              <a:schemeClr val="accent3"/>
            </a:solidFill>
            <a:ln>
              <a:noFill/>
            </a:ln>
            <a:effectLst/>
          </c:spPr>
          <c:invertIfNegative val="0"/>
          <c:cat>
            <c:strRef>
              <c:f>[Book.xlsx]Sheet1!$A$2:$A$11</c:f>
              <c:strCache>
                <c:ptCount val="10"/>
                <c:pt idx="0">
                  <c:v>Flint,Michigan 48505</c:v>
                </c:pt>
                <c:pt idx="1">
                  <c:v>Detroit,Michigan 48213</c:v>
                </c:pt>
                <c:pt idx="2">
                  <c:v>Detroit,Michigan 48238</c:v>
                </c:pt>
                <c:pt idx="3">
                  <c:v>Hamtramk, Michigan 48212</c:v>
                </c:pt>
                <c:pt idx="4">
                  <c:v>Detroit,Michigan 48228 </c:v>
                </c:pt>
                <c:pt idx="5">
                  <c:v>Bloomfield township,Michigan 48301</c:v>
                </c:pt>
                <c:pt idx="6">
                  <c:v>Pontiac,Michigan 48302</c:v>
                </c:pt>
                <c:pt idx="7">
                  <c:v>Birmingham,Michigan 48009</c:v>
                </c:pt>
                <c:pt idx="8">
                  <c:v>Bloomfield Hills,Michigan 48304</c:v>
                </c:pt>
                <c:pt idx="9">
                  <c:v>Forest Hills,Michigan 49301</c:v>
                </c:pt>
              </c:strCache>
            </c:strRef>
          </c:cat>
          <c:val>
            <c:numRef>
              <c:f>[Book.xlsx]Sheet1!$D$2:$D$11</c:f>
              <c:numCache>
                <c:formatCode>General</c:formatCode>
                <c:ptCount val="10"/>
                <c:pt idx="0">
                  <c:v>639</c:v>
                </c:pt>
                <c:pt idx="1">
                  <c:v>160</c:v>
                </c:pt>
                <c:pt idx="2">
                  <c:v>206</c:v>
                </c:pt>
                <c:pt idx="3">
                  <c:v>565</c:v>
                </c:pt>
                <c:pt idx="4">
                  <c:v>2069</c:v>
                </c:pt>
                <c:pt idx="5">
                  <c:v>211</c:v>
                </c:pt>
                <c:pt idx="6">
                  <c:v>290</c:v>
                </c:pt>
                <c:pt idx="7">
                  <c:v>419</c:v>
                </c:pt>
                <c:pt idx="8">
                  <c:v>324</c:v>
                </c:pt>
                <c:pt idx="9">
                  <c:v>347</c:v>
                </c:pt>
              </c:numCache>
            </c:numRef>
          </c:val>
          <c:extLst>
            <c:ext xmlns:c16="http://schemas.microsoft.com/office/drawing/2014/chart" uri="{C3380CC4-5D6E-409C-BE32-E72D297353CC}">
              <c16:uniqueId val="{00000002-BC5E-49E9-875F-4DF3F0C0C9BA}"/>
            </c:ext>
          </c:extLst>
        </c:ser>
        <c:ser>
          <c:idx val="3"/>
          <c:order val="3"/>
          <c:tx>
            <c:strRef>
              <c:f>[Book.xlsx]Sheet1!$E$1</c:f>
              <c:strCache>
                <c:ptCount val="1"/>
                <c:pt idx="0">
                  <c:v>Asian</c:v>
                </c:pt>
              </c:strCache>
            </c:strRef>
          </c:tx>
          <c:spPr>
            <a:solidFill>
              <a:schemeClr val="accent4"/>
            </a:solidFill>
            <a:ln>
              <a:noFill/>
            </a:ln>
            <a:effectLst/>
          </c:spPr>
          <c:invertIfNegative val="0"/>
          <c:cat>
            <c:strRef>
              <c:f>[Book.xlsx]Sheet1!$A$2:$A$11</c:f>
              <c:strCache>
                <c:ptCount val="10"/>
                <c:pt idx="0">
                  <c:v>Flint,Michigan 48505</c:v>
                </c:pt>
                <c:pt idx="1">
                  <c:v>Detroit,Michigan 48213</c:v>
                </c:pt>
                <c:pt idx="2">
                  <c:v>Detroit,Michigan 48238</c:v>
                </c:pt>
                <c:pt idx="3">
                  <c:v>Hamtramk, Michigan 48212</c:v>
                </c:pt>
                <c:pt idx="4">
                  <c:v>Detroit,Michigan 48228 </c:v>
                </c:pt>
                <c:pt idx="5">
                  <c:v>Bloomfield township,Michigan 48301</c:v>
                </c:pt>
                <c:pt idx="6">
                  <c:v>Pontiac,Michigan 48302</c:v>
                </c:pt>
                <c:pt idx="7">
                  <c:v>Birmingham,Michigan 48009</c:v>
                </c:pt>
                <c:pt idx="8">
                  <c:v>Bloomfield Hills,Michigan 48304</c:v>
                </c:pt>
                <c:pt idx="9">
                  <c:v>Forest Hills,Michigan 49301</c:v>
                </c:pt>
              </c:strCache>
            </c:strRef>
          </c:cat>
          <c:val>
            <c:numRef>
              <c:f>[Book.xlsx]Sheet1!$E$2:$E$11</c:f>
              <c:numCache>
                <c:formatCode>General</c:formatCode>
                <c:ptCount val="10"/>
                <c:pt idx="0">
                  <c:v>14</c:v>
                </c:pt>
                <c:pt idx="1">
                  <c:v>28</c:v>
                </c:pt>
                <c:pt idx="2">
                  <c:v>24</c:v>
                </c:pt>
                <c:pt idx="3">
                  <c:v>8369</c:v>
                </c:pt>
                <c:pt idx="4">
                  <c:v>103</c:v>
                </c:pt>
                <c:pt idx="5">
                  <c:v>606</c:v>
                </c:pt>
                <c:pt idx="6">
                  <c:v>1560</c:v>
                </c:pt>
                <c:pt idx="7">
                  <c:v>500</c:v>
                </c:pt>
                <c:pt idx="8">
                  <c:v>1226</c:v>
                </c:pt>
                <c:pt idx="9">
                  <c:v>639</c:v>
                </c:pt>
              </c:numCache>
            </c:numRef>
          </c:val>
          <c:extLst>
            <c:ext xmlns:c16="http://schemas.microsoft.com/office/drawing/2014/chart" uri="{C3380CC4-5D6E-409C-BE32-E72D297353CC}">
              <c16:uniqueId val="{00000003-BC5E-49E9-875F-4DF3F0C0C9BA}"/>
            </c:ext>
          </c:extLst>
        </c:ser>
        <c:ser>
          <c:idx val="4"/>
          <c:order val="4"/>
          <c:tx>
            <c:strRef>
              <c:f>[Book.xlsx]Sheet1!$F$1</c:f>
              <c:strCache>
                <c:ptCount val="1"/>
                <c:pt idx="0">
                  <c:v>other</c:v>
                </c:pt>
              </c:strCache>
            </c:strRef>
          </c:tx>
          <c:spPr>
            <a:solidFill>
              <a:schemeClr val="accent5"/>
            </a:solidFill>
            <a:ln>
              <a:noFill/>
            </a:ln>
            <a:effectLst/>
          </c:spPr>
          <c:invertIfNegative val="0"/>
          <c:cat>
            <c:strRef>
              <c:f>[Book.xlsx]Sheet1!$A$2:$A$11</c:f>
              <c:strCache>
                <c:ptCount val="10"/>
                <c:pt idx="0">
                  <c:v>Flint,Michigan 48505</c:v>
                </c:pt>
                <c:pt idx="1">
                  <c:v>Detroit,Michigan 48213</c:v>
                </c:pt>
                <c:pt idx="2">
                  <c:v>Detroit,Michigan 48238</c:v>
                </c:pt>
                <c:pt idx="3">
                  <c:v>Hamtramk, Michigan 48212</c:v>
                </c:pt>
                <c:pt idx="4">
                  <c:v>Detroit,Michigan 48228 </c:v>
                </c:pt>
                <c:pt idx="5">
                  <c:v>Bloomfield township,Michigan 48301</c:v>
                </c:pt>
                <c:pt idx="6">
                  <c:v>Pontiac,Michigan 48302</c:v>
                </c:pt>
                <c:pt idx="7">
                  <c:v>Birmingham,Michigan 48009</c:v>
                </c:pt>
                <c:pt idx="8">
                  <c:v>Bloomfield Hills,Michigan 48304</c:v>
                </c:pt>
                <c:pt idx="9">
                  <c:v>Forest Hills,Michigan 49301</c:v>
                </c:pt>
              </c:strCache>
            </c:strRef>
          </c:cat>
          <c:val>
            <c:numRef>
              <c:f>[Book.xlsx]Sheet1!$F$2:$F$11</c:f>
              <c:numCache>
                <c:formatCode>General</c:formatCode>
                <c:ptCount val="10"/>
                <c:pt idx="0">
                  <c:v>821</c:v>
                </c:pt>
                <c:pt idx="1">
                  <c:v>459</c:v>
                </c:pt>
                <c:pt idx="2">
                  <c:v>627</c:v>
                </c:pt>
                <c:pt idx="3">
                  <c:v>1643</c:v>
                </c:pt>
                <c:pt idx="4">
                  <c:v>1273</c:v>
                </c:pt>
                <c:pt idx="5">
                  <c:v>298</c:v>
                </c:pt>
                <c:pt idx="6">
                  <c:v>345</c:v>
                </c:pt>
                <c:pt idx="7">
                  <c:v>340</c:v>
                </c:pt>
                <c:pt idx="8">
                  <c:v>255</c:v>
                </c:pt>
                <c:pt idx="9">
                  <c:v>283</c:v>
                </c:pt>
              </c:numCache>
            </c:numRef>
          </c:val>
          <c:extLst>
            <c:ext xmlns:c16="http://schemas.microsoft.com/office/drawing/2014/chart" uri="{C3380CC4-5D6E-409C-BE32-E72D297353CC}">
              <c16:uniqueId val="{00000004-BC5E-49E9-875F-4DF3F0C0C9BA}"/>
            </c:ext>
          </c:extLst>
        </c:ser>
        <c:dLbls>
          <c:showLegendKey val="0"/>
          <c:showVal val="0"/>
          <c:showCatName val="0"/>
          <c:showSerName val="0"/>
          <c:showPercent val="0"/>
          <c:showBubbleSize val="0"/>
        </c:dLbls>
        <c:gapWidth val="219"/>
        <c:overlap val="-27"/>
        <c:axId val="285222248"/>
        <c:axId val="2088552135"/>
      </c:barChart>
      <c:catAx>
        <c:axId val="2852222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City by area code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8552135"/>
        <c:crosses val="autoZero"/>
        <c:auto val="1"/>
        <c:lblAlgn val="ctr"/>
        <c:lblOffset val="100"/>
        <c:noMultiLvlLbl val="0"/>
      </c:catAx>
      <c:valAx>
        <c:axId val="20885521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Ethnicity Population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5222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5T00:55:13.754"/>
    </inkml:context>
    <inkml:brush xml:id="br0">
      <inkml:brushProperty name="width" value="0.1" units="cm"/>
      <inkml:brushProperty name="height" value="0.1" units="cm"/>
      <inkml:brushProperty name="color" value="#E71224"/>
    </inkml:brush>
  </inkml:definitions>
  <inkml:trace contextRef="#ctx0" brushRef="#br0">11192 14235 0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7T19:03:29.654"/>
    </inkml:context>
    <inkml:brush xml:id="br0">
      <inkml:brushProperty name="width" value="0.1" units="cm"/>
      <inkml:brushProperty name="height" value="0.1" units="cm"/>
      <inkml:brushProperty name="color" value="#E71224"/>
    </inkml:brush>
  </inkml:definitions>
  <inkml:trace contextRef="#ctx0" brushRef="#br0">7144 9332 16383 0 0,'0'5'0'0'0,"9"11"0"0"0,8 12 0 0 0,6 6 0 0 0,4 2 0 0 0,-3 4 0 0 0,-1 0 0 0 0,1-2 0 0 0,0-2 0 0 0,-3-4 0 0 0,-1-1 0 0 0,1-2 0 0 0,2 3 0 0 0,1-3 0 0 0,7-2 0 0 0,2-1 0 0 0,0 0 0 0 0,0 0 0 0 0,-2-4 0 0 0,0-6 0 0 0,7-1 0 0 0,13 2 0 0 0,10-3 0 0 0,15 7 0 0 0,4-1 0 0 0,2 1 0 0 0,-4-3 0 0 0,-9 0 0 0 0,-13-3 0 0 0,-11-3 0 0 0,-8-5 0 0 0,-1-3 0 0 0,-2-3 0 0 0,7 0 0 0 0,21-2 0 0 0,18 5 0 0 0,5 1 0 0 0,3 1 0 0 0,4-2 0 0 0,2 4 0 0 0,-12 0 0 0 0,-14-1 0 0 0,-14-2 0 0 0,-11-1 0 0 0,-9-2 0 0 0,-6-1 0 0 0,-1-1 0 0 0,2 0 0 0 0,2 0 0 0 0,10-1 0 0 0,2 1 0 0 0,4 0 0 0 0,-2-1 0 0 0,-3 1 0 0 0,-5 0 0 0 0,-4-4 0 0 0,3-3 0 0 0,8-3 0 0 0,12-1 0 0 0,5 1 0 0 0,-3 3 0 0 0,-6 3 0 0 0,-4 1 0 0 0,-4 2 0 0 0,-5 1 0 0 0,0-5 0 0 0,-2-1 0 0 0,7 1 0 0 0,6 1 0 0 0,-2-4 0 0 0,2 0 0 0 0,5 1 0 0 0,3 1 0 0 0,-3-2 0 0 0,-7 0 0 0 0,-6 1 0 0 0,-6-3 0 0 0,-5 1 0 0 0,-2 1 0 0 0,-1 2 0 0 0,8-2 0 0 0,2 0 0 0 0,6-3 0 0 0,3-1 0 0 0,4-1 0 0 0,7-5 0 0 0,3 2 0 0 0,6-2 0 0 0,0 2 0 0 0,4 0 0 0 0,-2 2 0 0 0,-2 4 0 0 0,-13-2 0 0 0,-11-3 0 0 0,-8 1 0 0 0,-6 3 0 0 0,-7-2 0 0 0,-7-3 0 0 0,-2-3 0 0 0,2-4 0 0 0,7-2 0 0 0,5-7 0 0 0,3 3 0 0 0,5-4 0 0 0,2-1 0 0 0,-1 1 0 0 0,-1 6 0 0 0,-8 3 0 0 0,-3 1 0 0 0,-1 4 0 0 0,-4-4 0 0 0,-1-3 0 0 0,-3-2 0 0 0,0-5 0 0 0,2-2 0 0 0,-1 0 0 0 0,-4 2 0 0 0,1 6 0 0 0,-1-2 0 0 0,-4 0 0 0 0,-2-1 0 0 0,-3 1 0 0 0,3 1 0 0 0,1-6 0 0 0,3 0 0 0 0,1-5 0 0 0,-2-4 0 0 0,-3-1 0 0 0,-2-1 0 0 0,3 2 0 0 0,0-1 0 0 0,0 1 0 0 0,-3 5 0 0 0,-1-2 0 0 0,-1 2 0 0 0,-1-2 0 0 0,-1 1 0 0 0,0-3 0 0 0,-1-3 0 0 0,1 1 0 0 0,0 4 0 0 0,-1 3 0 0 0,6 9 0 0 0,1 3 0 0 0,0 3 0 0 0,-1-1 0 0 0,-2-1 0 0 0,0-1 0 0 0,-2-5 0 0 0,-1-3 0 0 0,0-1 0 0 0,0 2 0 0 0,-5 1 0 0 0,-6 0 0 0 0,-2 2 0 0 0,-2 1 0 0 0,-5 0 0 0 0,-2 1 0 0 0,-3-1 0 0 0,-7 1 0 0 0,-2-1 0 0 0,0 0 0 0 0,1 1 0 0 0,1-1 0 0 0,1 0 0 0 0,2 5 0 0 0,1 7 0 0 0,0 0 0 0 0,0 4 0 0 0,1-1 0 0 0,-1 1 0 0 0,6-1 0 0 0,0 1 0 0 0,5-2 0 0 0,1 1 0 0 0,2-1 0 0 0,0 1 0 0 0,-3 3 0 0 0,-4 3 0 0 0,-2 3 0 0 0,-2 2 0 0 0,-7-4 0 0 0,-2 0 0 0 0,-5 1 0 0 0,-5-4 0 0 0,0 0 0 0 0,-2 1 0 0 0,-7 2 0 0 0,1 3 0 0 0,-10-4 0 0 0,-4 0 0 0 0,5 1 0 0 0,-2-4 0 0 0,6 1 0 0 0,7-3 0 0 0,3 0 0 0 0,0 2 0 0 0,4 3 0 0 0,3 3 0 0 0,5 2 0 0 0,3 1 0 0 0,3 1 0 0 0,1 0 0 0 0,-9 1 0 0 0,-7-1 0 0 0,-6 1 0 0 0,-13-1 0 0 0,-10-4 0 0 0,3-3 0 0 0,3 1 0 0 0,9 2 0 0 0,5 0 0 0 0,6 2 0 0 0,2 1 0 0 0,0-4 0 0 0,2-2 0 0 0,-1-3 0 0 0,-7-1 0 0 0,0 2 0 0 0,-9 2 0 0 0,-10-2 0 0 0,-1 0 0 0 0,-4 2 0 0 0,2 2 0 0 0,4-3 0 0 0,5 0 0 0 0,-2-3 0 0 0,-8 0 0 0 0,-1-3 0 0 0,-2 1 0 0 0,3 3 0 0 0,9 3 0 0 0,11 3 0 0 0,10 1 0 0 0,8 3 0 0 0,5 0 0 0 0,-2 0 0 0 0,1 1 0 0 0,0-1 0 0 0,-3 1 0 0 0,-1-1 0 0 0,2 0 0 0 0,1 0 0 0 0,-3 0 0 0 0,0 5 0 0 0,1 1 0 0 0,2 0 0 0 0,7-1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7T19:03:29.655"/>
    </inkml:context>
    <inkml:brush xml:id="br0">
      <inkml:brushProperty name="width" value="0.1" units="cm"/>
      <inkml:brushProperty name="height" value="0.1" units="cm"/>
      <inkml:brushProperty name="color" value="#E71224"/>
    </inkml:brush>
  </inkml:definitions>
  <inkml:trace contextRef="#ctx0" brushRef="#br0">13922 8410 16383 0 0,'-5'0'0'0'0,"-6"0"0"0"0,-6 0 0 0 0,0 4 0 0 0,-2 3 0 0 0,-2-1 0 0 0,2 3 0 0 0,-1 1 0 0 0,0-2 0 0 0,-3 3 0 0 0,-2-1 0 0 0,-1 3 0 0 0,4 3 0 0 0,5 5 0 0 0,1 3 0 0 0,-1 2 0 0 0,2 1 0 0 0,-1 1 0 0 0,-3 5 0 0 0,2 2 0 0 0,4-1 0 0 0,0-5 0 0 0,1 1 0 0 0,-1 0 0 0 0,1 5 0 0 0,3 1 0 0 0,3 3 0 0 0,-3-4 0 0 0,1 1 0 0 0,-3-1 0 0 0,-5 3 0 0 0,1 5 0 0 0,2-1 0 0 0,5 3 0 0 0,2-3 0 0 0,3-3 0 0 0,2 2 0 0 0,1 2 0 0 0,0 4 0 0 0,1-1 0 0 0,0-5 0 0 0,-1-3 0 0 0,0-5 0 0 0,-4 3 0 0 0,-2-1 0 0 0,0 3 0 0 0,1 1 0 0 0,2 2 0 0 0,1-1 0 0 0,0 2 0 0 0,2-1 0 0 0,0-3 0 0 0,0 2 0 0 0,0 3 0 0 0,1-1 0 0 0,-1 2 0 0 0,5 2 0 0 0,1-1 0 0 0,5-8 0 0 0,0-6 0 0 0,-2-4 0 0 0,-2-1 0 0 0,-2-1 0 0 0,-3 0 0 0 0,-1 1 0 0 0,4 1 0 0 0,6 0 0 0 0,6-5 0 0 0,-1 0 0 0 0,-2-1 0 0 0,1-2 0 0 0,-2-1 0 0 0,-4 1 0 0 0,2 3 0 0 0,4 2 0 0 0,-1 2 0 0 0,2-4 0 0 0,3-6 0 0 0,-2 0 0 0 0,-4 2 0 0 0,1-3 0 0 0,3 1 0 0 0,-2 3 0 0 0,1 2 0 0 0,4-2 0 0 0,6 1 0 0 0,0 1 0 0 0,0 2 0 0 0,0-3 0 0 0,0 0 0 0 0,1 1 0 0 0,0-3 0 0 0,-4 1 0 0 0,-1-4 0 0 0,-5 1 0 0 0,-1-3 0 0 0,-2 2 0 0 0,1-2 0 0 0,2-4 0 0 0,-1 2 0 0 0,0 0 0 0 0,4-4 0 0 0,2 3 0 0 0,2 0 0 0 0,2-3 0 0 0,-3 3 0 0 0,-2 0 0 0 0,2-2 0 0 0,0 2 0 0 0,2-1 0 0 0,1-1 0 0 0,-4 3 0 0 0,-1-2 0 0 0,6-1 0 0 0,2-2 0 0 0,6-3 0 0 0,16 4 0 0 0,9 0 0 0 0,8-1 0 0 0,7-2 0 0 0,-5-1 0 0 0,-5-1 0 0 0,1-2 0 0 0,-1 1 0 0 0,-8 3 0 0 0,-8 2 0 0 0,-8 0 0 0 0,-6-2 0 0 0,-4 0 0 0 0,-4-2 0 0 0,9-1 0 0 0,8-1 0 0 0,0 0 0 0 0,3 0 0 0 0,-2 0 0 0 0,0-1 0 0 0,-2 1 0 0 0,-4 0 0 0 0,-8 5 0 0 0,-6 1 0 0 0,-1 0 0 0 0,-6-6 0 0 0,-5-7 0 0 0,-5-8 0 0 0,-4-6 0 0 0,-2-8 0 0 0,2-5 0 0 0,2-5 0 0 0,-1-2 0 0 0,-2 3 0 0 0,0 2 0 0 0,-1-2 0 0 0,-2 1 0 0 0,1 2 0 0 0,-1 2 0 0 0,-1 2 0 0 0,1 1 0 0 0,0-3 0 0 0,0-1 0 0 0,0 1 0 0 0,0 1 0 0 0,0-4 0 0 0,0 1 0 0 0,0-5 0 0 0,0 1 0 0 0,0-3 0 0 0,0 2 0 0 0,-5 6 0 0 0,-1 6 0 0 0,0 2 0 0 0,1 0 0 0 0,1 1 0 0 0,2 0 0 0 0,1-1 0 0 0,1-1 0 0 0,-5 0 0 0 0,-1-1 0 0 0,-5 1 0 0 0,1-1 0 0 0,0 0 0 0 0,-1 0 0 0 0,0 0 0 0 0,3 1 0 0 0,-3-1 0 0 0,1-5 0 0 0,-3-1 0 0 0,2 1 0 0 0,-3-5 0 0 0,-4 6 0 0 0,-3-3 0 0 0,2 1 0 0 0,-1 2 0 0 0,3 0 0 0 0,1 2 0 0 0,1 2 0 0 0,0 4 0 0 0,2 3 0 0 0,-2-1 0 0 0,-2-1 0 0 0,-4-1 0 0 0,-2-1 0 0 0,2-1 0 0 0,0-2 0 0 0,-1 1 0 0 0,-1-1 0 0 0,3 0 0 0 0,4 0 0 0 0,2 5 0 0 0,-3 1 0 0 0,-3-5 0 0 0,-7-6 0 0 0,1-4 0 0 0,-1 5 0 0 0,6 4 0 0 0,1 1 0 0 0,-1 5 0 0 0,3 3 0 0 0,0 3 0 0 0,3 0 0 0 0,0 3 0 0 0,-3-1 0 0 0,-3 2 0 0 0,-3-2 0 0 0,4-3 0 0 0,-6 1 0 0 0,-2 3 0 0 0,4 0 0 0 0,0 1 0 0 0,1-1 0 0 0,-2 1 0 0 0,5-2 0 0 0,0 1 0 0 0,-1-1 0 0 0,3-4 0 0 0,0-3 0 0 0,3-3 0 0 0,-1-2 0 0 0,-2-1 0 0 0,-3 4 0 0 0,-2 1 0 0 0,-3 4 0 0 0,0 1 0 0 0,-2-2 0 0 0,-5-2 0 0 0,-2 3 0 0 0,1 3 0 0 0,-4 6 0 0 0,5-2 0 0 0,-1-2 0 0 0,0 0 0 0 0,1-3 0 0 0,2 3 0 0 0,1-3 0 0 0,1 3 0 0 0,1 2 0 0 0,0 0 0 0 0,5-4 0 0 0,2 0 0 0 0,0 4 0 0 0,3 3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7T19:03:29.656"/>
    </inkml:context>
    <inkml:brush xml:id="br0">
      <inkml:brushProperty name="width" value="0.1" units="cm"/>
      <inkml:brushProperty name="height" value="0.1" units="cm"/>
      <inkml:brushProperty name="color" value="#E71224"/>
    </inkml:brush>
  </inkml:definitions>
  <inkml:trace contextRef="#ctx0" brushRef="#br0">16470 7315 16383 0 0,'0'4'0'0'0,"-9"3"0"0"0,-18-1 0 0 0,-18-1 0 0 0,-10-2 0 0 0,-2-6 0 0 0,5-2 0 0 0,-3-5 0 0 0,-11-6 0 0 0,1 0 0 0 0,-17-2 0 0 0,-17-2 0 0 0,-12-3 0 0 0,-5-3 0 0 0,-7 0 0 0 0,4 3 0 0 0,7 1 0 0 0,19 5 0 0 0,15-1 0 0 0,17 4 0 0 0,13 4 0 0 0,11 4 0 0 0,6 2 0 0 0,4 3 0 0 0,-2 1 0 0 0,-2 0 0 0 0,0 1 0 0 0,1 0 0 0 0,0 4 0 0 0,1 2 0 0 0,1 4 0 0 0,0 0 0 0 0,0-1 0 0 0,0-4 0 0 0,-4 4 0 0 0,-2 3 0 0 0,1 5 0 0 0,0 4 0 0 0,2 3 0 0 0,1-3 0 0 0,6 5 0 0 0,7 2 0 0 0,6 0 0 0 0,5 1 0 0 0,4 0 0 0 0,2-1 0 0 0,6 0 0 0 0,6-1 0 0 0,2 5 0 0 0,7 6 0 0 0,10 1 0 0 0,4-2 0 0 0,11 7 0 0 0,1 6 0 0 0,-1 3 0 0 0,0-3 0 0 0,1-5 0 0 0,3-2 0 0 0,-7-2 0 0 0,-7-10 0 0 0,-4-9 0 0 0,-8-4 0 0 0,-3-1 0 0 0,0 1 0 0 0,0-2 0 0 0,-3 1 0 0 0,1-4 0 0 0,1 2 0 0 0,2-3 0 0 0,7 2 0 0 0,3 2 0 0 0,5 0 0 0 0,7 0 0 0 0,-1-2 0 0 0,3 1 0 0 0,3-3 0 0 0,2 2 0 0 0,6-2 0 0 0,4 2 0 0 0,0-2 0 0 0,5-3 0 0 0,9-3 0 0 0,11 1 0 0 0,5 0 0 0 0,6-1 0 0 0,1-3 0 0 0,-13-1 0 0 0,-14 4 0 0 0,-16-1 0 0 0,-12 0 0 0 0,-9-1 0 0 0,-5-2 0 0 0,2-1 0 0 0,9-1 0 0 0,8-1 0 0 0,10 0 0 0 0,-1-1 0 0 0,-5-4 0 0 0,-1-1 0 0 0,-6 0 0 0 0,-5 1 0 0 0,0 1 0 0 0,-2 2 0 0 0,-3 1 0 0 0,2 0 0 0 0,4 1 0 0 0,5-4 0 0 0,8-2 0 0 0,0 0 0 0 0,1 2 0 0 0,-6 0 0 0 0,5 2 0 0 0,6 1 0 0 0,-2 1 0 0 0,-2 0 0 0 0,0-5 0 0 0,-6-5 0 0 0,-1-2 0 0 0,0-4 0 0 0,1-3 0 0 0,2 1 0 0 0,6 0 0 0 0,11 2 0 0 0,10-1 0 0 0,4-2 0 0 0,3 2 0 0 0,5 0 0 0 0,-8 2 0 0 0,-4-1 0 0 0,-1-3 0 0 0,-5-2 0 0 0,-9-2 0 0 0,-7-3 0 0 0,-3 4 0 0 0,-7 0 0 0 0,-6 5 0 0 0,-1 0 0 0 0,-2-2 0 0 0,-8-2 0 0 0,-4 2 0 0 0,-7 0 0 0 0,-6-2 0 0 0,-1 3 0 0 0,-2 0 0 0 0,-3-2 0 0 0,-3-2 0 0 0,-2-3 0 0 0,-1-1 0 0 0,4 4 0 0 0,1 1 0 0 0,-1-1 0 0 0,-5 3 0 0 0,-4 1 0 0 0,0-2 0 0 0,-9-2 0 0 0,-8 2 0 0 0,-4 6 0 0 0,-7-6 0 0 0,-9-3 0 0 0,-1 2 0 0 0,2 0 0 0 0,3 4 0 0 0,-2-1 0 0 0,-4 4 0 0 0,-4 3 0 0 0,-3 0 0 0 0,-3 1 0 0 0,4 2 0 0 0,-1 3 0 0 0,0-3 0 0 0,3 1 0 0 0,1 0 0 0 0,-2 3 0 0 0,3 1 0 0 0,-1 1 0 0 0,4 1 0 0 0,-2 1 0 0 0,3 0 0 0 0,-1 1 0 0 0,-4-1 0 0 0,-2 0 0 0 0,-3 1 0 0 0,-7-1 0 0 0,-4 0 0 0 0,1 0 0 0 0,5 0 0 0 0,-2 0 0 0 0,-1 0 0 0 0,1 0 0 0 0,-4 0 0 0 0,-6 0 0 0 0,4 0 0 0 0,-1 0 0 0 0,-9 0 0 0 0,0 0 0 0 0,2 0 0 0 0,4 0 0 0 0,9 0 0 0 0,10 0 0 0 0,3 0 0 0 0,6 0 0 0 0,-1 0 0 0 0,-2 0 0 0 0,-3 0 0 0 0,-4 4 0 0 0,2 3 0 0 0,0-1 0 0 0,-1-1 0 0 0,3-2 0 0 0,4-1 0 0 0,5-1 0 0 0,9 0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7T19:03:29.872"/>
    </inkml:context>
    <inkml:brush xml:id="br0">
      <inkml:brushProperty name="width" value="0.1" units="cm"/>
      <inkml:brushProperty name="height" value="0.1" units="cm"/>
      <inkml:brushProperty name="color" value="#E71224"/>
    </inkml:brush>
  </inkml:definitions>
  <inkml:trace contextRef="#ctx0" brushRef="#br0">9616 7257 16383 0 0,'-5'0'0'0'0,"-6"0"0"0"0,-6 0 0 0 0,-14 0 0 0 0,-12 0 0 0 0,-12 0 0 0 0,-16 0 0 0 0,-19 0 0 0 0,-13 0 0 0 0,-4 0 0 0 0,3-4 0 0 0,5-3 0 0 0,14 1 0 0 0,12 1 0 0 0,5 2 0 0 0,9 1 0 0 0,5 1 0 0 0,7 0 0 0 0,2 1 0 0 0,4 1 0 0 0,-1-1 0 0 0,-2 0 0 0 0,2 0 0 0 0,2 0 0 0 0,5 1 0 0 0,2-1 0 0 0,3 0 0 0 0,1 0 0 0 0,2 0 0 0 0,0 0 0 0 0,0 0 0 0 0,0 0 0 0 0,-1 0 0 0 0,1 0 0 0 0,-1 0 0 0 0,-4 0 0 0 0,-2 0 0 0 0,0 0 0 0 0,2 0 0 0 0,1 0 0 0 0,1 0 0 0 0,1 0 0 0 0,1 0 0 0 0,0 0 0 0 0,0 0 0 0 0,1 0 0 0 0,0 0 0 0 0,-1 0 0 0 0,5 4 0 0 0,2 3 0 0 0,4 3 0 0 0,0 1 0 0 0,4 3 0 0 0,-7 0 0 0 0,-3 1 0 0 0,1 3 0 0 0,1 4 0 0 0,-7-3 0 0 0,2 1 0 0 0,6 1 0 0 0,1-2 0 0 0,-1-5 0 0 0,3 0 0 0 0,0 2 0 0 0,2 4 0 0 0,0-3 0 0 0,-3 2 0 0 0,2 1 0 0 0,-1-2 0 0 0,-3 6 0 0 0,3 2 0 0 0,-1-2 0 0 0,2-1 0 0 0,5 5 0 0 0,-1-2 0 0 0,1-1 0 0 0,-1 0 0 0 0,0 0 0 0 0,3 2 0 0 0,3-1 0 0 0,2 2 0 0 0,-2-1 0 0 0,-1 1 0 0 0,1 4 0 0 0,2 3 0 0 0,1-2 0 0 0,1 0 0 0 0,1-2 0 0 0,1-1 0 0 0,0-1 0 0 0,1-1 0 0 0,-1 0 0 0 0,0-1 0 0 0,5 1 0 0 0,2-1 0 0 0,-1 1 0 0 0,-2-1 0 0 0,0 6 0 0 0,3 5 0 0 0,0 2 0 0 0,-1 4 0 0 0,-1 3 0 0 0,3-2 0 0 0,0-3 0 0 0,-1-4 0 0 0,-2-5 0 0 0,-1 3 0 0 0,-3-1 0 0 0,0-1 0 0 0,-1-3 0 0 0,0 0 0 0 0,0-2 0 0 0,-1-1 0 0 0,1 0 0 0 0,5-1 0 0 0,1 1 0 0 0,0-1 0 0 0,-2 1 0 0 0,0-1 0 0 0,3 1 0 0 0,0-1 0 0 0,0 1 0 0 0,-3 0 0 0 0,0 0 0 0 0,-2-1 0 0 0,3-4 0 0 0,2-1 0 0 0,-1 4 0 0 0,3 4 0 0 0,5 5 0 0 0,5 6 0 0 0,3 1 0 0 0,-1-2 0 0 0,0 2 0 0 0,-3-2 0 0 0,-5-2 0 0 0,-5-4 0 0 0,1-3 0 0 0,-1-1 0 0 0,3-6 0 0 0,0-3 0 0 0,-2 0 0 0 0,1-3 0 0 0,5-1 0 0 0,4 2 0 0 0,4-2 0 0 0,7 1 0 0 0,3-4 0 0 0,1 2 0 0 0,-1-3 0 0 0,-1-3 0 0 0,-1-3 0 0 0,-2-3 0 0 0,0-2 0 0 0,-1-2 0 0 0,-1 0 0 0 0,-4 4 0 0 0,-2 1 0 0 0,1 1 0 0 0,1-2 0 0 0,1-1 0 0 0,1-1 0 0 0,6-1 0 0 0,3 0 0 0 0,4-1 0 0 0,1 0 0 0 0,4-1 0 0 0,7 1 0 0 0,1 0 0 0 0,1 0 0 0 0,6 0 0 0 0,-3 0 0 0 0,-5 0 0 0 0,-11 4 0 0 0,-9 3 0 0 0,-3-1 0 0 0,-2-1 0 0 0,3-2 0 0 0,17 4 0 0 0,10 0 0 0 0,5 0 0 0 0,2-3 0 0 0,-1 4 0 0 0,-5 1 0 0 0,-8-3 0 0 0,-8-1 0 0 0,-5-1 0 0 0,-4-2 0 0 0,-3-2 0 0 0,-1 1 0 0 0,-1-2 0 0 0,5 1 0 0 0,11 0 0 0 0,4-1 0 0 0,-2 1 0 0 0,-4 0 0 0 0,1 0 0 0 0,8 0 0 0 0,0 0 0 0 0,11 0 0 0 0,9 0 0 0 0,2 0 0 0 0,4 0 0 0 0,7 0 0 0 0,0 0 0 0 0,4 0 0 0 0,7 0 0 0 0,6 0 0 0 0,0 0 0 0 0,-2 0 0 0 0,1 0 0 0 0,-1-5 0 0 0,-14-1 0 0 0,-15 0 0 0 0,-15 1 0 0 0,-12 2 0 0 0,-8 1 0 0 0,-4 0 0 0 0,1 2 0 0 0,1 0 0 0 0,0 0 0 0 0,-1 0 0 0 0,-1 1 0 0 0,0-1 0 0 0,-1 0 0 0 0,5-5 0 0 0,1-1 0 0 0,4-4 0 0 0,10-2 0 0 0,16 3 0 0 0,11 2 0 0 0,16 3 0 0 0,2 1 0 0 0,0 2 0 0 0,-7-4 0 0 0,-13-1 0 0 0,-15 0 0 0 0,-7 2 0 0 0,-8 1 0 0 0,-2-4 0 0 0,-3 0 0 0 0,2 1 0 0 0,-2 1 0 0 0,2 2 0 0 0,5 1 0 0 0,3 1 0 0 0,-2 1 0 0 0,-4-5 0 0 0,-4-1 0 0 0,-8-4 0 0 0,-6-1 0 0 0,-1 2 0 0 0,0-7 0 0 0,-4-6 0 0 0,-5-4 0 0 0,-6-6 0 0 0,-3-3 0 0 0,2-5 0 0 0,0-5 0 0 0,-2 0 0 0 0,-1 4 0 0 0,-2 3 0 0 0,-1 4 0 0 0,0 3 0 0 0,-1 2 0 0 0,0-4 0 0 0,0-5 0 0 0,-1-1 0 0 0,1-4 0 0 0,0 2 0 0 0,0-7 0 0 0,-5-5 0 0 0,-1 2 0 0 0,0-4 0 0 0,1-8 0 0 0,1 3 0 0 0,2-2 0 0 0,-4-6 0 0 0,0 5 0 0 0,0 3 0 0 0,1 3 0 0 0,2 6 0 0 0,1-2 0 0 0,-3-2 0 0 0,-2-1 0 0 0,1 5 0 0 0,1 1 0 0 0,2 4 0 0 0,1 1 0 0 0,2 4 0 0 0,-1-2 0 0 0,1-2 0 0 0,1 2 0 0 0,-1-2 0 0 0,0 3 0 0 0,0 3 0 0 0,0 4 0 0 0,1 3 0 0 0,-1-2 0 0 0,0-1 0 0 0,0 2 0 0 0,0 1 0 0 0,0 1 0 0 0,0 2 0 0 0,0 1 0 0 0,-5 0 0 0 0,-1 0 0 0 0,-5 1 0 0 0,0 0 0 0 0,1-6 0 0 0,-1 4 0 0 0,0-3 0 0 0,2-5 0 0 0,-1-2 0 0 0,0-3 0 0 0,-3-4 0 0 0,-3 1 0 0 0,-5 4 0 0 0,2 4 0 0 0,5 3 0 0 0,-1 8 0 0 0,2 3 0 0 0,-1 6 0 0 0,-3 6 0 0 0,-13 4 0 0 0,-5 4 0 0 0,-17-2 0 0 0,-13-1 0 0 0,-9 1 0 0 0,-12 1 0 0 0,-10 2 0 0 0,-2 1 0 0 0,6 0 0 0 0,4 1 0 0 0,-2 0 0 0 0,6 0 0 0 0,-3 5 0 0 0,5 2 0 0 0,1 4 0 0 0,6 0 0 0 0,1-2 0 0 0,0 3 0 0 0,6-1 0 0 0,7 2 0 0 0,3-1 0 0 0,-2-2 0 0 0,0 1 0 0 0,5 0 0 0 0,7-3 0 0 0,7-3 0 0 0,2-1 0 0 0,-8-3 0 0 0,0 0 0 0 0,-6-1 0 0 0,-13-1 0 0 0,-5 1 0 0 0,-4-1 0 0 0,-4 6 0 0 0,3 1 0 0 0,8 0 0 0 0,8-2 0 0 0,8 0 0 0 0,5-2 0 0 0,4-1 0 0 0,6 4 0 0 0,4 2 0 0 0,3-2 0 0 0,-3 0 0 0 0,-1 3 0 0 0,2 0 0 0 0,-5-1 0 0 0,5 3 0 0 0,4-1 0 0 0,0-1 0 0 0,11-2 0 0 0,8-2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7T19:03:29.873"/>
    </inkml:context>
    <inkml:brush xml:id="br0">
      <inkml:brushProperty name="width" value="0.1" units="cm"/>
      <inkml:brushProperty name="height" value="0.1" units="cm"/>
      <inkml:brushProperty name="color" value="#E71224"/>
    </inkml:brush>
  </inkml:definitions>
  <inkml:trace contextRef="#ctx0" brushRef="#br0">14958 8834 16383 0 0,'0'-5'0'0'0,"-5"-1"0"0"0,-6-5 0 0 0,-11 0 0 0 0,-11 1 0 0 0,-4-1 0 0 0,-1-5 0 0 0,-4 1 0 0 0,-3-1 0 0 0,-4 1 0 0 0,-3 4 0 0 0,2 3 0 0 0,6 4 0 0 0,5 1 0 0 0,4 3 0 0 0,4 0 0 0 0,3 1 0 0 0,0-1 0 0 0,1 1 0 0 0,1-1 0 0 0,-1 1 0 0 0,0-1 0 0 0,4 5 0 0 0,2 6 0 0 0,0 1 0 0 0,3 4 0 0 0,-1-2 0 0 0,5 2 0 0 0,-2-1 0 0 0,-2-4 0 0 0,-3-4 0 0 0,-2-3 0 0 0,-3 3 0 0 0,0 0 0 0 0,-7-1 0 0 0,-1-2 0 0 0,-5-1 0 0 0,-1-2 0 0 0,3 0 0 0 0,-3-1 0 0 0,1 0 0 0 0,3 0 0 0 0,2-1 0 0 0,3 1 0 0 0,1 0 0 0 0,7 4 0 0 0,1 3 0 0 0,6 3 0 0 0,0 1 0 0 0,2 3 0 0 0,5 4 0 0 0,3 4 0 0 0,3 2 0 0 0,2 3 0 0 0,0 0 0 0 0,2 2 0 0 0,0-1 0 0 0,-1 0 0 0 0,1 1 0 0 0,-1-1 0 0 0,1 0 0 0 0,-1 0 0 0 0,0 0 0 0 0,0-1 0 0 0,0 1 0 0 0,0 0 0 0 0,4 4 0 0 0,3 2 0 0 0,-1 0 0 0 0,-2-2 0 0 0,5 0 0 0 0,-1-3 0 0 0,-1 0 0 0 0,3-1 0 0 0,0 0 0 0 0,-2 0 0 0 0,2 4 0 0 0,0 2 0 0 0,-2 4 0 0 0,2 0 0 0 0,0 4 0 0 0,-2 4 0 0 0,-3-2 0 0 0,-1 2 0 0 0,-2-2 0 0 0,-2 0 0 0 0,5 7 0 0 0,1 5 0 0 0,-1 1 0 0 0,0 2 0 0 0,-2 3 0 0 0,4 7 0 0 0,0 0 0 0 0,-1 3 0 0 0,-1-1 0 0 0,-2-9 0 0 0,-1-5 0 0 0,-1-7 0 0 0,-1-3 0 0 0,5-10 0 0 0,1-5 0 0 0,4-10 0 0 0,6-2 0 0 0,4-1 0 0 0,13-4 0 0 0,15 1 0 0 0,14-2 0 0 0,10 0 0 0 0,12-1 0 0 0,6-3 0 0 0,6-4 0 0 0,10-2 0 0 0,-3-2 0 0 0,-4-2 0 0 0,-16 0 0 0 0,-11-1 0 0 0,-14 1 0 0 0,-12-1 0 0 0,-9 1 0 0 0,-6-1 0 0 0,6 1 0 0 0,5 0 0 0 0,6 0 0 0 0,4 0 0 0 0,3 0 0 0 0,1 0 0 0 0,-5 0 0 0 0,-5 0 0 0 0,-6 0 0 0 0,-6 0 0 0 0,-3-4 0 0 0,-3-3 0 0 0,0-3 0 0 0,-2-2 0 0 0,1 3 0 0 0,-5-3 0 0 0,-6-3 0 0 0,-6-5 0 0 0,0-3 0 0 0,-1-2 0 0 0,2-2 0 0 0,-1-1 0 0 0,3-1 0 0 0,4 6 0 0 0,4 0 0 0 0,-2 1 0 0 0,0 4 0 0 0,3-1 0 0 0,-4 0 0 0 0,1 1 0 0 0,1 6 0 0 0,-2-2 0 0 0,0 3 0 0 0,-3-2 0 0 0,1 1 0 0 0,-2-1 0 0 0,0-9 0 0 0,-1-5 0 0 0,-3-3 0 0 0,-3 0 0 0 0,1 4 0 0 0,0 2 0 0 0,-1 0 0 0 0,-3 0 0 0 0,-1-1 0 0 0,3 4 0 0 0,1 1 0 0 0,-1-1 0 0 0,-1-2 0 0 0,-7-6 0 0 0,-3-3 0 0 0,0-1 0 0 0,1 1 0 0 0,-5 0 0 0 0,-4 2 0 0 0,-5 6 0 0 0,0 2 0 0 0,3 0 0 0 0,0 3 0 0 0,3 2 0 0 0,2-3 0 0 0,-1 3 0 0 0,1-5 0 0 0,3-4 0 0 0,-3-1 0 0 0,1-7 0 0 0,-4-6 0 0 0,-3-2 0 0 0,-4 3 0 0 0,1-3 0 0 0,-5 7 0 0 0,-4-1 0 0 0,-1 2 0 0 0,4 1 0 0 0,1 2 0 0 0,1 1 0 0 0,-1 2 0 0 0,3-5 0 0 0,1-1 0 0 0,4 1 0 0 0,0 1 0 0 0,3 1 0 0 0,3 1 0 0 0,-1 6 0 0 0,1 2 0 0 0,-2 1 0 0 0,-4-2 0 0 0,-4-1 0 0 0,-4-2 0 0 0,-1 0 0 0 0,-2-1 0 0 0,-2-1 0 0 0,1 5 0 0 0,-5 1 0 0 0,-2 0 0 0 0,1-1 0 0 0,-4 4 0 0 0,1-1 0 0 0,1 4 0 0 0,2 5 0 0 0,7 3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7T19:03:29.874"/>
    </inkml:context>
    <inkml:brush xml:id="br0">
      <inkml:brushProperty name="width" value="0.1" units="cm"/>
      <inkml:brushProperty name="height" value="0.1" units="cm"/>
      <inkml:brushProperty name="color" value="#E71224"/>
    </inkml:brush>
  </inkml:definitions>
  <inkml:trace contextRef="#ctx0" brushRef="#br0">16310 7387 16383 0 0,'-4'0'0'0'0,"-12"0"0"0"0,-12 0 0 0 0,-11 0 0 0 0,-8 0 0 0 0,-1 0 0 0 0,3 0 0 0 0,5 0 0 0 0,4 0 0 0 0,4 0 0 0 0,2 0 0 0 0,1 0 0 0 0,-3 0 0 0 0,-1 0 0 0 0,0 0 0 0 0,2 0 0 0 0,0 0 0 0 0,2 0 0 0 0,0 0 0 0 0,1 0 0 0 0,-5 0 0 0 0,0 0 0 0 0,-1 0 0 0 0,2 0 0 0 0,1 0 0 0 0,1 0 0 0 0,1 0 0 0 0,1 0 0 0 0,5-4 0 0 0,2-3 0 0 0,-1 1 0 0 0,0 1 0 0 0,-2 2 0 0 0,-2 1 0 0 0,0 1 0 0 0,-2 0 0 0 0,1 1 0 0 0,-1 0 0 0 0,0 1 0 0 0,0-1 0 0 0,0 0 0 0 0,0 0 0 0 0,0 0 0 0 0,0 1 0 0 0,1-1 0 0 0,-1 0 0 0 0,0 4 0 0 0,0 3 0 0 0,1 3 0 0 0,4 6 0 0 0,6 4 0 0 0,6 4 0 0 0,5 3 0 0 0,4 0 0 0 0,-3 2 0 0 0,-1 0 0 0 0,1-1 0 0 0,2 1 0 0 0,0-1 0 0 0,2 0 0 0 0,0 0 0 0 0,1 0 0 0 0,0 0 0 0 0,0-1 0 0 0,5 6 0 0 0,2 1 0 0 0,-1-1 0 0 0,-1 0 0 0 0,-2-2 0 0 0,0-1 0 0 0,-2-1 0 0 0,-1-1 0 0 0,0 0 0 0 0,0-1 0 0 0,0 1 0 0 0,-1-1 0 0 0,1 1 0 0 0,5-1 0 0 0,10-4 0 0 0,18-2 0 0 0,12 1 0 0 0,13-4 0 0 0,1-4 0 0 0,-5-6 0 0 0,-7-3 0 0 0,-11 2 0 0 0,-7 0 0 0 0,-4-2 0 0 0,-1-1 0 0 0,-1-2 0 0 0,2 0 0 0 0,0-2 0 0 0,1 0 0 0 0,1 0 0 0 0,0 5 0 0 0,1 1 0 0 0,0-1 0 0 0,0 0 0 0 0,-1-2 0 0 0,1-1 0 0 0,0-1 0 0 0,0 0 0 0 0,0-1 0 0 0,-1 0 0 0 0,1-1 0 0 0,5 1 0 0 0,10 0 0 0 0,3 0 0 0 0,-1 0 0 0 0,0 0 0 0 0,-2 0 0 0 0,-4 0 0 0 0,-3 0 0 0 0,-4 0 0 0 0,-3 0 0 0 0,4 0 0 0 0,6 0 0 0 0,5 0 0 0 0,4 0 0 0 0,0 0 0 0 0,0 0 0 0 0,-3 0 0 0 0,-4 0 0 0 0,-5 0 0 0 0,-3 0 0 0 0,1-5 0 0 0,6-1 0 0 0,4 0 0 0 0,4 1 0 0 0,0 2 0 0 0,0 0 0 0 0,-3 2 0 0 0,5-4 0 0 0,3-1 0 0 0,-2 0 0 0 0,-1 2 0 0 0,1 0 0 0 0,-4 2 0 0 0,-5 1 0 0 0,0-4 0 0 0,2-1 0 0 0,-2 0 0 0 0,-3 2 0 0 0,1-4 0 0 0,-1 0 0 0 0,-3 1 0 0 0,-3 2 0 0 0,-2 1 0 0 0,-2 2 0 0 0,4-3 0 0 0,1-2 0 0 0,-1 1 0 0 0,-1 2 0 0 0,-1-4 0 0 0,-2 0 0 0 0,-5-4 0 0 0,-2 1 0 0 0,0 2 0 0 0,0 2 0 0 0,2-2 0 0 0,2 0 0 0 0,0-2 0 0 0,1 0 0 0 0,1-3 0 0 0,5 1 0 0 0,1 3 0 0 0,-5-2 0 0 0,-2 2 0 0 0,-7-3 0 0 0,-1 1 0 0 0,-4-2 0 0 0,0 1 0 0 0,2 3 0 0 0,3-1 0 0 0,3-4 0 0 0,2-4 0 0 0,-3-4 0 0 0,-1 3 0 0 0,-3-1 0 0 0,-1 4 0 0 0,2 4 0 0 0,-3 1 0 0 0,-3-4 0 0 0,0 2 0 0 0,-2-2 0 0 0,2 2 0 0 0,-1-1 0 0 0,-3-3 0 0 0,2 1 0 0 0,-1-1 0 0 0,-2-1 0 0 0,2 1 0 0 0,4 0 0 0 0,5-2 0 0 0,3-3 0 0 0,-1-1 0 0 0,-5-2 0 0 0,-1 4 0 0 0,-2 0 0 0 0,-13 0 0 0 0,-20-1 0 0 0,-13-2 0 0 0,-9-1 0 0 0,-7 4 0 0 0,5 1 0 0 0,5 4 0 0 0,4 5 0 0 0,4 4 0 0 0,7-1 0 0 0,3 1 0 0 0,0 2 0 0 0,-1-3 0 0 0,-6 1 0 0 0,-3 0 0 0 0,-6 3 0 0 0,-1 2 0 0 0,-4 1 0 0 0,1 1 0 0 0,3-3 0 0 0,2-2 0 0 0,4 0 0 0 0,1 2 0 0 0,3 0 0 0 0,0 3 0 0 0,1 0 0 0 0,-5 0 0 0 0,-2 1 0 0 0,-8 0 0 0 0,-13 1 0 0 0,-5-1 0 0 0,3 0 0 0 0,5 0 0 0 0,8 0 0 0 0,7 0 0 0 0,4 0 0 0 0,3 0 0 0 0,-2 0 0 0 0,-1 0 0 0 0,-4 0 0 0 0,-5 0 0 0 0,-1 0 0 0 0,-1 0 0 0 0,1 0 0 0 0,-1 0 0 0 0,2 0 0 0 0,3 0 0 0 0,4 0 0 0 0,-1 0 0 0 0,0 0 0 0 0,1 0 0 0 0,3 0 0 0 0,2 0 0 0 0,0 0 0 0 0,2 0 0 0 0,1 0 0 0 0,-1 0 0 0 0,1 0 0 0 0,-1 0 0 0 0,1 0 0 0 0,-1 0 0 0 0,-4 0 0 0 0,-2 0 0 0 0,0 0 0 0 0,2 0 0 0 0,1 0 0 0 0,1 0 0 0 0,1 0 0 0 0,6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3T08:06:33.489"/>
    </inkml:context>
    <inkml:brush xml:id="br0">
      <inkml:brushProperty name="width" value="0.1" units="cm"/>
      <inkml:brushProperty name="height" value="0.1" units="cm"/>
      <inkml:brushProperty name="color" value="#E71224"/>
    </inkml:brush>
  </inkml:definitions>
  <inkml:trace contextRef="#ctx0" brushRef="#br0">22971 3704 16383 0 0,'0'5'0'0'0,"-4"5"0"0"0,-7 2 0 0 0,0 3 0 0 0,-4-1 0 0 0,1 2 0 0 0,-2-3 0 0 0,2 3 0 0 0,-1-3 0 0 0,2 1 0 0 0,-2-1 0 0 0,-2 1 0 0 0,-3 3 0 0 0,2 3 0 0 0,-1-2 0 0 0,3 1 0 0 0,0 1 0 0 0,-2-2 0 0 0,2 0 0 0 0,-1-3 0 0 0,3 0 0 0 0,3 3 0 0 0,0-2 0 0 0,1 0 0 0 0,-3-1 0 0 0,-2-5 0 0 0,0 2 0 0 0,-1-2 0 0 0,2 2 0 0 0,-2-1 0 0 0,3 2 0 0 0,3 4 0 0 0,-2-2 0 0 0,-2-2 0 0 0,0 0 0 0 0,-1 3 0 0 0,1 3 0 0 0,4 3 0 0 0,-2-3 0 0 0,2 1 0 0 0,-2 1 0 0 0,-4-3 0 0 0,1 0 0 0 0,3 1 0 0 0,-1-2 0 0 0,2 1 0 0 0,-2 1 0 0 0,1 2 0 0 0,3 2 0 0 0,3 2 0 0 0,2 1 0 0 0,2 1 0 0 0,2 0 0 0 0,0 0 0 0 0,5-5 0 0 0,2-1 0 0 0,3-4 0 0 0,6-6 0 0 0,-1 1 0 0 0,3-2 0 0 0,-3 2 0 0 0,1-2 0 0 0,-2 3 0 0 0,0-1 0 0 0,4-3 0 0 0,2-3 0 0 0,-2 3 0 0 0,1-1 0 0 0,1-2 0 0 0,2 3 0 0 0,2 5 0 0 0,1-1 0 0 0,2-2 0 0 0,-1-3 0 0 0,-3 2 0 0 0,-2-2 0 0 0,0-1 0 0 0,1-2 0 0 0,2 3 0 0 0,1-1 0 0 0,0-1 0 0 0,2 3 0 0 0,-1 0 0 0 0,1-1 0 0 0,0-3 0 0 0,0 3 0 0 0,0 0 0 0 0,-5 3 0 0 0,-1 0 0 0 0,0-2 0 0 0,1-3 0 0 0,1-2 0 0 0,-3 3 0 0 0,0-1 0 0 0,0 0 0 0 0,-2 3 0 0 0,-1 0 0 0 0,2-2 0 0 0,3-1 0 0 0,-4 2 0 0 0,1 0 0 0 0,-3 3 0 0 0,-1 0 0 0 0,3-3 0 0 0,3-1 0 0 0,-3 1 0 0 0,0 0 0 0 0,-2 4 0 0 0,0-2 0 0 0,-3 4 0 0 0,-3 2 0 0 0,-3 5 0 0 0,1-3 0 0 0,-1 1 0 0 0,-1 2 0 0 0,3-3 0 0 0,0 0 0 0 0,-2 1 0 0 0,-2 3 0 0 0,-2 1 0 0 0,-1 2 0 0 0,-1 1 0 0 0,-1 1 0 0 0,0-1 0 0 0,-1 2 0 0 0,1-1 0 0 0,0 0 0 0 0,4-5 0 0 0,2-1 0 0 0,0 0 0 0 0,-2 1 0 0 0,0 1 0 0 0,-2 2 0 0 0,-1 0 0 0 0,-1 2 0 0 0,0-1 0 0 0,0 1 0 0 0,0 0 0 0 0,-1 0 0 0 0,1 0 0 0 0,0 0 0 0 0,0 0 0 0 0,0-1 0 0 0,0 1 0 0 0,0 0 0 0 0,0-1 0 0 0,0 1 0 0 0,0 0 0 0 0,0-1 0 0 0,-5-4 0 0 0,-1-1 0 0 0,1 0 0 0 0,0 1 0 0 0,2 1 0 0 0,1 2 0 0 0,1 1 0 0 0,0 0 0 0 0,-3-4 0 0 0,-2-1 0 0 0,0 0 0 0 0,2 1 0 0 0,1 2 0 0 0,1 1 0 0 0,1 0 0 0 0,1 2 0 0 0,0-1 0 0 0,0 1 0 0 0,0 0 0 0 0,0 0 0 0 0,0 0 0 0 0,1 0 0 0 0,3 0 0 0 0,2-1 0 0 0,0 1 0 0 0,3-5 0 0 0,1-1 0 0 0,2-5 0 0 0,4 0 0 0 0,4-3 0 0 0,3 1 0 0 0,2-2 0 0 0,-3 2 0 0 0,-1-2 0 0 0,1-3 0 0 0,1 2 0 0 0,1-2 0 0 0,1 3 0 0 0,1 0 0 0 0,0-3 0 0 0,1 1 0 0 0,-5 5 0 0 0,-1-2 0 0 0,0-2 0 0 0,2-3 0 0 0,0-3 0 0 0,-3 2 0 0 0,0 1 0 0 0,0-3 0 0 0,2-1 0 0 0,-3 4 0 0 0,0-1 0 0 0,1 0 0 0 0,2-3 0 0 0,2-1 0 0 0,-4 4 0 0 0,0-1 0 0 0,1 0 0 0 0,-4 3 0 0 0,1 0 0 0 0,1-1 0 0 0,3-3 0 0 0,1-1 0 0 0,-3 2 0 0 0,0 1 0 0 0,1-1 0 0 0,1-2 0 0 0,2-1 0 0 0,-4 4 0 0 0,0-1 0 0 0,1 0 0 0 0,1-1 0 0 0,2-2 0 0 0,1-1 0 0 0,0-2 0 0 0,2 1 0 0 0,0-1 0 0 0,0-1 0 0 0,0 1 0 0 0,-1 0 0 0 0,1-1 0 0 0,0 1 0 0 0,0 0 0 0 0,0 0 0 0 0,-1 0 0 0 0,1 0 0 0 0,0 0 0 0 0,-1 0 0 0 0,1 0 0 0 0,-5-4 0 0 0,-1-2 0 0 0,0 0 0 0 0,-4-3 0 0 0,1-1 0 0 0,-4-2 0 0 0,1 0 0 0 0,-3-2 0 0 0,2 2 0 0 0,-1-3 0 0 0,0 2 0 0 0,0-1 0 0 0,-4-4 0 0 0,2 3 0 0 0,-1-2 0 0 0,-3-2 0 0 0,-1-3 0 0 0,-3-1 0 0 0,3 2 0 0 0,0 1 0 0 0,0-1 0 0 0,-2-2 0 0 0,-1 0 0 0 0,3 2 0 0 0,1 1 0 0 0,-1-1 0 0 0,-2-1 0 0 0,-1-1 0 0 0,-1-2 0 0 0,-1-1 0 0 0,-1-1 0 0 0,0 1 0 0 0,0-1 0 0 0,0 0 0 0 0,-1 0 0 0 0,1 0 0 0 0,0 0 0 0 0,4 5 0 0 0,2 1 0 0 0,0 0 0 0 0,-1-1 0 0 0,-2-1 0 0 0,-1-2 0 0 0,-1 0 0 0 0,0-2 0 0 0,-1 1 0 0 0,0-1 0 0 0,-1 0 0 0 0,1 0 0 0 0,0 0 0 0 0,0 0 0 0 0,0 1 0 0 0,0-1 0 0 0,0 0 0 0 0,0 0 0 0 0,0 1 0 0 0,0-1 0 0 0,0 0 0 0 0,0 1 0 0 0,0-1 0 0 0,0 0 0 0 0,0 1 0 0 0,0-1 0 0 0,-5 5 0 0 0,-1 1 0 0 0,0 0 0 0 0,2-1 0 0 0,0-1 0 0 0,2-2 0 0 0,-3 4 0 0 0,-2 1 0 0 0,1-1 0 0 0,2-1 0 0 0,1-2 0 0 0,1-1 0 0 0,-3 4 0 0 0,-2 1 0 0 0,2-1 0 0 0,-4 3 0 0 0,0 0 0 0 0,1-1 0 0 0,3-2 0 0 0,-3 2 0 0 0,0 1 0 0 0,1-2 0 0 0,-2 2 0 0 0,-1 1 0 0 0,3-2 0 0 0,2-3 0 0 0,-3 3 0 0 0,0 1 0 0 0,-3 2 0 0 0,0 0 0 0 0,2-2 0 0 0,3-2 0 0 0,-2-3 0 0 0,-1-1 0 0 0,3-2 0 0 0,-4 4 0 0 0,1 1 0 0 0,2-1 0 0 0,2 0 0 0 0,-3 3 0 0 0,0 0 0 0 0,2-1 0 0 0,1-2 0 0 0,-3 3 0 0 0,1 0 0 0 0,0-1 0 0 0,3-2 0 0 0,0-1 0 0 0,-2 2 0 0 0,-1 1 0 0 0,2 0 0 0 0,0-3 0 0 0,-2 4 0 0 0,-1 0 0 0 0,1-1 0 0 0,2-2 0 0 0,-2 3 0 0 0,-1 1 0 0 0,1-3 0 0 0,3 0 0 0 0,-4-3 0 0 0,-4-1 0 0 0,-1-1 0 0 0,-2 4 0 0 0,1 1 0 0 0,3 0 0 0 0,-1 3 0 0 0,-3 0 0 0 0,-3 4 0 0 0,1-1 0 0 0,-2 2 0 0 0,4-1 0 0 0,-1 2 0 0 0,2-2 0 0 0,0 2 0 0 0,-4 3 0 0 0,3-2 0 0 0,-2 1 0 0 0,3-2 0 0 0,-1 1 0 0 0,2-3 0 0 0,-2 2 0 0 0,-2 2 0 0 0,-3 4 0 0 0,2-3 0 0 0,-1 1 0 0 0,-1 2 0 0 0,-2 1 0 0 0,2-2 0 0 0,1-1 0 0 0,-1 2 0 0 0,-2 1 0 0 0,3-2 0 0 0,0-1 0 0 0,-1 2 0 0 0,2-4 0 0 0,1 1 0 0 0,-3 2 0 0 0,-1 1 0 0 0,2-2 0 0 0,1 0 0 0 0,-2 2 0 0 0,-2 1 0 0 0,-2 2 0 0 0,3-3 0 0 0,1-1 0 0 0,0 1 0 0 0,-3 2 0 0 0,4-3 0 0 0,0-1 0 0 0,-1 1 0 0 0,-2 2 0 0 0,3-2 0 0 0,0-1 0 0 0,-1 1 0 0 0,-2 2 0 0 0,-1 2 0 0 0,2-3 0 0 0,2-1 0 0 0,-2 1 0 0 0,-1 2 0 0 0,-2 1 0 0 0,-1 1 0 0 0,-1 1 0 0 0,0 1 0 0 0,3-4 0 0 0,2-2 0 0 0,0 1 0 0 0,-1 0 0 0 0,-2 2 0 0 0,-1 1 0 0 0,4-3 0 0 0,1-2 0 0 0,-1 2 0 0 0,-1-4 0 0 0,-2-1 0 0 0,-1 3 0 0 0,0 1 0 0 0,-2 3 0 0 0,1-4 0 0 0,-1 0 0 0 0,0 1 0 0 0,0 2 0 0 0,0-3 0 0 0,0-1 0 0 0,0 1 0 0 0,1 3 0 0 0,-1 0 0 0 0,5-2 0 0 0,1-1 0 0 0,0 1 0 0 0,4-3 0 0 0,-1 0 0 0 0,-1 2 0 0 0,-2 1 0 0 0,3 3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3T08:06:33.490"/>
    </inkml:context>
    <inkml:brush xml:id="br0">
      <inkml:brushProperty name="width" value="0.1" units="cm"/>
      <inkml:brushProperty name="height" value="0.1" units="cm"/>
      <inkml:brushProperty name="color" value="#E71224"/>
    </inkml:brush>
  </inkml:definitions>
  <inkml:trace contextRef="#ctx0" brushRef="#br0">10907 6273 16383 0 0,'-5'0'0'0'0,"-5"0"0"0"0,-7 0 0 0 0,-4 0 0 0 0,2 5 0 0 0,-2 1 0 0 0,4 4 0 0 0,5 5 0 0 0,-1 0 0 0 0,-2-2 0 0 0,1 0 0 0 0,3 4 0 0 0,-1-2 0 0 0,1 1 0 0 0,-1-2 0 0 0,0 1 0 0 0,3 3 0 0 0,-1-2 0 0 0,-5 1 0 0 0,2 2 0 0 0,2 2 0 0 0,-2-2 0 0 0,2 0 0 0 0,-1-3 0 0 0,0 0 0 0 0,3 2 0 0 0,-2-2 0 0 0,1 1 0 0 0,-2-3 0 0 0,1 1 0 0 0,2 3 0 0 0,-2-2 0 0 0,1 0 0 0 0,2 3 0 0 0,-1 2 0 0 0,-1 3 0 0 0,3 1 0 0 0,2 1 0 0 0,-3-4 0 0 0,0-1 0 0 0,-3-4 0 0 0,1 0 0 0 0,1 1 0 0 0,3 2 0 0 0,-3 2 0 0 0,1 3 0 0 0,-3 0 0 0 0,0 2 0 0 0,2-1 0 0 0,-1 2 0 0 0,0-1 0 0 0,2 0 0 0 0,-2-5 0 0 0,0-1 0 0 0,-2-4 0 0 0,1-1 0 0 0,2 1 0 0 0,3 3 0 0 0,-3-2 0 0 0,1 0 0 0 0,2 2 0 0 0,1 2 0 0 0,-2-3 0 0 0,-1 0 0 0 0,2 1 0 0 0,1 2 0 0 0,2 2 0 0 0,1 1 0 0 0,2 1 0 0 0,-1 0 0 0 0,2 1 0 0 0,-1 0 0 0 0,0 0 0 0 0,1 0 0 0 0,-1 0 0 0 0,0 0 0 0 0,0 0 0 0 0,0-1 0 0 0,0 1 0 0 0,0 0 0 0 0,0-1 0 0 0,0 1 0 0 0,0 0 0 0 0,4-5 0 0 0,3-1 0 0 0,-2-1 0 0 0,0 2 0 0 0,-2 2 0 0 0,-1 0 0 0 0,-1 2 0 0 0,0 0 0 0 0,3 1 0 0 0,2 0 0 0 0,0 0 0 0 0,-2 0 0 0 0,4-5 0 0 0,0-1 0 0 0,-2 0 0 0 0,-1 1 0 0 0,-1 1 0 0 0,-2 2 0 0 0,3 1 0 0 0,1 0 0 0 0,0 1 0 0 0,-2-1 0 0 0,3-3 0 0 0,1-2 0 0 0,-1 0 0 0 0,-2 1 0 0 0,3 1 0 0 0,-1 2 0 0 0,0 1 0 0 0,2 0 0 0 0,5-4 0 0 0,0-1 0 0 0,-3 0 0 0 0,1-3 0 0 0,0-1 0 0 0,-4 2 0 0 0,2-2 0 0 0,0 0 0 0 0,-3 2 0 0 0,3 2 0 0 0,4-2 0 0 0,-1-1 0 0 0,3 3 0 0 0,2 1 0 0 0,-1 1 0 0 0,-4 2 0 0 0,0-3 0 0 0,3-2 0 0 0,-1 2 0 0 0,1-5 0 0 0,-2 1 0 0 0,1-3 0 0 0,-2 0 0 0 0,1 2 0 0 0,3 3 0 0 0,3 3 0 0 0,-1 1 0 0 0,-1 2 0 0 0,-2 1 0 0 0,0-5 0 0 0,2-1 0 0 0,-2 1 0 0 0,1 0 0 0 0,2 2 0 0 0,-2 1 0 0 0,0 0 0 0 0,2-3 0 0 0,-2-1 0 0 0,0 0 0 0 0,-2 1 0 0 0,0-3 0 0 0,-1 0 0 0 0,-5 1 0 0 0,2-3 0 0 0,3-4 0 0 0,0 0 0 0 0,1 3 0 0 0,-1 2 0 0 0,1-1 0 0 0,-2 1 0 0 0,2 2 0 0 0,2 2 0 0 0,-1 1 0 0 0,0-2 0 0 0,-1-1 0 0 0,-4 1 0 0 0,0-3 0 0 0,0 0 0 0 0,1 1 0 0 0,-1 2 0 0 0,2-2 0 0 0,-1 0 0 0 0,2-4 0 0 0,-1 1 0 0 0,1-3 0 0 0,-1 2 0 0 0,-4 2 0 0 0,2-2 0 0 0,-1 2 0 0 0,3-3 0 0 0,2 1 0 0 0,0 3 0 0 0,2 2 0 0 0,2 3 0 0 0,-2 2 0 0 0,0-4 0 0 0,3 0 0 0 0,-3 0 0 0 0,1-3 0 0 0,-4 0 0 0 0,2-3 0 0 0,1-4 0 0 0,-1 0 0 0 0,1-1 0 0 0,-3 2 0 0 0,1-2 0 0 0,-1 4 0 0 0,0-2 0 0 0,3 1 0 0 0,3 0 0 0 0,3 1 0 0 0,1-1 0 0 0,-2 1 0 0 0,-1-1 0 0 0,-5 1 0 0 0,1-2 0 0 0,1-2 0 0 0,-2 1 0 0 0,1-1 0 0 0,1-2 0 0 0,-1 1 0 0 0,0 1 0 0 0,2-3 0 0 0,-2 2 0 0 0,0 5 0 0 0,2 0 0 0 0,3-3 0 0 0,-3 1 0 0 0,0-1 0 0 0,1 2 0 0 0,2-1 0 0 0,2 2 0 0 0,1 3 0 0 0,1-2 0 0 0,0 2 0 0 0,1-2 0 0 0,0-4 0 0 0,-4 0 0 0 0,-2 0 0 0 0,0 1 0 0 0,1-1 0 0 0,1-2 0 0 0,-2 1 0 0 0,-2 0 0 0 0,-3 2 0 0 0,0 0 0 0 0,2-4 0 0 0,2 3 0 0 0,3-1 0 0 0,1-2 0 0 0,-3 2 0 0 0,0-1 0 0 0,0-2 0 0 0,1 3 0 0 0,-2 4 0 0 0,-1-1 0 0 0,1-1 0 0 0,2-5 0 0 0,-3 3 0 0 0,-1-1 0 0 0,2-2 0 0 0,2 2 0 0 0,2 0 0 0 0,1-2 0 0 0,-4 3 0 0 0,0-1 0 0 0,0 3 0 0 0,1-1 0 0 0,2-2 0 0 0,1-2 0 0 0,-4 1 0 0 0,0 0 0 0 0,0-1 0 0 0,1-2 0 0 0,1 2 0 0 0,2 1 0 0 0,1-2 0 0 0,0-1 0 0 0,1-2 0 0 0,-4 3 0 0 0,-2 1 0 0 0,0-1 0 0 0,-4 3 0 0 0,1 0 0 0 0,1-2 0 0 0,2-1 0 0 0,2-3 0 0 0,1-1 0 0 0,2-1 0 0 0,1-1 0 0 0,0 0 0 0 0,0-1 0 0 0,0 5 0 0 0,0 2 0 0 0,0 0 0 0 0,0-2 0 0 0,-1-1 0 0 0,1-1 0 0 0,0-1 0 0 0,-1 0 0 0 0,1-1 0 0 0,0 0 0 0 0,-1 0 0 0 0,1-1 0 0 0,0 1 0 0 0,-1 0 0 0 0,1 0 0 0 0,0 0 0 0 0,-1 0 0 0 0,1 0 0 0 0,-5-5 0 0 0,-6-5 0 0 0,-1-2 0 0 0,2 2 0 0 0,-3-3 0 0 0,1 2 0 0 0,-2-3 0 0 0,2 2 0 0 0,-3-2 0 0 0,-2-3 0 0 0,1 1 0 0 0,3 4 0 0 0,0-1 0 0 0,-3-3 0 0 0,1 1 0 0 0,-1 0 0 0 0,2 1 0 0 0,-2-1 0 0 0,-2-3 0 0 0,2 2 0 0 0,-1-1 0 0 0,-2-2 0 0 0,-3-2 0 0 0,3 2 0 0 0,-1 0 0 0 0,4 3 0 0 0,0 0 0 0 0,-3-2 0 0 0,-2-3 0 0 0,-2-1 0 0 0,3 2 0 0 0,0 0 0 0 0,-1-1 0 0 0,-2-1 0 0 0,-1-2 0 0 0,-1-1 0 0 0,-2-1 0 0 0,0-1 0 0 0,0 0 0 0 0,0 0 0 0 0,0 1 0 0 0,-1-1 0 0 0,1 0 0 0 0,0 0 0 0 0,0 0 0 0 0,0 0 0 0 0,0 1 0 0 0,-5 4 0 0 0,-1 1 0 0 0,-4 5 0 0 0,0 0 0 0 0,0-2 0 0 0,4-2 0 0 0,-3 2 0 0 0,0 0 0 0 0,3-2 0 0 0,-4 3 0 0 0,1-1 0 0 0,2-1 0 0 0,-3 2 0 0 0,0 0 0 0 0,-2 2 0 0 0,1 0 0 0 0,-3 2 0 0 0,2-1 0 0 0,-2-3 0 0 0,1-3 0 0 0,-1 2 0 0 0,1-1 0 0 0,-1 3 0 0 0,-4 0 0 0 0,-2-2 0 0 0,2-2 0 0 0,-1 1 0 0 0,3 1 0 0 0,0 2 0 0 0,-2 5 0 0 0,2-1 0 0 0,-1 2 0 0 0,3-2 0 0 0,-1-4 0 0 0,-3 1 0 0 0,-2-1 0 0 0,-3-3 0 0 0,-2-2 0 0 0,-1-3 0 0 0,0 4 0 0 0,3-1 0 0 0,2 5 0 0 0,-1 4 0 0 0,4 0 0 0 0,1 2 0 0 0,-2 2 0 0 0,2-1 0 0 0,0-5 0 0 0,-2 2 0 0 0,3-4 0 0 0,-1 3 0 0 0,-2 2 0 0 0,2-1 0 0 0,0 2 0 0 0,2-3 0 0 0,-1 2 0 0 0,3-2 0 0 0,-1 0 0 0 0,2-1 0 0 0,-2 2 0 0 0,-3 2 0 0 0,1-1 0 0 0,0 1 0 0 0,1-2 0 0 0,0 1 0 0 0,2-3 0 0 0,-2 2 0 0 0,-2 2 0 0 0,1-1 0 0 0,0 1 0 0 0,1-2 0 0 0,0 1 0 0 0,-3 2 0 0 0,-2-2 0 0 0,1-3 0 0 0,1 0 0 0 0,-2-2 0 0 0,-3-2 0 0 0,0 1 0 0 0,2 0 0 0 0,1 2 0 0 0,-1 3 0 0 0,3 1 0 0 0,1-4 0 0 0,-3 1 0 0 0,4-1 0 0 0,-1 1 0 0 0,-2-1 0 0 0,-3 2 0 0 0,4-1 0 0 0,-1 1 0 0 0,3-1 0 0 0,0 1 0 0 0,3-1 0 0 0,-2 2 0 0 0,3-2 0 0 0,-2 1 0 0 0,-3-1 0 0 0,2-3 0 0 0,-2 1 0 0 0,3 0 0 0 0,-1 1 0 0 0,1 0 0 0 0,0 1 0 0 0,-3 4 0 0 0,1-1 0 0 0,4-3 0 0 0,-1 0 0 0 0,2-1 0 0 0,-2 1 0 0 0,2-1 0 0 0,-3 2 0 0 0,2-1 0 0 0,-2-4 0 0 0,-3-2 0 0 0,-3-3 0 0 0,2-1 0 0 0,3-2 0 0 0,1 3 0 0 0,2 2 0 0 0,-1 0 0 0 0,-4 3 0 0 0,3 0 0 0 0,2-1 0 0 0,-1 2 0 0 0,2 0 0 0 0,3-2 0 0 0,-2 3 0 0 0,1-2 0 0 0,1-1 0 0 0,-1 2 0 0 0,0 0 0 0 0,-3 3 0 0 0,1-2 0 0 0,2-1 0 0 0,-2 1 0 0 0,1-1 0 0 0,2-2 0 0 0,-2 2 0 0 0,1 0 0 0 0,1-2 0 0 0,-2 2 0 0 0,1-1 0 0 0,-3 4 0 0 0,1-2 0 0 0,2-1 0 0 0,-2 1 0 0 0,1-1 0 0 0,2-2 0 0 0,3-2 0 0 0,-3 2 0 0 0,0 0 0 0 0,2-1 0 0 0,1-2 0 0 0,2-2 0 0 0,-3 4 0 0 0,0 0 0 0 0,0-1 0 0 0,-3 3 0 0 0,0 0 0 0 0,1-1 0 0 0,3-2 0 0 0,1-2 0 0 0,2-2 0 0 0,2-1 0 0 0,-1 0 0 0 0,-3 3 0 0 0,-2 2 0 0 0,1 0 0 0 0,1-2 0 0 0,1 0 0 0 0,1-2 0 0 0,1-1 0 0 0,0 0 0 0 0,1-1 0 0 0,1 1 0 0 0,-1-1 0 0 0,0-5 0 0 0,0-1 0 0 0,0 1 0 0 0,-4 0 0 0 0,-2 2 0 0 0,0 1 0 0 0,2 2 0 0 0,0 0 0 0 0,2 0 0 0 0,1 0 0 0 0,1 1 0 0 0,0 0 0 0 0,0-1 0 0 0,0 1 0 0 0,0-1 0 0 0,1 0 0 0 0,-6 1 0 0 0,-1-1 0 0 0,-4 0 0 0 0,-1 1 0 0 0,2-1 0 0 0,3 0 0 0 0,-3 5 0 0 0,0 1 0 0 0,2 1 0 0 0,2-2 0 0 0,-2 3 0 0 0,-1 0 0 0 0,2-1 0 0 0,1-1 0 0 0,-2 2 0 0 0,-1 0 0 0 0,-3 3 0 0 0,0 1 0 0 0,2-3 0 0 0,-2 2 0 0 0,1-1 0 0 0,2-1 0 0 0,-2 1 0 0 0,1 0 0 0 0,-3 2 0 0 0,0 0 0 0 0,-1 2 0 0 0,1-2 0 0 0,-3 3 0 0 0,3-2 0 0 0,-3 1 0 0 0,3-1 0 0 0,-3 2 0 0 0,3-2 0 0 0,-3 2 0 0 0,-2 2 0 0 0,2-1 0 0 0,-2-4 0 0 0,-2 2 0 0 0,-3-3 0 0 0,-1 3 0 0 0,-2 2 0 0 0,3-1 0 0 0,1 2 0 0 0,0 2 0 0 0,-2 3 0 0 0,4-3 0 0 0,0 1 0 0 0,-1 1 0 0 0,3-3 0 0 0,0 0 0 0 0,-3 1 0 0 0,-1 3 0 0 0,-2 2 0 0 0,3-4 0 0 0,0 1 0 0 0,-1 0 0 0 0,-1 1 0 0 0,-2 2 0 0 0,-1 2 0 0 0,-1 0 0 0 0,-1 1 0 0 0,1 0 0 0 0,-1 0 0 0 0,0 0 0 0 0,0 1 0 0 0,0-1 0 0 0,0 0 0 0 0,0 0 0 0 0,1 0 0 0 0,-1 0 0 0 0,0 0 0 0 0,1 0 0 0 0,-1 0 0 0 0,5 5 0 0 0,6 5 0 0 0,1 2 0 0 0,3 3 0 0 0,-1-1 0 0 0,2 2 0 0 0,-2-3 0 0 0,-3 2 0 0 0,1 3 0 0 0,3-2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3T08:06:33.491"/>
    </inkml:context>
    <inkml:brush xml:id="br0">
      <inkml:brushProperty name="width" value="0.1" units="cm"/>
      <inkml:brushProperty name="height" value="0.1" units="cm"/>
      <inkml:brushProperty name="color" value="#E71224"/>
    </inkml:brush>
  </inkml:definitions>
  <inkml:trace contextRef="#ctx0" brushRef="#br0">22362 9658 16383 0 0,'-4'0'0'0'0,"-7"0"0"0"0,-5 0 0 0 0,-5 0 0 0 0,1 4 0 0 0,0 3 0 0 0,-2-2 0 0 0,-1 0 0 0 0,3 3 0 0 0,0 0 0 0 0,4 3 0 0 0,0 0 0 0 0,3 3 0 0 0,-1-2 0 0 0,-3 3 0 0 0,2 2 0 0 0,-2-1 0 0 0,3 1 0 0 0,-1-2 0 0 0,2 1 0 0 0,-2-3 0 0 0,3 2 0 0 0,2 2 0 0 0,4 3 0 0 0,-2-2 0 0 0,0 1 0 0 0,2 1 0 0 0,-3-3 0 0 0,0 1 0 0 0,2 2 0 0 0,1 1 0 0 0,-1-2 0 0 0,-1 0 0 0 0,-3-3 0 0 0,0-1 0 0 0,2 3 0 0 0,3 3 0 0 0,2 1 0 0 0,-3-2 0 0 0,0 0 0 0 0,1 1 0 0 0,2 1 0 0 0,1 2 0 0 0,2 1 0 0 0,0 1 0 0 0,1 1 0 0 0,-4-5 0 0 0,-2-1 0 0 0,0 0 0 0 0,2 2 0 0 0,1 0 0 0 0,1 2 0 0 0,1 1 0 0 0,-4-5 0 0 0,-1 0 0 0 0,0 0 0 0 0,2 1 0 0 0,1 2 0 0 0,1 1 0 0 0,-3-4 0 0 0,-2-1 0 0 0,1 1 0 0 0,2 2 0 0 0,1 0 0 0 0,1 2 0 0 0,1 1 0 0 0,1 0 0 0 0,0 1 0 0 0,0 0 0 0 0,1 0 0 0 0,-1 0 0 0 0,0 0 0 0 0,0-1 0 0 0,0 1 0 0 0,5-5 0 0 0,1-1 0 0 0,0 0 0 0 0,-2 1 0 0 0,4-3 0 0 0,0-1 0 0 0,-1 2 0 0 0,-2 2 0 0 0,3-3 0 0 0,0-1 0 0 0,-2 3 0 0 0,-1 0 0 0 0,3-2 0 0 0,0 0 0 0 0,3-3 0 0 0,-1 0 0 0 0,-1 2 0 0 0,2-2 0 0 0,-1 0 0 0 0,-2 3 0 0 0,2-2 0 0 0,0 0 0 0 0,-3 2 0 0 0,3-2 0 0 0,4-4 0 0 0,-1 0 0 0 0,3-2 0 0 0,-2 2 0 0 0,1 3 0 0 0,-2 3 0 0 0,2-1 0 0 0,2-4 0 0 0,-1 0 0 0 0,1-2 0 0 0,-3 1 0 0 0,2-1 0 0 0,-3 1 0 0 0,2-1 0 0 0,-3 2 0 0 0,2-1 0 0 0,3-4 0 0 0,-1 2 0 0 0,0-1 0 0 0,3-2 0 0 0,3 2 0 0 0,1-1 0 0 0,2 3 0 0 0,2-1 0 0 0,-5 2 0 0 0,-1-1 0 0 0,0-2 0 0 0,-3 1 0 0 0,0-1 0 0 0,1-2 0 0 0,2-2 0 0 0,2-3 0 0 0,-3 3 0 0 0,0 1 0 0 0,1-2 0 0 0,1-1 0 0 0,2-1 0 0 0,1-1 0 0 0,1-1 0 0 0,0-1 0 0 0,1 0 0 0 0,0-1 0 0 0,0 1 0 0 0,-5-5 0 0 0,-1-1 0 0 0,0 0 0 0 0,-3-3 0 0 0,-5-5 0 0 0,0 0 0 0 0,-3-2 0 0 0,-2-3 0 0 0,2 2 0 0 0,-2-1 0 0 0,-1-2 0 0 0,3 3 0 0 0,-1-1 0 0 0,2 4 0 0 0,1-2 0 0 0,-3-2 0 0 0,-3-2 0 0 0,2 2 0 0 0,1-1 0 0 0,-3-1 0 0 0,-1-2 0 0 0,-2-2 0 0 0,3 4 0 0 0,0 0 0 0 0,0-1 0 0 0,-1-1 0 0 0,-3-2 0 0 0,5 3 0 0 0,0 2 0 0 0,3-2 0 0 0,1-1 0 0 0,-3-2 0 0 0,-1-1 0 0 0,1-1 0 0 0,1 0 0 0 0,-2-1 0 0 0,-3 0 0 0 0,-1 0 0 0 0,3 5 0 0 0,1 1 0 0 0,-1 0 0 0 0,-2-1 0 0 0,4 3 0 0 0,-1 0 0 0 0,5 4 0 0 0,-2-1 0 0 0,-1-1 0 0 0,-2-3 0 0 0,-3-3 0 0 0,3 3 0 0 0,0 0 0 0 0,-2 0 0 0 0,4-3 0 0 0,0-1 0 0 0,-1-1 0 0 0,1-1 0 0 0,1 0 0 0 0,-2-1 0 0 0,1 4 0 0 0,1 2 0 0 0,-2 0 0 0 0,-3-1 0 0 0,-2-2 0 0 0,-1 0 0 0 0,-1-2 0 0 0,-1 0 0 0 0,-1-1 0 0 0,1 0 0 0 0,-1 0 0 0 0,1 1 0 0 0,0-1 0 0 0,0 0 0 0 0,0 0 0 0 0,-5 5 0 0 0,-1 1 0 0 0,0 0 0 0 0,2-1 0 0 0,0-1 0 0 0,-2 3 0 0 0,-1 0 0 0 0,1 0 0 0 0,-4 2 0 0 0,1 1 0 0 0,2-2 0 0 0,-3 2 0 0 0,0 0 0 0 0,2-2 0 0 0,-2 2 0 0 0,1 0 0 0 0,1-2 0 0 0,-1 2 0 0 0,-1 0 0 0 0,3-3 0 0 0,-3 4 0 0 0,1-2 0 0 0,-3 4 0 0 0,0-2 0 0 0,-1 3 0 0 0,0-1 0 0 0,-1 1 0 0 0,1 0 0 0 0,-1 0 0 0 0,1-1 0 0 0,-1 2 0 0 0,-3 2 0 0 0,1-1 0 0 0,-1 1 0 0 0,3-2 0 0 0,-2 1 0 0 0,3-2 0 0 0,-2 0 0 0 0,-2 4 0 0 0,-3 2 0 0 0,2-1 0 0 0,-1 0 0 0 0,-1 1 0 0 0,-2 3 0 0 0,3-4 0 0 0,-1 1 0 0 0,0 1 0 0 0,-2 1 0 0 0,3-3 0 0 0,0 1 0 0 0,-1 0 0 0 0,2-2 0 0 0,1 0 0 0 0,-2 1 0 0 0,-3 3 0 0 0,-1 1 0 0 0,-2 3 0 0 0,-1 0 0 0 0,0 1 0 0 0,-1 0 0 0 0,0 0 0 0 0,4-4 0 0 0,2-1 0 0 0,0-1 0 0 0,-1 2 0 0 0,3 0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3T08:06:33.492"/>
    </inkml:context>
    <inkml:brush xml:id="br0">
      <inkml:brushProperty name="width" value="0.1" units="cm"/>
      <inkml:brushProperty name="height" value="0.1" units="cm"/>
      <inkml:brushProperty name="color" value="#E71224"/>
    </inkml:brush>
  </inkml:definitions>
  <inkml:trace contextRef="#ctx0" brushRef="#br0">16733 6853 16383 0 0,'-5'0'0'0'0,"-5"0"0"0"0,-7 0 0 0 0,-4 0 0 0 0,-3 0 0 0 0,-2 0 0 0 0,-2 0 0 0 0,1 0 0 0 0,-1 0 0 0 0,0 0 0 0 0,5 4 0 0 0,2 3 0 0 0,0-2 0 0 0,-1 0 0 0 0,-2-2 0 0 0,0 4 0 0 0,-2 0 0 0 0,0-1 0 0 0,-1-1 0 0 0,5 2 0 0 0,1 1 0 0 0,0-1 0 0 0,-1-2 0 0 0,-2-2 0 0 0,0-1 0 0 0,-2-2 0 0 0,0 5 0 0 0,-1 1 0 0 0,0-1 0 0 0,0 0 0 0 0,0-2 0 0 0,0 3 0 0 0,1 1 0 0 0,-1-1 0 0 0,0-1 0 0 0,0-2 0 0 0,5 3 0 0 0,2 1 0 0 0,3 4 0 0 0,1-1 0 0 0,-1-1 0 0 0,-3-3 0 0 0,2 3 0 0 0,0-1 0 0 0,-2-1 0 0 0,3 2 0 0 0,-1 0 0 0 0,3 3 0 0 0,0 0 0 0 0,2 1 0 0 0,-1 0 0 0 0,1 1 0 0 0,4 3 0 0 0,-2 4 0 0 0,1 2 0 0 0,3 2 0 0 0,-3 1 0 0 0,1 1 0 0 0,2 0 0 0 0,2 0 0 0 0,2 1 0 0 0,1-1 0 0 0,1 0 0 0 0,1 0 0 0 0,1-1 0 0 0,-1 1 0 0 0,0 0 0 0 0,1-1 0 0 0,-1 1 0 0 0,0 0 0 0 0,0-1 0 0 0,0 1 0 0 0,0 0 0 0 0,0-1 0 0 0,0 1 0 0 0,0 0 0 0 0,0-1 0 0 0,0 1 0 0 0,0 0 0 0 0,0-1 0 0 0,0 1 0 0 0,0 0 0 0 0,-4-5 0 0 0,-2-1 0 0 0,0-1 0 0 0,1 2 0 0 0,-3-3 0 0 0,0 0 0 0 0,1 1 0 0 0,-2-3 0 0 0,0 0 0 0 0,-4-2 0 0 0,2 0 0 0 0,2 2 0 0 0,2 4 0 0 0,3 1 0 0 0,-3-2 0 0 0,1 0 0 0 0,0 1 0 0 0,2 1 0 0 0,1 2 0 0 0,1 1 0 0 0,2 1 0 0 0,-1 1 0 0 0,2 0 0 0 0,-1 0 0 0 0,0 0 0 0 0,0 0 0 0 0,5 0 0 0 0,1-1 0 0 0,5-3 0 0 0,-1-3 0 0 0,-1 1 0 0 0,3-3 0 0 0,-2-1 0 0 0,-2 2 0 0 0,3-3 0 0 0,-2 1 0 0 0,3-2 0 0 0,4-5 0 0 0,-1 2 0 0 0,2-3 0 0 0,-3 3 0 0 0,2 4 0 0 0,2-1 0 0 0,-2 1 0 0 0,1-2 0 0 0,2 2 0 0 0,3-3 0 0 0,-4 2 0 0 0,1-3 0 0 0,2 3 0 0 0,1-3 0 0 0,2 2 0 0 0,1-1 0 0 0,1 1 0 0 0,0-2 0 0 0,1 2 0 0 0,0-1 0 0 0,-4 1 0 0 0,-2-2 0 0 0,0-2 0 0 0,1 1 0 0 0,1-1 0 0 0,2-2 0 0 0,1-3 0 0 0,-5 2 0 0 0,0 1 0 0 0,0-2 0 0 0,1-1 0 0 0,-2 2 0 0 0,-2 1 0 0 0,2-2 0 0 0,-3 3 0 0 0,1 1 0 0 0,1-3 0 0 0,2-2 0 0 0,2 3 0 0 0,2 0 0 0 0,1-1 0 0 0,1-2 0 0 0,-5 2 0 0 0,-1 1 0 0 0,0-2 0 0 0,2-1 0 0 0,0-2 0 0 0,-2 3 0 0 0,-2 1 0 0 0,2-1 0 0 0,1-2 0 0 0,1-1 0 0 0,2 4 0 0 0,1 0 0 0 0,1-2 0 0 0,-5 5 0 0 0,-1-1 0 0 0,0-2 0 0 0,1-1 0 0 0,2-3 0 0 0,1-1 0 0 0,0-1 0 0 0,-3 4 0 0 0,-1 0 0 0 0,0 1 0 0 0,1-2 0 0 0,2-1 0 0 0,1-1 0 0 0,-4 3 0 0 0,-1 2 0 0 0,1-2 0 0 0,1 0 0 0 0,2-2 0 0 0,1-1 0 0 0,1-1 0 0 0,0-1 0 0 0,1 0 0 0 0,0 0 0 0 0,0-1 0 0 0,0 1 0 0 0,-1 0 0 0 0,1 0 0 0 0,0 0 0 0 0,0 0 0 0 0,-1 0 0 0 0,1 0 0 0 0,0 0 0 0 0,-1 0 0 0 0,1 0 0 0 0,0 0 0 0 0,-1 0 0 0 0,1 0 0 0 0,0 0 0 0 0,0 0 0 0 0,-1 0 0 0 0,1 0 0 0 0,0 0 0 0 0,-1 0 0 0 0,1 0 0 0 0,0 0 0 0 0,-1 0 0 0 0,1 0 0 0 0,0 0 0 0 0,-1 0 0 0 0,1 0 0 0 0,0 0 0 0 0,-1 0 0 0 0,1 0 0 0 0,0 0 0 0 0,-1 0 0 0 0,1 0 0 0 0,0 0 0 0 0,-1 0 0 0 0,1 0 0 0 0,0 0 0 0 0,-5-5 0 0 0,-6-6 0 0 0,-6-5 0 0 0,-4-5 0 0 0,1 1 0 0 0,-1 0 0 0 0,0-1 0 0 0,2 2 0 0 0,0 0 0 0 0,-1 0 0 0 0,-2-3 0 0 0,-2-2 0 0 0,-1 0 0 0 0,-2-2 0 0 0,1-1 0 0 0,-2 0 0 0 0,1 0 0 0 0,4 5 0 0 0,2 1 0 0 0,-1 0 0 0 0,0-2 0 0 0,3 0 0 0 0,0-2 0 0 0,-1 0 0 0 0,-2-2 0 0 0,3 5 0 0 0,-1 2 0 0 0,0-2 0 0 0,2 0 0 0 0,1-2 0 0 0,-3 0 0 0 0,-2-2 0 0 0,-1 0 0 0 0,-2-1 0 0 0,-2 0 0 0 0,1 0 0 0 0,3 5 0 0 0,1 1 0 0 0,1 0 0 0 0,-2-1 0 0 0,-1-2 0 0 0,-1 0 0 0 0,-1-2 0 0 0,4 4 0 0 0,1 2 0 0 0,0-1 0 0 0,-2-2 0 0 0,-1 0 0 0 0,-1-2 0 0 0,3 4 0 0 0,2 0 0 0 0,-2 1 0 0 0,0-3 0 0 0,-2 0 0 0 0,-1-2 0 0 0,-1-1 0 0 0,-1 0 0 0 0,0-1 0 0 0,0 0 0 0 0,-1 0 0 0 0,1 0 0 0 0,0 0 0 0 0,-5 5 0 0 0,-1 1 0 0 0,0 0 0 0 0,2-1 0 0 0,0-1 0 0 0,-2 3 0 0 0,-1 0 0 0 0,1 0 0 0 0,1-2 0 0 0,-3-2 0 0 0,-4-1 0 0 0,-1-1 0 0 0,3 0 0 0 0,-3 4 0 0 0,2 1 0 0 0,3-1 0 0 0,-3 0 0 0 0,2-2 0 0 0,1 0 0 0 0,3-2 0 0 0,2 0 0 0 0,-3 4 0 0 0,-1 1 0 0 0,-3 4 0 0 0,0 1 0 0 0,-4 3 0 0 0,2-1 0 0 0,-2 1 0 0 0,1 0 0 0 0,-2 1 0 0 0,-2 3 0 0 0,1-2 0 0 0,-1 1 0 0 0,2-2 0 0 0,0 1 0 0 0,2-2 0 0 0,-2 0 0 0 0,-2 4 0 0 0,-3-2 0 0 0,2-4 0 0 0,-1 1 0 0 0,-1 3 0 0 0,-2 3 0 0 0,2-1 0 0 0,1 0 0 0 0,3-2 0 0 0,0 0 0 0 0,3-2 0 0 0,-1 1 0 0 0,-3 3 0 0 0,1-2 0 0 0,0 0 0 0 0,-3 4 0 0 0,3-3 0 0 0,-2 0 0 0 0,-1 3 0 0 0,-3 2 0 0 0,3-3 0 0 0,0 0 0 0 0,-1 2 0 0 0,2-3 0 0 0,1 0 0 0 0,-3 2 0 0 0,4-3 0 0 0,-2 0 0 0 0,-1 3 0 0 0,-2 1 0 0 0,-2 3 0 0 0,-2 1 0 0 0,3-3 0 0 0,2-1 0 0 0,-1 0 0 0 0,-2 2 0 0 0,-1 1 0 0 0,-1 2 0 0 0,-1 0 0 0 0,0 0 0 0 0,-1 2 0 0 0,0-1 0 0 0,5-5 0 0 0,1 0 0 0 0,0-1 0 0 0,-1 2 0 0 0,-2 0 0 0 0,0 2 0 0 0,-2 1 0 0 0,0 1 0 0 0,-1 0 0 0 0,0 0 0 0 0,0 0 0 0 0,0 0 0 0 0,1 1 0 0 0,3-6 0 0 0,3-1 0 0 0,-1 1 0 0 0,-1 0 0 0 0,-2 2 0 0 0,0 1 0 0 0,-2 1 0 0 0,0 0 0 0 0,-1 1 0 0 0,0 0 0 0 0,0 1 0 0 0,0-1 0 0 0,0 0 0 0 0,1 0 0 0 0,-1 0 0 0 0,0 0 0 0 0,0 0 0 0 0,5 5 0 0 0,2 1 0 0 0,-1 0 0 0 0,-1-2 0 0 0,-2 0 0 0 0,0-2 0 0 0,-2-1 0 0 0,0-1 0 0 0,4 5 0 0 0,1 0 0 0 0,0 1 0 0 0,-2-2 0 0 0,0-1 0 0 0,-2-1 0 0 0,4-1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5T00:55:15.067"/>
    </inkml:context>
    <inkml:brush xml:id="br0">
      <inkml:brushProperty name="width" value="0.1" units="cm"/>
      <inkml:brushProperty name="height" value="0.1" units="cm"/>
      <inkml:brushProperty name="color" value="#E71224"/>
    </inkml:brush>
  </inkml:definitions>
  <inkml:trace contextRef="#ctx0" brushRef="#br0">14975 15002 0 0 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3T08:06:33.493"/>
    </inkml:context>
    <inkml:brush xml:id="br0">
      <inkml:brushProperty name="width" value="0.1" units="cm"/>
      <inkml:brushProperty name="height" value="0.1" units="cm"/>
      <inkml:brushProperty name="color" value="#E71224"/>
    </inkml:brush>
  </inkml:definitions>
  <inkml:trace contextRef="#ctx0" brushRef="#br0">22974 3890 16383 0 0,'-5'0'0'0'0,"-5"0"0"0"0,-7 0 0 0 0,-4 0 0 0 0,-3 0 0 0 0,-2 0 0 0 0,-1 0 0 0 0,3 5 0 0 0,2 1 0 0 0,0-1 0 0 0,0 0 0 0 0,-2-2 0 0 0,-1-1 0 0 0,4 4 0 0 0,1 0 0 0 0,-1 0 0 0 0,-1-1 0 0 0,2 2 0 0 0,2 1 0 0 0,-2-1 0 0 0,-2-2 0 0 0,-2-2 0 0 0,0-1 0 0 0,2 3 0 0 0,2 1 0 0 0,-1 0 0 0 0,3 3 0 0 0,0 0 0 0 0,-1-2 0 0 0,-2-1 0 0 0,2 2 0 0 0,5 4 0 0 0,0 1 0 0 0,-2-2 0 0 0,-3-4 0 0 0,2 3 0 0 0,-1-1 0 0 0,3 2 0 0 0,-1 0 0 0 0,2 2 0 0 0,0-1 0 0 0,1 2 0 0 0,-1-1 0 0 0,2 1 0 0 0,-2-1 0 0 0,2 2 0 0 0,-2-3 0 0 0,1 2 0 0 0,4 4 0 0 0,-2-3 0 0 0,1 2 0 0 0,-2-3 0 0 0,0 2 0 0 0,4 2 0 0 0,1 2 0 0 0,4 3 0 0 0,1 2 0 0 0,1 1 0 0 0,1 1 0 0 0,0 0 0 0 0,6-5 0 0 0,0 0 0 0 0,5-6 0 0 0,0 1 0 0 0,2-4 0 0 0,0 1 0 0 0,-3 2 0 0 0,2 0 0 0 0,3-5 0 0 0,-1 2 0 0 0,2-2 0 0 0,2-3 0 0 0,-1 2 0 0 0,0-1 0 0 0,3-2 0 0 0,-3 3 0 0 0,1 3 0 0 0,1 1 0 0 0,3-3 0 0 0,-4 1 0 0 0,1-1 0 0 0,2-2 0 0 0,-4 1 0 0 0,1-1 0 0 0,1-1 0 0 0,2-3 0 0 0,-2 3 0 0 0,0-1 0 0 0,-3 4 0 0 0,0 0 0 0 0,-3 2 0 0 0,1-1 0 0 0,3-2 0 0 0,3-3 0 0 0,-2 1 0 0 0,1 1 0 0 0,-4 2 0 0 0,1-1 0 0 0,-2 3 0 0 0,0 0 0 0 0,3-4 0 0 0,-1 2 0 0 0,0 0 0 0 0,-1 1 0 0 0,0-1 0 0 0,3-2 0 0 0,-2 2 0 0 0,0-1 0 0 0,-1 2 0 0 0,0 0 0 0 0,-2 1 0 0 0,2-1 0 0 0,-3 3 0 0 0,2-3 0 0 0,-1 2 0 0 0,1-1 0 0 0,-2 1 0 0 0,2-1 0 0 0,-1 1 0 0 0,1-1 0 0 0,-2 1 0 0 0,-2 3 0 0 0,1-1 0 0 0,-1 0 0 0 0,2-1 0 0 0,-1 0 0 0 0,-2 3 0 0 0,2-2 0 0 0,-1 1 0 0 0,2 2 0 0 0,-1 2 0 0 0,3-2 0 0 0,-2 0 0 0 0,2-3 0 0 0,-1 0 0 0 0,-3 2 0 0 0,-4 3 0 0 0,3-3 0 0 0,-1 0 0 0 0,-2 2 0 0 0,-2 2 0 0 0,4-2 0 0 0,-1-1 0 0 0,0 1 0 0 0,-3 2 0 0 0,-1 2 0 0 0,-1 1 0 0 0,-1 1 0 0 0,3-4 0 0 0,2-2 0 0 0,0 2 0 0 0,-2 0 0 0 0,3-3 0 0 0,1 0 0 0 0,-1 1 0 0 0,-2 2 0 0 0,-2 1 0 0 0,-1 2 0 0 0,-1 1 0 0 0,-1 0 0 0 0,5-4 0 0 0,0-1 0 0 0,1 1 0 0 0,-2 0 0 0 0,-1 2 0 0 0,-1 0 0 0 0,-1 7 0 0 0,-1 1 0 0 0,0 0 0 0 0,0 0 0 0 0,0-2 0 0 0,0-1 0 0 0,0-1 0 0 0,-1-1 0 0 0,1 0 0 0 0,0 0 0 0 0,0-1 0 0 0,0 0 0 0 0,0 1 0 0 0,0-1 0 0 0,0 1 0 0 0,0 0 0 0 0,0-1 0 0 0,0 1 0 0 0,0 0 0 0 0,0-1 0 0 0,0 1 0 0 0,0 0 0 0 0,0-1 0 0 0,5-3 0 0 0,1-3 0 0 0,4-3 0 0 0,5-6 0 0 0,0 1 0 0 0,2-3 0 0 0,3-2 0 0 0,2 3 0 0 0,2-2 0 0 0,2-1 0 0 0,0-2 0 0 0,-3 2 0 0 0,-2 1 0 0 0,-4 3 0 0 0,-1 0 0 0 0,2-3 0 0 0,2-1 0 0 0,3-3 0 0 0,-3 2 0 0 0,-1 1 0 0 0,2-1 0 0 0,1-2 0 0 0,2-1 0 0 0,1 3 0 0 0,1 1 0 0 0,0-1 0 0 0,1-1 0 0 0,0-2 0 0 0,-4 3 0 0 0,-2 1 0 0 0,0-1 0 0 0,-4 3 0 0 0,1 0 0 0 0,1-2 0 0 0,2-1 0 0 0,2-3 0 0 0,1-1 0 0 0,2-1 0 0 0,0-1 0 0 0,1 0 0 0 0,0 0 0 0 0,1-1 0 0 0,-1 1 0 0 0,0 0 0 0 0,-1-1 0 0 0,1 1 0 0 0,0 0 0 0 0,0 0 0 0 0,-1 0 0 0 0,1 0 0 0 0,0 0 0 0 0,-1 0 0 0 0,1 0 0 0 0,0 0 0 0 0,-1 0 0 0 0,1 0 0 0 0,0 0 0 0 0,-1 0 0 0 0,1 0 0 0 0,0 0 0 0 0,-1 0 0 0 0,1 0 0 0 0,0 0 0 0 0,-1 0 0 0 0,-4-4 0 0 0,-1-2 0 0 0,0 0 0 0 0,-3-3 0 0 0,-1 0 0 0 0,-3-4 0 0 0,1 1 0 0 0,-2-2 0 0 0,-4-3 0 0 0,2 1 0 0 0,-2-1 0 0 0,-1-2 0 0 0,-3-3 0 0 0,-2-2 0 0 0,3 4 0 0 0,0-1 0 0 0,0 0 0 0 0,-2-1 0 0 0,3 3 0 0 0,1 0 0 0 0,-1-2 0 0 0,2 4 0 0 0,0 0 0 0 0,-1-3 0 0 0,-3-1 0 0 0,-1-2 0 0 0,-2-2 0 0 0,-2-1 0 0 0,5 4 0 0 0,1 1 0 0 0,-1 0 0 0 0,-1-1 0 0 0,-1-2 0 0 0,4-1 0 0 0,0-1 0 0 0,-1 0 0 0 0,-2-1 0 0 0,4 5 0 0 0,0 1 0 0 0,-2 0 0 0 0,-1-1 0 0 0,-2-2 0 0 0,-1-1 0 0 0,-1 0 0 0 0,-1-2 0 0 0,0 1 0 0 0,0-1 0 0 0,-1 0 0 0 0,1 0 0 0 0,0 0 0 0 0,0 0 0 0 0,0 1 0 0 0,0-1 0 0 0,0 0 0 0 0,0 0 0 0 0,0 1 0 0 0,0-1 0 0 0,0 0 0 0 0,0 1 0 0 0,0-1 0 0 0,0 0 0 0 0,0 1 0 0 0,-5-1 0 0 0,-1 0 0 0 0,0 1 0 0 0,-3 4 0 0 0,0 1 0 0 0,-4 0 0 0 0,2-1 0 0 0,-3 3 0 0 0,1 1 0 0 0,3-2 0 0 0,-1 3 0 0 0,0-1 0 0 0,-1 4 0 0 0,1-1 0 0 0,2-3 0 0 0,-2 2 0 0 0,1 0 0 0 0,-2 2 0 0 0,1-2 0 0 0,-3 3 0 0 0,2-1 0 0 0,2-3 0 0 0,-1 1 0 0 0,1 0 0 0 0,2-3 0 0 0,-2 2 0 0 0,-3-1 0 0 0,-1-1 0 0 0,3-2 0 0 0,-1 2 0 0 0,1 0 0 0 0,3-2 0 0 0,2-1 0 0 0,-2 3 0 0 0,0 0 0 0 0,2-1 0 0 0,-3 2 0 0 0,0 1 0 0 0,2-2 0 0 0,-3 2 0 0 0,1 0 0 0 0,1-2 0 0 0,3-3 0 0 0,-3 4 0 0 0,0-1 0 0 0,2-1 0 0 0,1-2 0 0 0,2-2 0 0 0,1-1 0 0 0,-3 3 0 0 0,-1 2 0 0 0,0-1 0 0 0,2-2 0 0 0,1-1 0 0 0,1 0 0 0 0,1-2 0 0 0,-3 4 0 0 0,-2 1 0 0 0,0 0 0 0 0,-3 3 0 0 0,0 1 0 0 0,2-2 0 0 0,1-2 0 0 0,-2 2 0 0 0,0 0 0 0 0,1-1 0 0 0,-2 3 0 0 0,0-1 0 0 0,1-1 0 0 0,-2 2 0 0 0,1 0 0 0 0,-3 3 0 0 0,0-2 0 0 0,-1-1 0 0 0,-4-4 0 0 0,-4 3 0 0 0,3 0 0 0 0,-1 2 0 0 0,3 0 0 0 0,0 3 0 0 0,-3-2 0 0 0,-1 3 0 0 0,-3 2 0 0 0,3-1 0 0 0,0 2 0 0 0,-1 1 0 0 0,3-1 0 0 0,0 0 0 0 0,-1 2 0 0 0,-2-3 0 0 0,-3 1 0 0 0,0 1 0 0 0,2-2 0 0 0,2 1 0 0 0,-1 2 0 0 0,3-3 0 0 0,0 0 0 0 0,-1 3 0 0 0,-2-3 0 0 0,-2 1 0 0 0,2-3 0 0 0,2 0 0 0 0,-2 3 0 0 0,-1 3 0 0 0,-2-3 0 0 0,-1 1 0 0 0,-1 2 0 0 0,4-3 0 0 0,1 0 0 0 0,0 1 0 0 0,-1 3 0 0 0,-2 2 0 0 0,4-3 0 0 0,0-1 0 0 0,-1 1 0 0 0,4-3 0 0 0,-1 0 0 0 0,-1 2 0 0 0,-2 1 0 0 0,-2 3 0 0 0,-2 1 0 0 0,4-4 0 0 0,0 0 0 0 0,0 1 0 0 0,-1 1 0 0 0,-2 1 0 0 0,-1 1 0 0 0,-1 1 0 0 0,0 1 0 0 0,-1 0 0 0 0,0 0 0 0 0,0 0 0 0 0,0 1 0 0 0,0-1 0 0 0,0 0 0 0 0,1 0 0 0 0,-1 0 0 0 0,0 0 0 0 0,1 0 0 0 0,3 5 0 0 0,3 1 0 0 0,-1-1 0 0 0,-1 0 0 0 0,3 3 0 0 0,0 0 0 0 0,0-1 0 0 0,-3-2 0 0 0,-1-2 0 0 0,2 4 0 0 0,2-1 0 0 0,-2 0 0 0 0,3 3 0 0 0,0 0 0 0 0,-1-1 0 0 0,2 2 0 0 0,0 4 0 0 0,3-1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3T08:06:33.494"/>
    </inkml:context>
    <inkml:brush xml:id="br0">
      <inkml:brushProperty name="width" value="0.1" units="cm"/>
      <inkml:brushProperty name="height" value="0.1" units="cm"/>
      <inkml:brushProperty name="color" value="#E71224"/>
    </inkml:brush>
  </inkml:definitions>
  <inkml:trace contextRef="#ctx0" brushRef="#br0">22204 9738 16383 0 0,'-4'0'0'0'0,"-2"-4"0"0"0,-5-2 0 0 0,-4 0 0 0 0,-5 1 0 0 0,-3 2 0 0 0,-2 1 0 0 0,3-3 0 0 0,0-2 0 0 0,1 1 0 0 0,-2 2 0 0 0,-1 1 0 0 0,-2 1 0 0 0,1 1 0 0 0,-2 1 0 0 0,0 0 0 0 0,0 0 0 0 0,5 5 0 0 0,1 1 0 0 0,0 0 0 0 0,4 4 0 0 0,-1-1 0 0 0,4 3 0 0 0,-1 0 0 0 0,2 2 0 0 0,-1-1 0 0 0,2 1 0 0 0,3 4 0 0 0,-2-2 0 0 0,1 1 0 0 0,3 2 0 0 0,2 2 0 0 0,-3-2 0 0 0,1 1 0 0 0,0 0 0 0 0,-2-2 0 0 0,0-1 0 0 0,2 3 0 0 0,2 1 0 0 0,1 2 0 0 0,-2-2 0 0 0,-1-1 0 0 0,1 0 0 0 0,2 3 0 0 0,1 1 0 0 0,1 1 0 0 0,2 0 0 0 0,-5 2 0 0 0,-1 0 0 0 0,1 0 0 0 0,0 0 0 0 0,2 0 0 0 0,1-1 0 0 0,1 1 0 0 0,1 0 0 0 0,0 0 0 0 0,0-1 0 0 0,0 1 0 0 0,1 0 0 0 0,-1-1 0 0 0,0 1 0 0 0,0 0 0 0 0,0-1 0 0 0,0 1 0 0 0,0 0 0 0 0,0 0 0 0 0,0-1 0 0 0,0 1 0 0 0,0 0 0 0 0,0-1 0 0 0,0 1 0 0 0,0 0 0 0 0,0-1 0 0 0,0 1 0 0 0,0 0 0 0 0,0-1 0 0 0,0 1 0 0 0,0 0 0 0 0,0-1 0 0 0,5 1 0 0 0,1 0 0 0 0,-1-1 0 0 0,0 1 0 0 0,-2 0 0 0 0,-1-1 0 0 0,-1 1 0 0 0,0 0 0 0 0,3-5 0 0 0,2-1 0 0 0,0 0 0 0 0,-2 1 0 0 0,4 1 0 0 0,0 2 0 0 0,-1 0 0 0 0,-2 1 0 0 0,-2 1 0 0 0,-1 0 0 0 0,-1 0 0 0 0,-1 0 0 0 0,4-5 0 0 0,2-1 0 0 0,-1 0 0 0 0,0 1 0 0 0,2-3 0 0 0,1 0 0 0 0,-1 0 0 0 0,2-2 0 0 0,1 1 0 0 0,2-4 0 0 0,-1 1 0 0 0,3-2 0 0 0,-1 2 0 0 0,-3 1 0 0 0,1 0 0 0 0,-1 0 0 0 0,2-1 0 0 0,4-5 0 0 0,-1 2 0 0 0,2-2 0 0 0,-3 3 0 0 0,2-2 0 0 0,-3 2 0 0 0,2-1 0 0 0,2-3 0 0 0,-1 2 0 0 0,0-1 0 0 0,3-2 0 0 0,-2 2 0 0 0,1-1 0 0 0,1-1 0 0 0,2-3 0 0 0,-2 2 0 0 0,0 6 0 0 0,2-1 0 0 0,1-2 0 0 0,-3 3 0 0 0,0-2 0 0 0,1-3 0 0 0,-2 2 0 0 0,-1 0 0 0 0,2-3 0 0 0,3-1 0 0 0,-4 1 0 0 0,1 1 0 0 0,1-2 0 0 0,-2 3 0 0 0,-1 0 0 0 0,3-1 0 0 0,1-3 0 0 0,2-1 0 0 0,2-3 0 0 0,1 0 0 0 0,1-1 0 0 0,0 0 0 0 0,0 0 0 0 0,0-1 0 0 0,0 1 0 0 0,-5-5 0 0 0,-1-1 0 0 0,0 0 0 0 0,-3-3 0 0 0,-1-1 0 0 0,-3-2 0 0 0,1 0 0 0 0,2 3 0 0 0,-1-2 0 0 0,-4-4 0 0 0,0 1 0 0 0,4-2 0 0 0,2 2 0 0 0,0-1 0 0 0,-5-3 0 0 0,1 2 0 0 0,-2-1 0 0 0,1 2 0 0 0,-1 0 0 0 0,1 2 0 0 0,-1-2 0 0 0,-3-2 0 0 0,2-3 0 0 0,-1-2 0 0 0,-2-3 0 0 0,2 3 0 0 0,-1 2 0 0 0,-2-2 0 0 0,-2 0 0 0 0,-2-2 0 0 0,4 3 0 0 0,-1 1 0 0 0,0 0 0 0 0,3-2 0 0 0,0-2 0 0 0,-2-1 0 0 0,-1-1 0 0 0,-3 0 0 0 0,-1-1 0 0 0,-1 0 0 0 0,-1 0 0 0 0,4 5 0 0 0,2 1 0 0 0,-1 0 0 0 0,0-1 0 0 0,-2-2 0 0 0,-1 0 0 0 0,-1-2 0 0 0,-1 0 0 0 0,0-1 0 0 0,0 0 0 0 0,0 0 0 0 0,-1 0 0 0 0,1 1 0 0 0,0-1 0 0 0,0 0 0 0 0,0 0 0 0 0,0 1 0 0 0,0-1 0 0 0,0 0 0 0 0,0 0 0 0 0,0 1 0 0 0,0-1 0 0 0,0 0 0 0 0,0 1 0 0 0,0-1 0 0 0,0 0 0 0 0,0 1 0 0 0,0-1 0 0 0,4 0 0 0 0,2 1 0 0 0,0-1 0 0 0,-1 0 0 0 0,-2 1 0 0 0,-1-1 0 0 0,-1 0 0 0 0,0 1 0 0 0,-1-1 0 0 0,0 0 0 0 0,-1 1 0 0 0,1-1 0 0 0,0 0 0 0 0,0 1 0 0 0,0-1 0 0 0,0 0 0 0 0,0 0 0 0 0,4 5 0 0 0,2 2 0 0 0,0-1 0 0 0,-1-1 0 0 0,-2-2 0 0 0,-1 0 0 0 0,-1-2 0 0 0,-1 0 0 0 0,0-1 0 0 0,0 0 0 0 0,0 0 0 0 0,0 0 0 0 0,0 1 0 0 0,-1-1 0 0 0,1 0 0 0 0,0 0 0 0 0,0 1 0 0 0,0-1 0 0 0,0 0 0 0 0,0 1 0 0 0,0-1 0 0 0,0 0 0 0 0,-4 5 0 0 0,-2 1 0 0 0,0 0 0 0 0,-3 4 0 0 0,-1 0 0 0 0,-2 2 0 0 0,-4 5 0 0 0,-4 3 0 0 0,1-1 0 0 0,0 1 0 0 0,-2 1 0 0 0,-1 1 0 0 0,-2 3 0 0 0,-2 1 0 0 0,0 0 0 0 0,-1 1 0 0 0,0 0 0 0 0,0 1 0 0 0,0-1 0 0 0,0 0 0 0 0,1 1 0 0 0,-1-6 0 0 0,0-1 0 0 0,0 0 0 0 0,1 2 0 0 0,-1 0 0 0 0,0 2 0 0 0,1 1 0 0 0,-1 1 0 0 0,0 0 0 0 0,1 0 0 0 0,-1 0 0 0 0,0 1 0 0 0,1-1 0 0 0,-1 0 0 0 0,0 0 0 0 0,1 0 0 0 0,-1 0 0 0 0,0 0 0 0 0,1 0 0 0 0,-1 0 0 0 0,0 0 0 0 0,0 0 0 0 0,1 0 0 0 0,-1 0 0 0 0,0 0 0 0 0,1 0 0 0 0,-1 0 0 0 0,5 0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3T08:06:33.495"/>
    </inkml:context>
    <inkml:brush xml:id="br0">
      <inkml:brushProperty name="width" value="0.1" units="cm"/>
      <inkml:brushProperty name="height" value="0.1" units="cm"/>
      <inkml:brushProperty name="color" value="#E71224"/>
    </inkml:brush>
  </inkml:definitions>
  <inkml:trace contextRef="#ctx0" brushRef="#br0">17167 7038 16383 0 0,'-5'0'0'0'0,"-5"0"0"0"0,-7 0 0 0 0,-4 0 0 0 0,-3 5 0 0 0,-2 1 0 0 0,-2-1 0 0 0,1 0 0 0 0,-1-2 0 0 0,0-1 0 0 0,5 4 0 0 0,2 1 0 0 0,0-2 0 0 0,-1 0 0 0 0,-2-2 0 0 0,0-1 0 0 0,-2-2 0 0 0,0 1 0 0 0,-1-1 0 0 0,1-1 0 0 0,-1 1 0 0 0,0 0 0 0 0,0 0 0 0 0,0 0 0 0 0,0-1 0 0 0,1 1 0 0 0,-1 0 0 0 0,0 0 0 0 0,0 0 0 0 0,1 5 0 0 0,-1 1 0 0 0,0 0 0 0 0,1-2 0 0 0,-1 0 0 0 0,0-2 0 0 0,1-1 0 0 0,-1-1 0 0 0,0 0 0 0 0,1 0 0 0 0,-1 0 0 0 0,0 0 0 0 0,1-1 0 0 0,-1 1 0 0 0,0 0 0 0 0,5 5 0 0 0,2 1 0 0 0,-1-1 0 0 0,-1 0 0 0 0,-2-2 0 0 0,0-1 0 0 0,-2 0 0 0 0,0-2 0 0 0,-1 0 0 0 0,0 4 0 0 0,0 2 0 0 0,0 0 0 0 0,0-2 0 0 0,5 4 0 0 0,1 0 0 0 0,0-1 0 0 0,-1-2 0 0 0,-1-2 0 0 0,-2-1 0 0 0,4 3 0 0 0,1 1 0 0 0,-1 0 0 0 0,-1-2 0 0 0,-2-1 0 0 0,-1-1 0 0 0,4 3 0 0 0,1 2 0 0 0,-1-2 0 0 0,-1 0 0 0 0,-2 2 0 0 0,-1 1 0 0 0,4 3 0 0 0,0 0 0 0 0,0-2 0 0 0,-1 2 0 0 0,-2-1 0 0 0,0-2 0 0 0,2 3 0 0 0,2-2 0 0 0,4 3 0 0 0,-1-1 0 0 0,4 3 0 0 0,-1-2 0 0 0,-3-2 0 0 0,2 1 0 0 0,-2-1 0 0 0,3 2 0 0 0,-1 0 0 0 0,2 1 0 0 0,-1 0 0 0 0,-3-4 0 0 0,1 2 0 0 0,4 4 0 0 0,-1-1 0 0 0,2 1 0 0 0,-2-1 0 0 0,1 1 0 0 0,-1-2 0 0 0,-4 2 0 0 0,2 2 0 0 0,-2-1 0 0 0,3 1 0 0 0,-2-3 0 0 0,3 2 0 0 0,-2 1 0 0 0,3 4 0 0 0,-3-3 0 0 0,-1 1 0 0 0,-5 1 0 0 0,3 2 0 0 0,0-3 0 0 0,2 1 0 0 0,0 0 0 0 0,-2-3 0 0 0,1 1 0 0 0,1-3 0 0 0,1 0 0 0 0,5 2 0 0 0,3 4 0 0 0,-2-3 0 0 0,1 0 0 0 0,2 2 0 0 0,2 2 0 0 0,1 2 0 0 0,2 1 0 0 0,0 1 0 0 0,2 1 0 0 0,-1 0 0 0 0,0 0 0 0 0,1 0 0 0 0,-1 0 0 0 0,5-5 0 0 0,1-1 0 0 0,4-4 0 0 0,1-1 0 0 0,2-3 0 0 0,0 1 0 0 0,2 2 0 0 0,-2 4 0 0 0,1 2 0 0 0,-1 2 0 0 0,2-2 0 0 0,2-6 0 0 0,-1-1 0 0 0,-4 2 0 0 0,1-2 0 0 0,-2 0 0 0 0,2-1 0 0 0,-1 1 0 0 0,1-3 0 0 0,4 3 0 0 0,-2 2 0 0 0,2-2 0 0 0,-2 2 0 0 0,0-3 0 0 0,-2 2 0 0 0,2-3 0 0 0,-2 1 0 0 0,1-1 0 0 0,3 1 0 0 0,3 3 0 0 0,2-1 0 0 0,3 0 0 0 0,-3 3 0 0 0,-2-2 0 0 0,2 1 0 0 0,1-4 0 0 0,0 2 0 0 0,3 2 0 0 0,-1 2 0 0 0,6-2 0 0 0,-2 1 0 0 0,-3-3 0 0 0,0 0 0 0 0,0-3 0 0 0,-1 2 0 0 0,-3 2 0 0 0,-2-2 0 0 0,5 2 0 0 0,7 1 0 0 0,3 4 0 0 0,0-3 0 0 0,-6 0 0 0 0,-3-4 0 0 0,-2-3 0 0 0,-5 0 0 0 0,-1-2 0 0 0,1-2 0 0 0,2 1 0 0 0,2 0 0 0 0,-4 3 0 0 0,1-2 0 0 0,0-1 0 0 0,-2 2 0 0 0,0-1 0 0 0,1-2 0 0 0,2-3 0 0 0,-2 3 0 0 0,0 0 0 0 0,1-2 0 0 0,2 3 0 0 0,1 0 0 0 0,-2 3 0 0 0,-1-1 0 0 0,1-2 0 0 0,1-2 0 0 0,2 1 0 0 0,0 1 0 0 0,2-3 0 0 0,1-1 0 0 0,-5 2 0 0 0,-1 1 0 0 0,0-2 0 0 0,2-1 0 0 0,0-2 0 0 0,2-1 0 0 0,-4 3 0 0 0,-1 1 0 0 0,1 4 0 0 0,1 1 0 0 0,2-3 0 0 0,1-1 0 0 0,1-3 0 0 0,0-2 0 0 0,1-1 0 0 0,-5 4 0 0 0,-1 1 0 0 0,0-1 0 0 0,2-1 0 0 0,0-1 0 0 0,2-1 0 0 0,0-1 0 0 0,2-1 0 0 0,-1 0 0 0 0,1 0 0 0 0,0 0 0 0 0,0-1 0 0 0,0 1 0 0 0,0 0 0 0 0,0 0 0 0 0,-1 0 0 0 0,1 0 0 0 0,0 0 0 0 0,-1 0 0 0 0,1 0 0 0 0,0 0 0 0 0,-1 0 0 0 0,1 0 0 0 0,0 0 0 0 0,-1 0 0 0 0,1 0 0 0 0,0 0 0 0 0,-1 0 0 0 0,1 0 0 0 0,0 0 0 0 0,-1 0 0 0 0,1 0 0 0 0,0 0 0 0 0,-1 0 0 0 0,1 0 0 0 0,0 0 0 0 0,-1 0 0 0 0,1 0 0 0 0,-5-4 0 0 0,-1-3 0 0 0,0 2 0 0 0,1 0 0 0 0,1-3 0 0 0,2 0 0 0 0,1 1 0 0 0,0 2 0 0 0,0 2 0 0 0,-3-3 0 0 0,-2-1 0 0 0,0 1 0 0 0,1-3 0 0 0,2 0 0 0 0,0 1 0 0 0,2 3 0 0 0,0 1 0 0 0,1-2 0 0 0,0-1 0 0 0,0-3 0 0 0,0-1 0 0 0,0 3 0 0 0,-1 1 0 0 0,1 3 0 0 0,-5-3 0 0 0,-1 0 0 0 0,0 2 0 0 0,1 0 0 0 0,-3-2 0 0 0,-1-1 0 0 0,2 2 0 0 0,2 1 0 0 0,-3-3 0 0 0,-1 0 0 0 0,-2-3 0 0 0,0 1 0 0 0,2-4 0 0 0,2 2 0 0 0,-2-3 0 0 0,1 3 0 0 0,-4-3 0 0 0,1 2 0 0 0,-3-1 0 0 0,2-3 0 0 0,2 1 0 0 0,-2-1 0 0 0,-3-2 0 0 0,-4-2 0 0 0,-3-3 0 0 0,2 3 0 0 0,0 1 0 0 0,-1-1 0 0 0,-2-1 0 0 0,-1-2 0 0 0,-2-1 0 0 0,-1-1 0 0 0,1-1 0 0 0,-2 1 0 0 0,1-1 0 0 0,0 0 0 0 0,-1 0 0 0 0,1 0 0 0 0,0 0 0 0 0,0 0 0 0 0,0 1 0 0 0,0-1 0 0 0,0 0 0 0 0,0 1 0 0 0,0-1 0 0 0,0 0 0 0 0,0 1 0 0 0,0-1 0 0 0,0 0 0 0 0,0 1 0 0 0,-4 3 0 0 0,-2 3 0 0 0,0-1 0 0 0,-3 3 0 0 0,-1 1 0 0 0,3-2 0 0 0,1-2 0 0 0,2-2 0 0 0,-3 3 0 0 0,1 0 0 0 0,0 0 0 0 0,1-3 0 0 0,2 0 0 0 0,-3-2 0 0 0,-1-1 0 0 0,1-1 0 0 0,-3 0 0 0 0,0 0 0 0 0,-3 5 0 0 0,1 1 0 0 0,2 0 0 0 0,2-1 0 0 0,-2 3 0 0 0,1 0 0 0 0,1-1 0 0 0,-2 3 0 0 0,0 0 0 0 0,2-2 0 0 0,-3 2 0 0 0,1 0 0 0 0,-3-2 0 0 0,0-2 0 0 0,-1 2 0 0 0,0 0 0 0 0,4-1 0 0 0,-3 2 0 0 0,2 1 0 0 0,-2-3 0 0 0,-4 3 0 0 0,1 0 0 0 0,-2 3 0 0 0,3-2 0 0 0,-2 3 0 0 0,3-1 0 0 0,-2 2 0 0 0,3-2 0 0 0,-2 2 0 0 0,-3 2 0 0 0,1-1 0 0 0,-1 1 0 0 0,3-2 0 0 0,-1 1 0 0 0,-3 2 0 0 0,-3-1 0 0 0,-2 0 0 0 0,3-3 0 0 0,0 2 0 0 0,-1 2 0 0 0,3-2 0 0 0,0 1 0 0 0,-1 3 0 0 0,2-3 0 0 0,0 0 0 0 0,-2 3 0 0 0,-2 2 0 0 0,2-3 0 0 0,0 0 0 0 0,-1 2 0 0 0,3-3 0 0 0,-1 0 0 0 0,-1 1 0 0 0,2-1 0 0 0,-1-1 0 0 0,-1 3 0 0 0,-2 1 0 0 0,2-2 0 0 0,0 0 0 0 0,-1 2 0 0 0,-2 1 0 0 0,3-2 0 0 0,0-1 0 0 0,-1 2 0 0 0,-2 1 0 0 0,-2 2 0 0 0,4-3 0 0 0,0-1 0 0 0,-1 1 0 0 0,-1-3 0 0 0,-2 0 0 0 0,-1 2 0 0 0,-1 1 0 0 0,0 3 0 0 0,4-4 0 0 0,1 0 0 0 0,-1 1 0 0 0,0 2 0 0 0,-1 1 0 0 0,-2 1 0 0 0,4-3 0 0 0,0-1 0 0 0,1 0 0 0 0,-3 2 0 0 0,0 1 0 0 0,-2 1 0 0 0,-1 1 0 0 0,0 1 0 0 0,-1 0 0 0 0,-5 0 0 0 0,-1-4 0 0 0,1-2 0 0 0,0 1 0 0 0,2 0 0 0 0,6 2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3T08:06:33.496"/>
    </inkml:context>
    <inkml:brush xml:id="br0">
      <inkml:brushProperty name="width" value="0.1" units="cm"/>
      <inkml:brushProperty name="height" value="0.1" units="cm"/>
      <inkml:brushProperty name="color" value="#E71224"/>
    </inkml:brush>
  </inkml:definitions>
  <inkml:trace contextRef="#ctx0" brushRef="#br0">9710 6350 16383 0 0,'5'0'0'0'0,"1"5"0"0"0,0 5 0 0 0,3 6 0 0 0,0 5 0 0 0,-1 4 0 0 0,-2 1 0 0 0,-3 1 0 0 0,-1 1 0 0 0,-1 0 0 0 0,4-5 0 0 0,1-1 0 0 0,-1-1 0 0 0,-1 1 0 0 0,-1 2 0 0 0,4-4 0 0 0,0-1 0 0 0,-1 2 0 0 0,-2 1 0 0 0,-1 1 0 0 0,-1 2 0 0 0,-1 1 0 0 0,-1 0 0 0 0,0 1 0 0 0,0 0 0 0 0,0 0 0 0 0,-1 0 0 0 0,1 0 0 0 0,0 0 0 0 0,0 0 0 0 0,0-1 0 0 0,0 1 0 0 0,0 0 0 0 0,0-1 0 0 0,0 1 0 0 0,0 0 0 0 0,4-1 0 0 0,2 1 0 0 0,0 0 0 0 0,-1-1 0 0 0,-2 1 0 0 0,-1 0 0 0 0,-1-1 0 0 0,0 1 0 0 0,-1 0 0 0 0,0-1 0 0 0,-1 1 0 0 0,1 0 0 0 0,0 0 0 0 0,0-1 0 0 0,0 1 0 0 0,0 0 0 0 0,0-1 0 0 0,4-4 0 0 0,2-1 0 0 0,0 0 0 0 0,-1 1 0 0 0,-2 1 0 0 0,-1 2 0 0 0,-1 1 0 0 0,4 0 0 0 0,1 1 0 0 0,0-1 0 0 0,3-3 0 0 0,0-2 0 0 0,-2 0 0 0 0,-1 1 0 0 0,-3 1 0 0 0,-1 2 0 0 0,4 1 0 0 0,0 0 0 0 0,0 1 0 0 0,-2 0 0 0 0,-1-1 0 0 0,3-3 0 0 0,1-2 0 0 0,-1 0 0 0 0,-2 1 0 0 0,-1 1 0 0 0,4 2 0 0 0,0 1 0 0 0,3 0 0 0 0,1 0 0 0 0,-2 1 0 0 0,-3 0 0 0 0,3-4 0 0 0,-1-2 0 0 0,-1 0 0 0 0,-3 1 0 0 0,4-3 0 0 0,0-1 0 0 0,-2 2 0 0 0,-1 2 0 0 0,2 1 0 0 0,1 2 0 0 0,3-4 0 0 0,0 0 0 0 0,-2 0 0 0 0,-3 1 0 0 0,3-3 0 0 0,-1 0 0 0 0,-2 1 0 0 0,-1 2 0 0 0,3 1 0 0 0,-1 2 0 0 0,0 1 0 0 0,2 1 0 0 0,0 0 0 0 0,3-5 0 0 0,-1-1 0 0 0,-1 0 0 0 0,-4 1 0 0 0,3-3 0 0 0,-1 0 0 0 0,-2 1 0 0 0,4 2 0 0 0,-1 1 0 0 0,-2 2 0 0 0,3 1 0 0 0,4 0 0 0 0,-1 1 0 0 0,3 0 0 0 0,-2 0 0 0 0,-3 0 0 0 0,1-5 0 0 0,-2-1 0 0 0,2 0 0 0 0,0 1 0 0 0,1-3 0 0 0,-1 0 0 0 0,-2 1 0 0 0,1-3 0 0 0,-1 0 0 0 0,-2 2 0 0 0,1 2 0 0 0,1 2 0 0 0,-3 2 0 0 0,3-3 0 0 0,3-2 0 0 0,1 1 0 0 0,-3 2 0 0 0,1-4 0 0 0,-1 0 0 0 0,2 1 0 0 0,-1 2 0 0 0,2 1 0 0 0,-2 2 0 0 0,2-4 0 0 0,-1 0 0 0 0,1-4 0 0 0,-1-1 0 0 0,-4 2 0 0 0,2-2 0 0 0,-1 0 0 0 0,-2 3 0 0 0,2-3 0 0 0,-1 1 0 0 0,3-2 0 0 0,-1 0 0 0 0,2 3 0 0 0,0 2 0 0 0,1-2 0 0 0,-2 1 0 0 0,-2 1 0 0 0,2-2 0 0 0,2 0 0 0 0,0 1 0 0 0,1 2 0 0 0,-1 3 0 0 0,1-4 0 0 0,-1 0 0 0 0,-4 1 0 0 0,1-3 0 0 0,-1-1 0 0 0,2-2 0 0 0,-1 0 0 0 0,2-2 0 0 0,-1 1 0 0 0,-2 3 0 0 0,1-2 0 0 0,-1 2 0 0 0,2-3 0 0 0,4-3 0 0 0,-1 1 0 0 0,-3 2 0 0 0,1 0 0 0 0,-2 2 0 0 0,2 2 0 0 0,-1 3 0 0 0,2-2 0 0 0,2-5 0 0 0,0 1 0 0 0,-4 1 0 0 0,1-1 0 0 0,-2 1 0 0 0,2-2 0 0 0,-1 0 0 0 0,2-1 0 0 0,2 2 0 0 0,0 2 0 0 0,0-2 0 0 0,-1 2 0 0 0,0-3 0 0 0,-1 2 0 0 0,0-3 0 0 0,-1 1 0 0 0,1 4 0 0 0,3-3 0 0 0,-1 2 0 0 0,0-3 0 0 0,-1 1 0 0 0,0 3 0 0 0,3-2 0 0 0,2 1 0 0 0,-1 2 0 0 0,-1-2 0 0 0,-2 0 0 0 0,0-2 0 0 0,-2 0 0 0 0,0-1 0 0 0,3-5 0 0 0,-1 2 0 0 0,-4 4 0 0 0,0-2 0 0 0,4-2 0 0 0,-2 1 0 0 0,2-1 0 0 0,2-3 0 0 0,-1 2 0 0 0,0-1 0 0 0,3-1 0 0 0,-3 1 0 0 0,0 5 0 0 0,3-1 0 0 0,1-2 0 0 0,-2 2 0 0 0,0-2 0 0 0,1-3 0 0 0,2 3 0 0 0,2-2 0 0 0,1-2 0 0 0,-4 3 0 0 0,0-1 0 0 0,-5 3 0 0 0,1-1 0 0 0,1-2 0 0 0,2-2 0 0 0,-2 1 0 0 0,0 0 0 0 0,2-1 0 0 0,2-3 0 0 0,-3 4 0 0 0,0-1 0 0 0,6 0 0 0 0,3-2 0 0 0,-3 2 0 0 0,-1 1 0 0 0,-1-2 0 0 0,1 4 0 0 0,1-1 0 0 0,0-2 0 0 0,1 3 0 0 0,0 0 0 0 0,1-3 0 0 0,0-1 0 0 0,0-3 0 0 0,-1-1 0 0 0,-3 3 0 0 0,-3 1 0 0 0,1 0 0 0 0,1-2 0 0 0,2-1 0 0 0,0-2 0 0 0,2 5 0 0 0,0 0 0 0 0,1 0 0 0 0,0-2 0 0 0,-5 4 0 0 0,-1 0 0 0 0,0-2 0 0 0,1-1 0 0 0,2-2 0 0 0,1-1 0 0 0,0-1 0 0 0,1-1 0 0 0,1 0 0 0 0,0 0 0 0 0,0-1 0 0 0,0 1 0 0 0,0 0 0 0 0,-1 0 0 0 0,1 0 0 0 0,0 0 0 0 0,0 0 0 0 0,-1 0 0 0 0,1 0 0 0 0,0 0 0 0 0,-1 0 0 0 0,1 0 0 0 0,-5-5 0 0 0,-1-1 0 0 0,0 0 0 0 0,1 2 0 0 0,-3-4 0 0 0,-1 0 0 0 0,-2-4 0 0 0,-1 1 0 0 0,3 2 0 0 0,-3-2 0 0 0,2 1 0 0 0,-3-2 0 0 0,1 0 0 0 0,-2-2 0 0 0,1 2 0 0 0,3 2 0 0 0,-1-1 0 0 0,1 1 0 0 0,2 2 0 0 0,-3-2 0 0 0,-3-3 0 0 0,1-1 0 0 0,1 3 0 0 0,4 4 0 0 0,-1-3 0 0 0,0 1 0 0 0,-3-2 0 0 0,1 0 0 0 0,2 3 0 0 0,-2-3 0 0 0,1 1 0 0 0,-3-2 0 0 0,1 1 0 0 0,-2-3 0 0 0,2 2 0 0 0,2-3 0 0 0,3 3 0 0 0,-2-3 0 0 0,1 3 0 0 0,-4-3 0 0 0,-3-2 0 0 0,0 2 0 0 0,-2-2 0 0 0,-2-2 0 0 0,1 2 0 0 0,5-1 0 0 0,-1-1 0 0 0,-2-3 0 0 0,1 3 0 0 0,-1 0 0 0 0,-3-1 0 0 0,-2-2 0 0 0,2 3 0 0 0,-1 0 0 0 0,0-1 0 0 0,-3-2 0 0 0,-1-2 0 0 0,3 4 0 0 0,1 0 0 0 0,-2-1 0 0 0,4 3 0 0 0,0 0 0 0 0,-1-1 0 0 0,-3-2 0 0 0,-1-2 0 0 0,-2-2 0 0 0,-1-1 0 0 0,-1 0 0 0 0,-1-1 0 0 0,-3 4 0 0 0,-3 2 0 0 0,1 0 0 0 0,-3 3 0 0 0,-1 1 0 0 0,2-2 0 0 0,-2 2 0 0 0,0 0 0 0 0,2-1 0 0 0,-2 1 0 0 0,-4 0 0 0 0,-4-2 0 0 0,1-3 0 0 0,-1 4 0 0 0,2-1 0 0 0,0 3 0 0 0,2 0 0 0 0,-1 2 0 0 0,3 0 0 0 0,-3 2 0 0 0,3-2 0 0 0,-2 2 0 0 0,2-2 0 0 0,-2-3 0 0 0,-3 1 0 0 0,1 0 0 0 0,-1 1 0 0 0,3 0 0 0 0,-2 1 0 0 0,-1 4 0 0 0,1-1 0 0 0,-1 1 0 0 0,2-2 0 0 0,0 1 0 0 0,2-2 0 0 0,-2 1 0 0 0,-2 2 0 0 0,2-1 0 0 0,-2 1 0 0 0,-2-2 0 0 0,2-4 0 0 0,0 1 0 0 0,-2 3 0 0 0,2-1 0 0 0,-1 2 0 0 0,-1 2 0 0 0,2-1 0 0 0,0 1 0 0 0,-3-3 0 0 0,4-3 0 0 0,-2 0 0 0 0,-1 3 0 0 0,2-1 0 0 0,0 1 0 0 0,2-1 0 0 0,0 2 0 0 0,-3 2 0 0 0,-2-2 0 0 0,2-4 0 0 0,-1 2 0 0 0,-1-3 0 0 0,-2 3 0 0 0,3-3 0 0 0,0 3 0 0 0,-2 3 0 0 0,4-1 0 0 0,-1-4 0 0 0,-1 2 0 0 0,-2 2 0 0 0,2-1 0 0 0,0 1 0 0 0,4-2 0 0 0,-1 1 0 0 0,2-1 0 0 0,0 1 0 0 0,-3 2 0 0 0,2-1 0 0 0,-2-4 0 0 0,-2 2 0 0 0,3-3 0 0 0,-2 2 0 0 0,-1-1 0 0 0,-3 2 0 0 0,4-2 0 0 0,-1-2 0 0 0,3-3 0 0 0,0 2 0 0 0,-2 3 0 0 0,2 1 0 0 0,-1 2 0 0 0,3-1 0 0 0,-1 1 0 0 0,2-1 0 0 0,-1 1 0 0 0,1-2 0 0 0,-1 2 0 0 0,-3 2 0 0 0,2-1 0 0 0,-2 1 0 0 0,3-2 0 0 0,3-4 0 0 0,-1 1 0 0 0,-3 3 0 0 0,1 0 0 0 0,-1 0 0 0 0,1-1 0 0 0,-1 2 0 0 0,2-3 0 0 0,-1 2 0 0 0,1-2 0 0 0,-1 1 0 0 0,-3 4 0 0 0,1-2 0 0 0,0 1 0 0 0,1-3 0 0 0,0 2 0 0 0,1-2 0 0 0,0-4 0 0 0,-3 1 0 0 0,1-1 0 0 0,0 3 0 0 0,-3-2 0 0 0,-3 3 0 0 0,3-2 0 0 0,0 3 0 0 0,3-2 0 0 0,0 1 0 0 0,3-1 0 0 0,-2 2 0 0 0,3-2 0 0 0,-2 1 0 0 0,-3-1 0 0 0,2-3 0 0 0,-2 1 0 0 0,3 0 0 0 0,-1 1 0 0 0,1 0 0 0 0,0 1 0 0 0,1 0 0 0 0,4-3 0 0 0,-2 1 0 0 0,1-1 0 0 0,-2 3 0 0 0,1-1 0 0 0,-3 1 0 0 0,2 0 0 0 0,-2 1 0 0 0,2-1 0 0 0,2-3 0 0 0,-1 2 0 0 0,1-2 0 0 0,-3 3 0 0 0,2-2 0 0 0,-2 3 0 0 0,0-1 0 0 0,4-3 0 0 0,-2 1 0 0 0,1-1 0 0 0,-2 3 0 0 0,0-1 0 0 0,-1 1 0 0 0,0 0 0 0 0,-1 1 0 0 0,2-1 0 0 0,-2-3 0 0 0,1-3 0 0 0,-1 2 0 0 0,-4-1 0 0 0,3-1 0 0 0,-2 2 0 0 0,2 1 0 0 0,0 2 0 0 0,2-1 0 0 0,3-2 0 0 0,-1 3 0 0 0,1-2 0 0 0,-2 3 0 0 0,1-1 0 0 0,-3 2 0 0 0,2-2 0 0 0,-2-2 0 0 0,2-3 0 0 0,-3 2 0 0 0,-2-1 0 0 0,1-1 0 0 0,0 3 0 0 0,1-1 0 0 0,4-2 0 0 0,-1 3 0 0 0,2 0 0 0 0,-2 2 0 0 0,-4 0 0 0 0,1-3 0 0 0,-1 3 0 0 0,2-2 0 0 0,3-2 0 0 0,-1 3 0 0 0,2-2 0 0 0,-3 3 0 0 0,2 0 0 0 0,-2 2 0 0 0,1-1 0 0 0,-2-3 0 0 0,1-3 0 0 0,-1 1 0 0 0,1 1 0 0 0,-1 2 0 0 0,1 0 0 0 0,-1-2 0 0 0,-3 2 0 0 0,1-1 0 0 0,0 3 0 0 0,1-1 0 0 0,0-3 0 0 0,1-2 0 0 0,0 1 0 0 0,1 1 0 0 0,-1 2 0 0 0,2 0 0 0 0,-2 3 0 0 0,1-2 0 0 0,-1-2 0 0 0,2-3 0 0 0,-2 2 0 0 0,-3 4 0 0 0,1 0 0 0 0,-1-2 0 0 0,3-4 0 0 0,-2 3 0 0 0,3-1 0 0 0,-2-2 0 0 0,-2 3 0 0 0,2-1 0 0 0,3-1 0 0 0,-1 2 0 0 0,2-1 0 0 0,-2 4 0 0 0,1-2 0 0 0,-1 3 0 0 0,-4 4 0 0 0,2-2 0 0 0,-2 1 0 0 0,2-2 0 0 0,0 1 0 0 0,2-2 0 0 0,-2 1 0 0 0,-2-2 0 0 0,-3 1 0 0 0,2-1 0 0 0,-1 1 0 0 0,3-1 0 0 0,0 1 0 0 0,-2-1 0 0 0,-3-3 0 0 0,-1-3 0 0 0,-3 1 0 0 0,4 1 0 0 0,0 2 0 0 0,4 0 0 0 0,1 2 0 0 0,2-1 0 0 0,0 3 0 0 0,2-2 0 0 0,-2 2 0 0 0,-3-2 0 0 0,-2 1 0 0 0,1-1 0 0 0,-1 2 0 0 0,3-2 0 0 0,0 1 0 0 0,-2 4 0 0 0,2-2 0 0 0,-1 1 0 0 0,-2 2 0 0 0,-2-2 0 0 0,-2 1 0 0 0,-2 2 0 0 0,3-3 0 0 0,1 1 0 0 0,0 2 0 0 0,-1 2 0 0 0,-2 1 0 0 0,-1 3 0 0 0,-1 0 0 0 0,0 1 0 0 0,-1 0 0 0 0,0 1 0 0 0,0-1 0 0 0,0 0 0 0 0,5 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5T00:55:15.943"/>
    </inkml:context>
    <inkml:brush xml:id="br0">
      <inkml:brushProperty name="width" value="0.1" units="cm"/>
      <inkml:brushProperty name="height" value="0.1" units="cm"/>
      <inkml:brushProperty name="color" value="#E71224"/>
    </inkml:brush>
  </inkml:definitions>
  <inkml:trace contextRef="#ctx0" brushRef="#br0">14391 14790 0 0 0,'-3'0'0'0'0,"-2"0"0"0"0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5T00:55:16.850"/>
    </inkml:context>
    <inkml:brush xml:id="br0">
      <inkml:brushProperty name="width" value="0.1" units="cm"/>
      <inkml:brushProperty name="height" value="0.1" units="cm"/>
      <inkml:brushProperty name="color" value="#E71224"/>
    </inkml:brush>
  </inkml:definitions>
  <inkml:trace contextRef="#ctx0" brushRef="#br0">13201 14473 0 0 0,'-4'0'0'0'0,"-1"0"0"0"0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5T00:55:16.851"/>
    </inkml:context>
    <inkml:brush xml:id="br0">
      <inkml:brushProperty name="width" value="0.1" units="cm"/>
      <inkml:brushProperty name="height" value="0.1" units="cm"/>
      <inkml:brushProperty name="color" value="#E71224"/>
    </inkml:brush>
  </inkml:definitions>
  <inkml:trace contextRef="#ctx0" brushRef="#br0">8731 15002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5T00:55:29.718"/>
    </inkml:context>
    <inkml:brush xml:id="br0">
      <inkml:brushProperty name="width" value="0.1" units="cm"/>
      <inkml:brushProperty name="height" value="0.1" units="cm"/>
      <inkml:brushProperty name="color" value="#E71224"/>
    </inkml:brush>
  </inkml:definitions>
  <inkml:trace contextRef="#ctx0" brushRef="#br0">14790 11906 0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5T00:55:30.603"/>
    </inkml:context>
    <inkml:brush xml:id="br0">
      <inkml:brushProperty name="width" value="0.1" units="cm"/>
      <inkml:brushProperty name="height" value="0.1" units="cm"/>
      <inkml:brushProperty name="color" value="#E71224"/>
    </inkml:brush>
  </inkml:definitions>
  <inkml:trace contextRef="#ctx0" brushRef="#br0">12330 16563 0 0 0,'0'4'0'0'0,"0"1"0"0"0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5T00:55:33.433"/>
    </inkml:context>
    <inkml:brush xml:id="br0">
      <inkml:brushProperty name="width" value="0.1" units="cm"/>
      <inkml:brushProperty name="height" value="0.1" units="cm"/>
      <inkml:brushProperty name="color" value="#E71224"/>
    </inkml:brush>
  </inkml:definitions>
  <inkml:trace contextRef="#ctx0" brushRef="#br0">7303 15106 0 0 0,'0'-4'0'0'0,"0"-1"0"0"0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7T19:03:29.653"/>
    </inkml:context>
    <inkml:brush xml:id="br0">
      <inkml:brushProperty name="width" value="0.1" units="cm"/>
      <inkml:brushProperty name="height" value="0.1" units="cm"/>
      <inkml:brushProperty name="color" value="#E71224"/>
    </inkml:brush>
  </inkml:definitions>
  <inkml:trace contextRef="#ctx0" brushRef="#br0">8265 7303 16383 0 0,'0'-5'0'0'0,"-5"-1"0"0"0,-6 0 0 0 0,-6 1 0 0 0,-5 2 0 0 0,-3 1 0 0 0,-7-4 0 0 0,-3-1 0 0 0,0 1 0 0 0,-3-3 0 0 0,-5-1 0 0 0,-5-2 0 0 0,2 0 0 0 0,3 2 0 0 0,5 3 0 0 0,4 3 0 0 0,3 1 0 0 0,2 3 0 0 0,1 0 0 0 0,1 0 0 0 0,0 0 0 0 0,0 1 0 0 0,0-1 0 0 0,-5 1 0 0 0,-2-1 0 0 0,1 0 0 0 0,0 0 0 0 0,2 0 0 0 0,-4 0 0 0 0,0 5 0 0 0,1 1 0 0 0,1 5 0 0 0,3 4 0 0 0,0 1 0 0 0,6 2 0 0 0,2 2 0 0 0,1-2 0 0 0,3 1 0 0 0,5 2 0 0 0,4 1 0 0 0,5 3 0 0 0,2 1 0 0 0,-3-3 0 0 0,-1 3 0 0 0,1 2 0 0 0,1 1 0 0 0,-3 6 0 0 0,-1 0 0 0 0,-3 5 0 0 0,-1 0 0 0 0,3 2 0 0 0,2-1 0 0 0,3-3 0 0 0,2 2 0 0 0,-4-6 0 0 0,0-4 0 0 0,0-3 0 0 0,2-1 0 0 0,1 0 0 0 0,1 0 0 0 0,1 1 0 0 0,1 0 0 0 0,0 0 0 0 0,0 0 0 0 0,0 6 0 0 0,1 1 0 0 0,-1 4 0 0 0,0 6 0 0 0,0 4 0 0 0,0 4 0 0 0,0 2 0 0 0,0 6 0 0 0,0 7 0 0 0,0-3 0 0 0,0-3 0 0 0,0-7 0 0 0,0-8 0 0 0,0-8 0 0 0,0-4 0 0 0,0-5 0 0 0,5-6 0 0 0,6 2 0 0 0,1 1 0 0 0,-1 2 0 0 0,-3 0 0 0 0,2 0 0 0 0,5 0 0 0 0,-2-4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6E77D-F45D-4FEE-832C-4D98D318602C}" type="datetimeFigureOut">
              <a:rPr lang="en-US" smtClean="0"/>
              <a:t>9/6/2023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E612A-631B-4881-BF57-7AF8F3475B8E}" type="slidenum">
              <a:rPr lang="en-US" smtClean="0"/>
              <a:t>‹#›</a:t>
            </a:fld>
            <a:endParaRPr lang="en-US"/>
          </a:p>
        </p:txBody>
      </p:sp>
    </p:spTree>
    <p:extLst>
      <p:ext uri="{BB962C8B-B14F-4D97-AF65-F5344CB8AC3E}">
        <p14:creationId xmlns:p14="http://schemas.microsoft.com/office/powerpoint/2010/main" val="189881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BE612A-631B-4881-BF57-7AF8F3475B8E}" type="slidenum">
              <a:rPr lang="en-US" smtClean="0"/>
              <a:t>250</a:t>
            </a:fld>
            <a:endParaRPr lang="en-US"/>
          </a:p>
        </p:txBody>
      </p:sp>
    </p:spTree>
    <p:extLst>
      <p:ext uri="{BB962C8B-B14F-4D97-AF65-F5344CB8AC3E}">
        <p14:creationId xmlns:p14="http://schemas.microsoft.com/office/powerpoint/2010/main" val="1964577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8E04597-CA6F-45F6-89F5-9C85BAEEEBD4}" type="datetimeFigureOut">
              <a:rPr lang="en-US" smtClean="0"/>
              <a:t>9/6/2023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60BC4FE0-9069-4D19-ADFF-C9F916B65EE7}" type="slidenum">
              <a:rPr lang="en-US" smtClean="0"/>
              <a:t>‹#›</a:t>
            </a:fld>
            <a:endParaRPr lang="en-US"/>
          </a:p>
        </p:txBody>
      </p:sp>
      <p:sp>
        <p:nvSpPr>
          <p:cNvPr id="7" name="Rectangle 6">
            <a:extLst>
              <a:ext uri="{FF2B5EF4-FFF2-40B4-BE49-F238E27FC236}">
                <a16:creationId xmlns:a16="http://schemas.microsoft.com/office/drawing/2014/main" id="{B7A0BF7A-52BE-496D-8101-53CABA55E11C}"/>
              </a:ext>
            </a:extLst>
          </p:cNvPr>
          <p:cNvSpPr/>
          <p:nvPr userDrawn="1"/>
        </p:nvSpPr>
        <p:spPr>
          <a:xfrm>
            <a:off x="548640" y="5989320"/>
            <a:ext cx="8348472" cy="667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21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8E04597-CA6F-45F6-89F5-9C85BAEEEBD4}" type="datetimeFigureOut">
              <a:rPr lang="en-US" smtClean="0"/>
              <a:t>9/6/2023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60BC4FE0-9069-4D19-ADFF-C9F916B65EE7}" type="slidenum">
              <a:rPr lang="en-US" smtClean="0"/>
              <a:t>‹#›</a:t>
            </a:fld>
            <a:endParaRPr lang="en-US"/>
          </a:p>
        </p:txBody>
      </p:sp>
    </p:spTree>
    <p:extLst>
      <p:ext uri="{BB962C8B-B14F-4D97-AF65-F5344CB8AC3E}">
        <p14:creationId xmlns:p14="http://schemas.microsoft.com/office/powerpoint/2010/main" val="2981615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8E04597-CA6F-45F6-89F5-9C85BAEEEBD4}" type="datetimeFigureOut">
              <a:rPr lang="en-US" smtClean="0"/>
              <a:t>9/6/2023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60BC4FE0-9069-4D19-ADFF-C9F916B65EE7}" type="slidenum">
              <a:rPr lang="en-US" smtClean="0"/>
              <a:t>‹#›</a:t>
            </a:fld>
            <a:endParaRPr lang="en-US"/>
          </a:p>
        </p:txBody>
      </p:sp>
    </p:spTree>
    <p:extLst>
      <p:ext uri="{BB962C8B-B14F-4D97-AF65-F5344CB8AC3E}">
        <p14:creationId xmlns:p14="http://schemas.microsoft.com/office/powerpoint/2010/main" val="3450675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189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8E04597-CA6F-45F6-89F5-9C85BAEEEBD4}" type="datetimeFigureOut">
              <a:rPr lang="en-US" smtClean="0"/>
              <a:t>9/6/2023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60BC4FE0-9069-4D19-ADFF-C9F916B65EE7}" type="slidenum">
              <a:rPr lang="en-US" smtClean="0"/>
              <a:t>‹#›</a:t>
            </a:fld>
            <a:endParaRPr lang="en-US"/>
          </a:p>
        </p:txBody>
      </p:sp>
    </p:spTree>
    <p:extLst>
      <p:ext uri="{BB962C8B-B14F-4D97-AF65-F5344CB8AC3E}">
        <p14:creationId xmlns:p14="http://schemas.microsoft.com/office/powerpoint/2010/main" val="667914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8E04597-CA6F-45F6-89F5-9C85BAEEEBD4}" type="datetimeFigureOut">
              <a:rPr lang="en-US" smtClean="0"/>
              <a:t>9/6/2023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60BC4FE0-9069-4D19-ADFF-C9F916B65EE7}" type="slidenum">
              <a:rPr lang="en-US" smtClean="0"/>
              <a:t>‹#›</a:t>
            </a:fld>
            <a:endParaRPr lang="en-US"/>
          </a:p>
        </p:txBody>
      </p:sp>
    </p:spTree>
    <p:extLst>
      <p:ext uri="{BB962C8B-B14F-4D97-AF65-F5344CB8AC3E}">
        <p14:creationId xmlns:p14="http://schemas.microsoft.com/office/powerpoint/2010/main" val="255743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38E04597-CA6F-45F6-89F5-9C85BAEEEBD4}" type="datetimeFigureOut">
              <a:rPr lang="en-US" smtClean="0"/>
              <a:t>9/6/2023</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60BC4FE0-9069-4D19-ADFF-C9F916B65EE7}" type="slidenum">
              <a:rPr lang="en-US" smtClean="0"/>
              <a:t>‹#›</a:t>
            </a:fld>
            <a:endParaRPr lang="en-US"/>
          </a:p>
        </p:txBody>
      </p:sp>
    </p:spTree>
    <p:extLst>
      <p:ext uri="{BB962C8B-B14F-4D97-AF65-F5344CB8AC3E}">
        <p14:creationId xmlns:p14="http://schemas.microsoft.com/office/powerpoint/2010/main" val="3518318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38E04597-CA6F-45F6-89F5-9C85BAEEEBD4}" type="datetimeFigureOut">
              <a:rPr lang="en-US" smtClean="0"/>
              <a:t>9/6/2023</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60BC4FE0-9069-4D19-ADFF-C9F916B65EE7}" type="slidenum">
              <a:rPr lang="en-US" smtClean="0"/>
              <a:t>‹#›</a:t>
            </a:fld>
            <a:endParaRPr lang="en-US"/>
          </a:p>
        </p:txBody>
      </p:sp>
    </p:spTree>
    <p:extLst>
      <p:ext uri="{BB962C8B-B14F-4D97-AF65-F5344CB8AC3E}">
        <p14:creationId xmlns:p14="http://schemas.microsoft.com/office/powerpoint/2010/main" val="1310772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8E04597-CA6F-45F6-89F5-9C85BAEEEBD4}" type="datetimeFigureOut">
              <a:rPr lang="en-US" smtClean="0"/>
              <a:t>9/6/2023</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60BC4FE0-9069-4D19-ADFF-C9F916B65EE7}" type="slidenum">
              <a:rPr lang="en-US" smtClean="0"/>
              <a:t>‹#›</a:t>
            </a:fld>
            <a:endParaRPr lang="en-US"/>
          </a:p>
        </p:txBody>
      </p:sp>
    </p:spTree>
    <p:extLst>
      <p:ext uri="{BB962C8B-B14F-4D97-AF65-F5344CB8AC3E}">
        <p14:creationId xmlns:p14="http://schemas.microsoft.com/office/powerpoint/2010/main" val="3039079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8E04597-CA6F-45F6-89F5-9C85BAEEEBD4}" type="datetimeFigureOut">
              <a:rPr lang="en-US" smtClean="0"/>
              <a:t>9/6/2023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60BC4FE0-9069-4D19-ADFF-C9F916B65EE7}" type="slidenum">
              <a:rPr lang="en-US" smtClean="0"/>
              <a:t>‹#›</a:t>
            </a:fld>
            <a:endParaRPr lang="en-US"/>
          </a:p>
        </p:txBody>
      </p:sp>
    </p:spTree>
    <p:extLst>
      <p:ext uri="{BB962C8B-B14F-4D97-AF65-F5344CB8AC3E}">
        <p14:creationId xmlns:p14="http://schemas.microsoft.com/office/powerpoint/2010/main" val="807847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8E04597-CA6F-45F6-89F5-9C85BAEEEBD4}" type="datetimeFigureOut">
              <a:rPr lang="en-US" smtClean="0"/>
              <a:t>9/6/2023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60BC4FE0-9069-4D19-ADFF-C9F916B65EE7}" type="slidenum">
              <a:rPr lang="en-US" smtClean="0"/>
              <a:t>‹#›</a:t>
            </a:fld>
            <a:endParaRPr lang="en-US"/>
          </a:p>
        </p:txBody>
      </p:sp>
    </p:spTree>
    <p:extLst>
      <p:ext uri="{BB962C8B-B14F-4D97-AF65-F5344CB8AC3E}">
        <p14:creationId xmlns:p14="http://schemas.microsoft.com/office/powerpoint/2010/main" val="7502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203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65374197-00C3-4004-A23C-FFA4444A862F}"/>
              </a:ext>
            </a:extLst>
          </p:cNvPr>
          <p:cNvPicPr>
            <a:picLocks noChangeAspect="1"/>
          </p:cNvPicPr>
          <p:nvPr userDrawn="1"/>
        </p:nvPicPr>
        <p:blipFill>
          <a:blip r:embed="rId13"/>
          <a:stretch>
            <a:fillRect/>
          </a:stretch>
        </p:blipFill>
        <p:spPr>
          <a:xfrm>
            <a:off x="8310741" y="6066614"/>
            <a:ext cx="548640" cy="548640"/>
          </a:xfrm>
          <a:prstGeom prst="rect">
            <a:avLst/>
          </a:prstGeom>
        </p:spPr>
      </p:pic>
      <p:sp>
        <p:nvSpPr>
          <p:cNvPr id="8" name="TextBox 7">
            <a:extLst>
              <a:ext uri="{FF2B5EF4-FFF2-40B4-BE49-F238E27FC236}">
                <a16:creationId xmlns:a16="http://schemas.microsoft.com/office/drawing/2014/main" id="{51E9521C-5C03-4FA4-802A-F769DAE0BC9E}"/>
              </a:ext>
            </a:extLst>
          </p:cNvPr>
          <p:cNvSpPr txBox="1"/>
          <p:nvPr userDrawn="1"/>
        </p:nvSpPr>
        <p:spPr>
          <a:xfrm>
            <a:off x="628649" y="6262490"/>
            <a:ext cx="7003641" cy="369332"/>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F11ABB5-E68D-40A6-9906-08FF163398FD}" type="slidenum">
              <a:rPr lang="en-US" smtClean="0">
                <a:solidFill>
                  <a:schemeClr val="bg1">
                    <a:lumMod val="50000"/>
                  </a:schemeClr>
                </a:solidFill>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1200">
                <a:solidFill>
                  <a:schemeClr val="bg1">
                    <a:lumMod val="50000"/>
                  </a:schemeClr>
                </a:solidFill>
                <a:latin typeface="+mn-lt"/>
              </a:rPr>
              <a:t>       </a:t>
            </a:r>
            <a:r>
              <a:rPr lang="en-US" sz="1200" b="0" i="0">
                <a:solidFill>
                  <a:srgbClr val="B9B8BB"/>
                </a:solidFill>
                <a:latin typeface="+mn-lt"/>
                <a:cs typeface="HP Simplified"/>
              </a:rPr>
              <a:t>© Copyright 2022, University of Michigan - Dearborn. </a:t>
            </a:r>
            <a:endParaRPr lang="en-US" sz="1800" b="0" i="0">
              <a:solidFill>
                <a:srgbClr val="B9B8BB"/>
              </a:solidFill>
              <a:latin typeface="+mn-lt"/>
              <a:cs typeface="HP Simplified"/>
            </a:endParaRPr>
          </a:p>
        </p:txBody>
      </p:sp>
    </p:spTree>
    <p:extLst>
      <p:ext uri="{BB962C8B-B14F-4D97-AF65-F5344CB8AC3E}">
        <p14:creationId xmlns:p14="http://schemas.microsoft.com/office/powerpoint/2010/main" val="2680287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covid.cdc.gov/covid-data-tracker/#cases_casesper100klast7days" TargetMode="External"/><Relationship Id="rId3" Type="http://schemas.openxmlformats.org/officeDocument/2006/relationships/hyperlink" Target="https://ourworldindata.org/covid-vaccinations?country=USA" TargetMode="External"/><Relationship Id="rId7" Type="http://schemas.openxmlformats.org/officeDocument/2006/relationships/hyperlink" Target="https://www.usnews.com/news/best-states/articles/these-are-the-states-with-mask-mandates" TargetMode="External"/><Relationship Id="rId2" Type="http://schemas.openxmlformats.org/officeDocument/2006/relationships/hyperlink" Target="https://www.kff.org/other/state-indicator/covid-19-cases-by-race-ethnicity/?currentTimeframe=0&amp;sortModel=%7B%22colId%22:%22Location%22,%22sort%22:%22asc%22%7D" TargetMode="External"/><Relationship Id="rId1" Type="http://schemas.openxmlformats.org/officeDocument/2006/relationships/slideLayout" Target="../slideLayouts/slideLayout2.xml"/><Relationship Id="rId6" Type="http://schemas.openxmlformats.org/officeDocument/2006/relationships/hyperlink" Target="https://ballotpedia.org/Main_Page" TargetMode="External"/><Relationship Id="rId5" Type="http://schemas.openxmlformats.org/officeDocument/2006/relationships/hyperlink" Target="https://covid.cdc.gov/covid-data-tracker/#county-view?list_select_state=Wyoming&amp;data-type=Risk" TargetMode="External"/><Relationship Id="rId4" Type="http://schemas.openxmlformats.org/officeDocument/2006/relationships/hyperlink" Target="https://www.beckershospitalreview.com/public-health/states-ranked-by-percentage-of-population-vaccinated-march-15.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svg"/></Relationships>
</file>

<file path=ppt/slides/_rels/slide10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8" Type="http://schemas.openxmlformats.org/officeDocument/2006/relationships/hyperlink" Target="https://huntingmark.com/gun-ownership-stats/" TargetMode="External"/><Relationship Id="rId3" Type="http://schemas.openxmlformats.org/officeDocument/2006/relationships/hyperlink" Target="https://covid.cdc.gov/covid-data-tracker/#cases_deathsper100klast7days" TargetMode="External"/><Relationship Id="rId7" Type="http://schemas.openxmlformats.org/officeDocument/2006/relationships/hyperlink" Target="https://www.tfah.org/article/u-s-drug-overdose-deaths-increased-by-31-percent-in-2020-up-56-percent-for-synthetic-opioids/" TargetMode="External"/><Relationship Id="rId2" Type="http://schemas.openxmlformats.org/officeDocument/2006/relationships/hyperlink" Target="https://covid.cdc.gov/covid-data-tracker/#cases_casesper100klast7days" TargetMode="External"/><Relationship Id="rId1" Type="http://schemas.openxmlformats.org/officeDocument/2006/relationships/slideLayout" Target="../slideLayouts/slideLayout3.xml"/><Relationship Id="rId6" Type="http://schemas.openxmlformats.org/officeDocument/2006/relationships/hyperlink" Target="https://www.mhanational.org/issues/2020/mental-health-america-adult-data" TargetMode="External"/><Relationship Id="rId5" Type="http://schemas.openxmlformats.org/officeDocument/2006/relationships/hyperlink" Target="https://www.cdc.gov/nchs/nvss/vsrr/mortality-dashboard.htm" TargetMode="External"/><Relationship Id="rId4" Type="http://schemas.openxmlformats.org/officeDocument/2006/relationships/hyperlink" Target="https://www.mhanational.org/issues/2021/mental-health-america-adult-data"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4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5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5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9.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8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18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0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customXml" Target="../ink/ink9.xml"/><Relationship Id="rId7" Type="http://schemas.openxmlformats.org/officeDocument/2006/relationships/customXml" Target="../ink/ink11.xml"/><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customXml" Target="../ink/ink10.xml"/><Relationship Id="rId10" Type="http://schemas.openxmlformats.org/officeDocument/2006/relationships/image" Target="../media/image215.png"/><Relationship Id="rId4" Type="http://schemas.openxmlformats.org/officeDocument/2006/relationships/image" Target="../media/image212.png"/><Relationship Id="rId9" Type="http://schemas.openxmlformats.org/officeDocument/2006/relationships/customXml" Target="../ink/ink12.xml"/></Relationships>
</file>

<file path=ppt/slides/_rels/slide211.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customXml" Target="../ink/ink14.xml"/><Relationship Id="rId4" Type="http://schemas.openxmlformats.org/officeDocument/2006/relationships/image" Target="../media/image217.png"/></Relationships>
</file>

<file path=ppt/slides/_rels/slide21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21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hyperlink" Target="https://www.epi.org/blog/racial-disparities-in-income-and-poverty-remain-largely-unchanged-amid-strong-income-growth-in-2019/" TargetMode="External"/><Relationship Id="rId7" Type="http://schemas.openxmlformats.org/officeDocument/2006/relationships/hyperlink" Target="https://www.kff.org/other/state-indicator/total-gross-state-product/?currentTimeframe=1&amp;sortModel=%7B%22colId%22:%22Location%22,%22sort%22:%22asc%22%7D" TargetMode="External"/><Relationship Id="rId2" Type="http://schemas.openxmlformats.org/officeDocument/2006/relationships/hyperlink" Target="https://www.bls.gov/news.release/pdf/srgune.pdf" TargetMode="External"/><Relationship Id="rId1" Type="http://schemas.openxmlformats.org/officeDocument/2006/relationships/slideLayout" Target="../slideLayouts/slideLayout2.xml"/><Relationship Id="rId6" Type="http://schemas.openxmlformats.org/officeDocument/2006/relationships/hyperlink" Target="https://www.kff.org/state-category/health-coverage-uninsured/" TargetMode="External"/><Relationship Id="rId5" Type="http://schemas.openxmlformats.org/officeDocument/2006/relationships/hyperlink" Target="https://www.bls.gov/web/empsit/cpsee_e04.pdf" TargetMode="External"/><Relationship Id="rId4" Type="http://schemas.openxmlformats.org/officeDocument/2006/relationships/hyperlink" Target="https://covid19.census.gov/"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9.png"/></Relationships>
</file>

<file path=ppt/slides/_rels/slide24.xml.rels><?xml version="1.0" encoding="UTF-8" standalone="yes"?>
<Relationships xmlns="http://schemas.openxmlformats.org/package/2006/relationships"><Relationship Id="rId8" Type="http://schemas.openxmlformats.org/officeDocument/2006/relationships/hyperlink" Target="https://societyhealth.vcu.edu/media/society-health/pdf/LE-Map-Detroit-Methods.pdf" TargetMode="External"/><Relationship Id="rId3" Type="http://schemas.openxmlformats.org/officeDocument/2006/relationships/hyperlink" Target="https://0-www-sciencedirect-com.wizard.umd.umich.edu/science/article/pii/S002796842200013X#bib0015" TargetMode="External"/><Relationship Id="rId7" Type="http://schemas.openxmlformats.org/officeDocument/2006/relationships/hyperlink" Target="https://www.city-data.com/zips/48302.html" TargetMode="External"/><Relationship Id="rId12" Type="http://schemas.openxmlformats.org/officeDocument/2006/relationships/hyperlink" Target="https://www.countyhealthrankings.org/app/michigan/2020/rankings/genesee/county/outcomes/overall/snapshot" TargetMode="External"/><Relationship Id="rId2" Type="http://schemas.openxmlformats.org/officeDocument/2006/relationships/hyperlink" Target="https://www.cdc.gov/coronavirus/2019-ncov/variants/variant-classifications.html?CDC_AA_refVal=https%3A%2F%2Fwww.cdc.gov%2Fcoronavirus%2F2019-ncov%2Fvariants%2Fvariant-info.htm" TargetMode="External"/><Relationship Id="rId1" Type="http://schemas.openxmlformats.org/officeDocument/2006/relationships/slideLayout" Target="../slideLayouts/slideLayout2.xml"/><Relationship Id="rId6" Type="http://schemas.openxmlformats.org/officeDocument/2006/relationships/hyperlink" Target="https://www.zipdatamaps.com/48301" TargetMode="External"/><Relationship Id="rId11" Type="http://schemas.openxmlformats.org/officeDocument/2006/relationships/hyperlink" Target="https://datausa.io/profile/geo/united-states#demographics" TargetMode="External"/><Relationship Id="rId5" Type="http://schemas.openxmlformats.org/officeDocument/2006/relationships/hyperlink" Target="https://www.uszip.com/zip/48213" TargetMode="External"/><Relationship Id="rId10" Type="http://schemas.openxmlformats.org/officeDocument/2006/relationships/hyperlink" Target="https://www.michigan.gov/documents/PopByPlace_26771_7.pdf" TargetMode="External"/><Relationship Id="rId4" Type="http://schemas.openxmlformats.org/officeDocument/2006/relationships/hyperlink" Target="https://www.census.gov/quickfacts/fact/table/detroitcitymichigan,US/FIPS" TargetMode="External"/><Relationship Id="rId9" Type="http://schemas.openxmlformats.org/officeDocument/2006/relationships/hyperlink" Target="https://www.michigan.gov/coronavirus/0,9753,7-406-98178_103214-547150--,00.html" TargetMode="External"/></Relationships>
</file>

<file path=ppt/slides/_rels/slide240.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240.png"/><Relationship Id="rId7" Type="http://schemas.openxmlformats.org/officeDocument/2006/relationships/image" Target="../media/image24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image" Target="../media/image244.png"/><Relationship Id="rId5" Type="http://schemas.openxmlformats.org/officeDocument/2006/relationships/image" Target="../media/image241.png"/><Relationship Id="rId10" Type="http://schemas.openxmlformats.org/officeDocument/2006/relationships/customXml" Target="../ink/ink19.xml"/><Relationship Id="rId4" Type="http://schemas.openxmlformats.org/officeDocument/2006/relationships/customXml" Target="../ink/ink16.xml"/><Relationship Id="rId9" Type="http://schemas.openxmlformats.org/officeDocument/2006/relationships/image" Target="../media/image243.png"/></Relationships>
</file>

<file path=ppt/slides/_rels/slide241.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240.png"/><Relationship Id="rId7" Type="http://schemas.openxmlformats.org/officeDocument/2006/relationships/image" Target="../media/image24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image" Target="../media/image248.png"/><Relationship Id="rId5" Type="http://schemas.openxmlformats.org/officeDocument/2006/relationships/image" Target="../media/image245.png"/><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24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41.gif"/><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24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46.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41.gif"/><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 Id="rId5" Type="http://schemas.openxmlformats.org/officeDocument/2006/relationships/image" Target="../media/image266.png"/><Relationship Id="rId4" Type="http://schemas.openxmlformats.org/officeDocument/2006/relationships/image" Target="../media/image265.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5" Type="http://schemas.openxmlformats.org/officeDocument/2006/relationships/image" Target="../media/image270.png"/><Relationship Id="rId4" Type="http://schemas.openxmlformats.org/officeDocument/2006/relationships/image" Target="../media/image269.png"/></Relationships>
</file>

<file path=ppt/slides/_rels/slide26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74.png"/><Relationship Id="rId4" Type="http://schemas.openxmlformats.org/officeDocument/2006/relationships/image" Target="../media/image27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2.xml"/><Relationship Id="rId4" Type="http://schemas.openxmlformats.org/officeDocument/2006/relationships/image" Target="../media/image277.png"/></Relationships>
</file>

<file path=ppt/slides/_rels/slide264.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6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26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27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41.gif"/><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customXml" Target="../ink/ink8.xml"/><Relationship Id="rId3" Type="http://schemas.openxmlformats.org/officeDocument/2006/relationships/image" Target="../media/image76.png"/><Relationship Id="rId7" Type="http://schemas.openxmlformats.org/officeDocument/2006/relationships/customXml" Target="../ink/ink4.xml"/><Relationship Id="rId12" Type="http://schemas.openxmlformats.org/officeDocument/2006/relationships/image" Target="../media/image79.png"/><Relationship Id="rId2" Type="http://schemas.openxmlformats.org/officeDocument/2006/relationships/customXml" Target="../ink/ink1.xml"/><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customXml" Target="../ink/ink7.xml"/><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customXml" Target="../ink/ink2.xml"/><Relationship Id="rId9" Type="http://schemas.openxmlformats.org/officeDocument/2006/relationships/customXml" Target="../ink/ink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3.xml"/><Relationship Id="rId5" Type="http://schemas.openxmlformats.org/officeDocument/2006/relationships/image" Target="../media/image113.svg"/><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1927-13E1-4B83-AD60-518E4218157C}"/>
              </a:ext>
            </a:extLst>
          </p:cNvPr>
          <p:cNvSpPr>
            <a:spLocks noGrp="1"/>
          </p:cNvSpPr>
          <p:nvPr>
            <p:ph type="ctrTitle"/>
          </p:nvPr>
        </p:nvSpPr>
        <p:spPr>
          <a:xfrm>
            <a:off x="685800" y="3345309"/>
            <a:ext cx="7772400" cy="918305"/>
          </a:xfrm>
        </p:spPr>
        <p:txBody>
          <a:bodyPr>
            <a:normAutofit fontScale="90000"/>
          </a:bodyPr>
          <a:lstStyle/>
          <a:p>
            <a:r>
              <a:rPr lang="en-US" sz="4400" b="1"/>
              <a:t>Understanding the effects of COVID-19 on data analysis over time</a:t>
            </a:r>
          </a:p>
        </p:txBody>
      </p:sp>
      <p:sp>
        <p:nvSpPr>
          <p:cNvPr id="3" name="Subtitle 2">
            <a:extLst>
              <a:ext uri="{FF2B5EF4-FFF2-40B4-BE49-F238E27FC236}">
                <a16:creationId xmlns:a16="http://schemas.microsoft.com/office/drawing/2014/main" id="{F11AA6E2-E815-4A2E-9CAE-10857A2FE29A}"/>
              </a:ext>
            </a:extLst>
          </p:cNvPr>
          <p:cNvSpPr>
            <a:spLocks noGrp="1"/>
          </p:cNvSpPr>
          <p:nvPr>
            <p:ph type="subTitle" idx="1"/>
          </p:nvPr>
        </p:nvSpPr>
        <p:spPr>
          <a:xfrm>
            <a:off x="685800" y="4333558"/>
            <a:ext cx="6858000" cy="1655762"/>
          </a:xfrm>
        </p:spPr>
        <p:txBody>
          <a:bodyPr>
            <a:normAutofit lnSpcReduction="10000"/>
          </a:bodyPr>
          <a:lstStyle/>
          <a:p>
            <a:pPr algn="l">
              <a:lnSpc>
                <a:spcPct val="100000"/>
              </a:lnSpc>
              <a:spcBef>
                <a:spcPts val="0"/>
              </a:spcBef>
            </a:pPr>
            <a:r>
              <a:rPr lang="en-US" sz="1800"/>
              <a:t>Ibrahim Ammar </a:t>
            </a:r>
          </a:p>
          <a:p>
            <a:pPr algn="l">
              <a:lnSpc>
                <a:spcPct val="100000"/>
              </a:lnSpc>
              <a:spcBef>
                <a:spcPts val="0"/>
              </a:spcBef>
            </a:pPr>
            <a:r>
              <a:rPr lang="en-US" sz="1800"/>
              <a:t>Nadim Younes</a:t>
            </a:r>
          </a:p>
          <a:p>
            <a:pPr algn="l">
              <a:lnSpc>
                <a:spcPct val="100000"/>
              </a:lnSpc>
              <a:spcBef>
                <a:spcPts val="0"/>
              </a:spcBef>
            </a:pPr>
            <a:r>
              <a:rPr lang="en-US" sz="1800"/>
              <a:t>Mohammed Al-Mohammed</a:t>
            </a:r>
          </a:p>
          <a:p>
            <a:pPr algn="l">
              <a:lnSpc>
                <a:spcPct val="100000"/>
              </a:lnSpc>
              <a:spcBef>
                <a:spcPts val="0"/>
              </a:spcBef>
            </a:pPr>
            <a:r>
              <a:rPr lang="en-US" sz="1800"/>
              <a:t>Hadi Noureddine</a:t>
            </a:r>
          </a:p>
          <a:p>
            <a:pPr algn="l">
              <a:lnSpc>
                <a:spcPct val="100000"/>
              </a:lnSpc>
              <a:spcBef>
                <a:spcPts val="0"/>
              </a:spcBef>
            </a:pPr>
            <a:endParaRPr lang="en-US" sz="1800"/>
          </a:p>
          <a:p>
            <a:pPr algn="l">
              <a:lnSpc>
                <a:spcPct val="100000"/>
              </a:lnSpc>
              <a:spcBef>
                <a:spcPts val="0"/>
              </a:spcBef>
            </a:pPr>
            <a:r>
              <a:rPr lang="en-US" sz="1800"/>
              <a:t>January 19, 2022</a:t>
            </a:r>
          </a:p>
        </p:txBody>
      </p:sp>
      <p:pic>
        <p:nvPicPr>
          <p:cNvPr id="4" name="Picture 3">
            <a:extLst>
              <a:ext uri="{FF2B5EF4-FFF2-40B4-BE49-F238E27FC236}">
                <a16:creationId xmlns:a16="http://schemas.microsoft.com/office/drawing/2014/main" id="{3DCD6E53-9767-4969-8833-EC94300F485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46520" y="512761"/>
            <a:ext cx="2011680" cy="2011680"/>
          </a:xfrm>
          <a:prstGeom prst="rect">
            <a:avLst/>
          </a:prstGeom>
          <a:noFill/>
          <a:ln>
            <a:noFill/>
          </a:ln>
        </p:spPr>
      </p:pic>
      <p:sp>
        <p:nvSpPr>
          <p:cNvPr id="5" name="Subtitle 2">
            <a:extLst>
              <a:ext uri="{FF2B5EF4-FFF2-40B4-BE49-F238E27FC236}">
                <a16:creationId xmlns:a16="http://schemas.microsoft.com/office/drawing/2014/main" id="{5FAC88DF-9497-4CF2-9E19-8F5EB34981F9}"/>
              </a:ext>
            </a:extLst>
          </p:cNvPr>
          <p:cNvSpPr txBox="1">
            <a:spLocks/>
          </p:cNvSpPr>
          <p:nvPr/>
        </p:nvSpPr>
        <p:spPr>
          <a:xfrm>
            <a:off x="685800" y="512761"/>
            <a:ext cx="3739896" cy="10234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800">
                <a:solidFill>
                  <a:schemeClr val="bg1">
                    <a:lumMod val="50000"/>
                  </a:schemeClr>
                </a:solidFill>
              </a:rPr>
              <a:t>A project submitted in partial fulfillment of the requirements for IMSE 317 / BENG 364</a:t>
            </a:r>
          </a:p>
        </p:txBody>
      </p:sp>
      <p:pic>
        <p:nvPicPr>
          <p:cNvPr id="6" name="Picture 6" descr="Test tube with blood">
            <a:extLst>
              <a:ext uri="{FF2B5EF4-FFF2-40B4-BE49-F238E27FC236}">
                <a16:creationId xmlns:a16="http://schemas.microsoft.com/office/drawing/2014/main" id="{6B68E200-BCF4-CCF2-D7E5-FE48C319E0DB}"/>
              </a:ext>
            </a:extLst>
          </p:cNvPr>
          <p:cNvPicPr>
            <a:picLocks noChangeAspect="1"/>
          </p:cNvPicPr>
          <p:nvPr/>
        </p:nvPicPr>
        <p:blipFill>
          <a:blip r:embed="rId3"/>
          <a:stretch>
            <a:fillRect/>
          </a:stretch>
        </p:blipFill>
        <p:spPr>
          <a:xfrm>
            <a:off x="5236838" y="4271526"/>
            <a:ext cx="3451959" cy="2307961"/>
          </a:xfrm>
          <a:prstGeom prst="rect">
            <a:avLst/>
          </a:prstGeom>
        </p:spPr>
      </p:pic>
    </p:spTree>
    <p:extLst>
      <p:ext uri="{BB962C8B-B14F-4D97-AF65-F5344CB8AC3E}">
        <p14:creationId xmlns:p14="http://schemas.microsoft.com/office/powerpoint/2010/main" val="2574694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17417-411C-5F35-788D-4A7ED633DEB4}"/>
              </a:ext>
            </a:extLst>
          </p:cNvPr>
          <p:cNvSpPr>
            <a:spLocks noGrp="1"/>
          </p:cNvSpPr>
          <p:nvPr>
            <p:ph type="title"/>
          </p:nvPr>
        </p:nvSpPr>
        <p:spPr/>
        <p:txBody>
          <a:bodyPr/>
          <a:lstStyle/>
          <a:p>
            <a:r>
              <a:rPr lang="en-US">
                <a:cs typeface="Calibri Light"/>
              </a:rPr>
              <a:t>Analysis continue: </a:t>
            </a:r>
            <a:endParaRPr lang="en-US"/>
          </a:p>
        </p:txBody>
      </p:sp>
      <p:pic>
        <p:nvPicPr>
          <p:cNvPr id="5" name="Picture 10" descr="Chart, bar chart&#10;&#10;Description automatically generated">
            <a:extLst>
              <a:ext uri="{FF2B5EF4-FFF2-40B4-BE49-F238E27FC236}">
                <a16:creationId xmlns:a16="http://schemas.microsoft.com/office/drawing/2014/main" id="{90D82967-DB86-2215-392F-DC596EDF29CC}"/>
              </a:ext>
            </a:extLst>
          </p:cNvPr>
          <p:cNvPicPr>
            <a:picLocks noChangeAspect="1"/>
          </p:cNvPicPr>
          <p:nvPr/>
        </p:nvPicPr>
        <p:blipFill>
          <a:blip r:embed="rId2"/>
          <a:stretch>
            <a:fillRect/>
          </a:stretch>
        </p:blipFill>
        <p:spPr>
          <a:xfrm>
            <a:off x="560126" y="1476507"/>
            <a:ext cx="4182671" cy="3338145"/>
          </a:xfrm>
          <a:prstGeom prst="rect">
            <a:avLst/>
          </a:prstGeom>
        </p:spPr>
      </p:pic>
      <p:pic>
        <p:nvPicPr>
          <p:cNvPr id="7" name="Picture 11" descr="Chart, bar chart&#10;&#10;Description automatically generated">
            <a:extLst>
              <a:ext uri="{FF2B5EF4-FFF2-40B4-BE49-F238E27FC236}">
                <a16:creationId xmlns:a16="http://schemas.microsoft.com/office/drawing/2014/main" id="{DE574553-B9A1-94DA-61F1-8EFE9DC5E06B}"/>
              </a:ext>
            </a:extLst>
          </p:cNvPr>
          <p:cNvPicPr>
            <a:picLocks noChangeAspect="1"/>
          </p:cNvPicPr>
          <p:nvPr/>
        </p:nvPicPr>
        <p:blipFill>
          <a:blip r:embed="rId3"/>
          <a:stretch>
            <a:fillRect/>
          </a:stretch>
        </p:blipFill>
        <p:spPr>
          <a:xfrm>
            <a:off x="4954232" y="1480584"/>
            <a:ext cx="3876875" cy="3096847"/>
          </a:xfrm>
          <a:prstGeom prst="rect">
            <a:avLst/>
          </a:prstGeom>
        </p:spPr>
      </p:pic>
      <p:sp>
        <p:nvSpPr>
          <p:cNvPr id="8" name="TextBox 7">
            <a:extLst>
              <a:ext uri="{FF2B5EF4-FFF2-40B4-BE49-F238E27FC236}">
                <a16:creationId xmlns:a16="http://schemas.microsoft.com/office/drawing/2014/main" id="{90E636EB-C761-3A87-316A-1A9D90F6B95F}"/>
              </a:ext>
            </a:extLst>
          </p:cNvPr>
          <p:cNvSpPr txBox="1"/>
          <p:nvPr/>
        </p:nvSpPr>
        <p:spPr>
          <a:xfrm>
            <a:off x="914400" y="4856165"/>
            <a:ext cx="2743200" cy="1754326"/>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can see that from the year 2018-2020 smoking rates declined, but significantly increased again in 2021 in all counties.  </a:t>
            </a:r>
            <a:endParaRPr lang="en-US">
              <a:cs typeface="Calibri"/>
            </a:endParaRPr>
          </a:p>
        </p:txBody>
      </p:sp>
      <p:sp>
        <p:nvSpPr>
          <p:cNvPr id="9" name="TextBox 8">
            <a:extLst>
              <a:ext uri="{FF2B5EF4-FFF2-40B4-BE49-F238E27FC236}">
                <a16:creationId xmlns:a16="http://schemas.microsoft.com/office/drawing/2014/main" id="{2E625E99-3F4C-542A-8FF1-48EB030883F8}"/>
              </a:ext>
            </a:extLst>
          </p:cNvPr>
          <p:cNvSpPr txBox="1"/>
          <p:nvPr/>
        </p:nvSpPr>
        <p:spPr>
          <a:xfrm>
            <a:off x="5245167" y="4760371"/>
            <a:ext cx="2743200" cy="1754326"/>
          </a:xfrm>
          <a:prstGeom prst="rect">
            <a:avLst/>
          </a:prstGeom>
          <a:solidFill>
            <a:srgbClr val="00B0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Food environment rates stayed relatively even across the board during 2018-2021 with little changes during the pandemic.</a:t>
            </a:r>
          </a:p>
        </p:txBody>
      </p:sp>
    </p:spTree>
    <p:extLst>
      <p:ext uri="{BB962C8B-B14F-4D97-AF65-F5344CB8AC3E}">
        <p14:creationId xmlns:p14="http://schemas.microsoft.com/office/powerpoint/2010/main" val="4473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17A5-B5F5-F055-F1B9-53199AEEA041}"/>
              </a:ext>
            </a:extLst>
          </p:cNvPr>
          <p:cNvSpPr>
            <a:spLocks noGrp="1"/>
          </p:cNvSpPr>
          <p:nvPr>
            <p:ph type="title"/>
          </p:nvPr>
        </p:nvSpPr>
        <p:spPr/>
        <p:txBody>
          <a:bodyPr/>
          <a:lstStyle/>
          <a:p>
            <a:r>
              <a:rPr lang="en-US" b="1">
                <a:ea typeface="Calibri Light"/>
                <a:cs typeface="Calibri Light"/>
              </a:rPr>
              <a:t>Hyperlinks for Data Used:</a:t>
            </a:r>
            <a:endParaRPr lang="en-US" b="1"/>
          </a:p>
        </p:txBody>
      </p:sp>
      <p:sp>
        <p:nvSpPr>
          <p:cNvPr id="3" name="Content Placeholder 2">
            <a:extLst>
              <a:ext uri="{FF2B5EF4-FFF2-40B4-BE49-F238E27FC236}">
                <a16:creationId xmlns:a16="http://schemas.microsoft.com/office/drawing/2014/main" id="{71E6E9EA-7EDD-5693-ED20-A1DCE480784D}"/>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Covid-19 Cases by Race/Ethnicity</a:t>
            </a:r>
            <a:endParaRPr lang="en-US">
              <a:ea typeface="+mn-lt"/>
              <a:cs typeface="+mn-lt"/>
            </a:endParaRPr>
          </a:p>
          <a:p>
            <a:pPr marL="0" indent="0">
              <a:buNone/>
            </a:pPr>
            <a:r>
              <a:rPr lang="en-US">
                <a:ea typeface="+mn-lt"/>
                <a:cs typeface="+mn-lt"/>
                <a:hlinkClick r:id="rId3"/>
              </a:rPr>
              <a:t>Covid-19 Vaccinations</a:t>
            </a:r>
            <a:endParaRPr lang="en-US">
              <a:ea typeface="+mn-lt"/>
              <a:cs typeface="+mn-lt"/>
            </a:endParaRPr>
          </a:p>
          <a:p>
            <a:pPr marL="0" indent="0">
              <a:buNone/>
            </a:pPr>
            <a:r>
              <a:rPr lang="en-US">
                <a:ea typeface="+mn-lt"/>
                <a:cs typeface="+mn-lt"/>
                <a:hlinkClick r:id="rId4"/>
              </a:rPr>
              <a:t>Covid-19 Vaccination Rates</a:t>
            </a:r>
            <a:endParaRPr lang="en-US">
              <a:ea typeface="+mn-lt"/>
              <a:cs typeface="+mn-lt"/>
            </a:endParaRPr>
          </a:p>
          <a:p>
            <a:pPr marL="0" indent="0">
              <a:buNone/>
            </a:pPr>
            <a:r>
              <a:rPr lang="en-US">
                <a:ea typeface="+mn-lt"/>
                <a:cs typeface="+mn-lt"/>
                <a:hlinkClick r:id="rId5"/>
              </a:rPr>
              <a:t>Amount of People Vaccinated</a:t>
            </a:r>
            <a:endParaRPr lang="en-US">
              <a:ea typeface="+mn-lt"/>
              <a:cs typeface="+mn-lt"/>
            </a:endParaRPr>
          </a:p>
          <a:p>
            <a:pPr marL="0" indent="0">
              <a:buNone/>
            </a:pPr>
            <a:r>
              <a:rPr lang="en-US">
                <a:ea typeface="+mn-lt"/>
                <a:cs typeface="+mn-lt"/>
                <a:hlinkClick r:id="rId6"/>
              </a:rPr>
              <a:t>Governor Partisan</a:t>
            </a:r>
            <a:endParaRPr lang="en-US"/>
          </a:p>
          <a:p>
            <a:pPr marL="0" indent="0">
              <a:buNone/>
            </a:pPr>
            <a:r>
              <a:rPr lang="en-US">
                <a:ea typeface="+mn-lt"/>
                <a:cs typeface="+mn-lt"/>
                <a:hlinkClick r:id="rId7"/>
              </a:rPr>
              <a:t>Covid-19 State Mask Mandates</a:t>
            </a:r>
            <a:endParaRPr lang="en-US">
              <a:ea typeface="+mn-lt"/>
              <a:cs typeface="+mn-lt"/>
            </a:endParaRPr>
          </a:p>
          <a:p>
            <a:pPr marL="0" indent="0">
              <a:buNone/>
            </a:pPr>
            <a:r>
              <a:rPr lang="en-US">
                <a:ea typeface="+mn-lt"/>
                <a:cs typeface="+mn-lt"/>
                <a:hlinkClick r:id="rId8"/>
              </a:rPr>
              <a:t>Amount of Covid-19 cases per State</a:t>
            </a:r>
            <a:r>
              <a:rPr lang="en-US">
                <a:ea typeface="+mn-lt"/>
                <a:cs typeface="+mn-lt"/>
              </a:rPr>
              <a:t> </a:t>
            </a:r>
            <a:endParaRPr lang="en-US"/>
          </a:p>
          <a:p>
            <a:pPr marL="0" indent="0">
              <a:buNone/>
            </a:pPr>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191100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2D3B1-B58C-49A2-A108-B48A6CBEE672}"/>
              </a:ext>
            </a:extLst>
          </p:cNvPr>
          <p:cNvSpPr>
            <a:spLocks noGrp="1"/>
          </p:cNvSpPr>
          <p:nvPr>
            <p:ph type="title"/>
          </p:nvPr>
        </p:nvSpPr>
        <p:spPr/>
        <p:txBody>
          <a:bodyPr/>
          <a:lstStyle/>
          <a:p>
            <a:r>
              <a:rPr lang="en-US" b="1">
                <a:cs typeface="Calibri Light"/>
              </a:rPr>
              <a:t>Queries - Mohammed</a:t>
            </a:r>
          </a:p>
        </p:txBody>
      </p:sp>
      <p:sp>
        <p:nvSpPr>
          <p:cNvPr id="5" name="Content Placeholder 4">
            <a:extLst>
              <a:ext uri="{FF2B5EF4-FFF2-40B4-BE49-F238E27FC236}">
                <a16:creationId xmlns:a16="http://schemas.microsoft.com/office/drawing/2014/main" id="{DBDB3708-1606-439D-AE34-F262F61604CF}"/>
              </a:ext>
            </a:extLst>
          </p:cNvPr>
          <p:cNvSpPr>
            <a:spLocks noGrp="1"/>
          </p:cNvSpPr>
          <p:nvPr>
            <p:ph idx="1"/>
          </p:nvPr>
        </p:nvSpPr>
        <p:spPr/>
        <p:txBody>
          <a:bodyPr vert="horz" lIns="91440" tIns="45720" rIns="91440" bIns="45720" rtlCol="0" anchor="t">
            <a:normAutofit fontScale="92500"/>
          </a:bodyPr>
          <a:lstStyle/>
          <a:p>
            <a:r>
              <a:rPr lang="en-US" b="1">
                <a:cs typeface="Calibri"/>
              </a:rPr>
              <a:t>Query 1:</a:t>
            </a:r>
            <a:r>
              <a:rPr lang="en-US" b="1">
                <a:ea typeface="+mn-lt"/>
                <a:cs typeface="+mn-lt"/>
              </a:rPr>
              <a:t> </a:t>
            </a:r>
            <a:r>
              <a:rPr lang="en-US">
                <a:ea typeface="+mn-lt"/>
                <a:cs typeface="+mn-lt"/>
              </a:rPr>
              <a:t>Is there a correlation between a State's Vaccination Rate and the number of Covid-19 Cases?</a:t>
            </a:r>
            <a:endParaRPr lang="en-US">
              <a:cs typeface="Calibri"/>
            </a:endParaRPr>
          </a:p>
          <a:p>
            <a:r>
              <a:rPr lang="en-US" b="1">
                <a:ea typeface="+mn-lt"/>
                <a:cs typeface="+mn-lt"/>
              </a:rPr>
              <a:t>Query 2:</a:t>
            </a:r>
            <a:r>
              <a:rPr lang="en-US" b="1">
                <a:cs typeface="Calibri"/>
              </a:rPr>
              <a:t> </a:t>
            </a:r>
            <a:r>
              <a:rPr lang="en-US">
                <a:cs typeface="Calibri"/>
              </a:rPr>
              <a:t>Did the states that implemented mask mandates see a significant difference in the amount of Covid-19 cases?</a:t>
            </a:r>
            <a:endParaRPr lang="en-US">
              <a:ea typeface="Calibri"/>
              <a:cs typeface="Calibri"/>
            </a:endParaRPr>
          </a:p>
          <a:p>
            <a:r>
              <a:rPr lang="en-US" b="1">
                <a:ea typeface="+mn-lt"/>
                <a:cs typeface="+mn-lt"/>
              </a:rPr>
              <a:t>Query 3: </a:t>
            </a:r>
            <a:r>
              <a:rPr lang="en-US">
                <a:ea typeface="+mn-lt"/>
                <a:cs typeface="+mn-lt"/>
              </a:rPr>
              <a:t>Did a population's race affect the number of Covid-19 cases in the United States?</a:t>
            </a:r>
          </a:p>
          <a:p>
            <a:r>
              <a:rPr lang="en-US" b="1">
                <a:cs typeface="Calibri"/>
              </a:rPr>
              <a:t>Query 4: </a:t>
            </a:r>
            <a:r>
              <a:rPr lang="en-US">
                <a:cs typeface="Calibri"/>
              </a:rPr>
              <a:t>Did a state's governor partisan have any effect on the number of Covid-19 cases in the United States?</a:t>
            </a:r>
            <a:endParaRPr lang="en-US">
              <a:ea typeface="Calibri"/>
              <a:cs typeface="Calibri"/>
            </a:endParaRPr>
          </a:p>
          <a:p>
            <a:endParaRPr lang="en-US">
              <a:cs typeface="Calibri"/>
            </a:endParaRPr>
          </a:p>
          <a:p>
            <a:pPr marL="0" indent="0">
              <a:buNone/>
            </a:pPr>
            <a:endParaRPr lang="en-US" sz="1400">
              <a:cs typeface="Calibri"/>
            </a:endParaRPr>
          </a:p>
          <a:p>
            <a:endParaRPr lang="en-US" sz="1400">
              <a:cs typeface="Calibri"/>
            </a:endParaRPr>
          </a:p>
        </p:txBody>
      </p:sp>
    </p:spTree>
    <p:extLst>
      <p:ext uri="{BB962C8B-B14F-4D97-AF65-F5344CB8AC3E}">
        <p14:creationId xmlns:p14="http://schemas.microsoft.com/office/powerpoint/2010/main" val="947453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5051D-256D-442A-34FD-A54D6AC47082}"/>
              </a:ext>
            </a:extLst>
          </p:cNvPr>
          <p:cNvSpPr>
            <a:spLocks noGrp="1"/>
          </p:cNvSpPr>
          <p:nvPr>
            <p:ph idx="1"/>
          </p:nvPr>
        </p:nvSpPr>
        <p:spPr/>
        <p:txBody>
          <a:bodyPr vert="horz" lIns="91440" tIns="45720" rIns="91440" bIns="45720" rtlCol="0" anchor="t">
            <a:normAutofit lnSpcReduction="10000"/>
          </a:bodyPr>
          <a:lstStyle/>
          <a:p>
            <a:r>
              <a:rPr lang="en-US" sz="3200">
                <a:cs typeface="Calibri"/>
              </a:rPr>
              <a:t>Is there a correlation between a State's Vaccination Rate and the number of Covid-19 Cases?</a:t>
            </a:r>
          </a:p>
          <a:p>
            <a:r>
              <a:rPr lang="en-US" sz="2400">
                <a:cs typeface="Calibri"/>
              </a:rPr>
              <a:t>Let's create a visual map that shows us the vaccination rates in the different states and then let's create a probability plot that shows us the relationship between the vaccination rate and the number of Covid-19 cases in the United States of America.</a:t>
            </a:r>
            <a:endParaRPr lang="en-US" sz="2400">
              <a:ea typeface="Calibri"/>
              <a:cs typeface="Calibri"/>
            </a:endParaRPr>
          </a:p>
          <a:p>
            <a:r>
              <a:rPr lang="en-US" sz="2400">
                <a:cs typeface="Calibri"/>
              </a:rPr>
              <a:t>After creating a probability plot, we can analyze the variance/relationship between the vaccination rate and the amount of Covid-19 cases to determine if there is a strong or weak correlation.</a:t>
            </a:r>
            <a:endParaRPr lang="en-US" sz="2400">
              <a:ea typeface="Calibri"/>
              <a:cs typeface="Calibri"/>
            </a:endParaRPr>
          </a:p>
        </p:txBody>
      </p:sp>
      <p:sp>
        <p:nvSpPr>
          <p:cNvPr id="5" name="Rectangle: Rounded Corners 4">
            <a:extLst>
              <a:ext uri="{FF2B5EF4-FFF2-40B4-BE49-F238E27FC236}">
                <a16:creationId xmlns:a16="http://schemas.microsoft.com/office/drawing/2014/main" id="{EE4E8441-E3B5-3C2C-743D-CA399FACE5AB}"/>
              </a:ext>
            </a:extLst>
          </p:cNvPr>
          <p:cNvSpPr/>
          <p:nvPr/>
        </p:nvSpPr>
        <p:spPr>
          <a:xfrm>
            <a:off x="630895" y="166707"/>
            <a:ext cx="7886200" cy="1377589"/>
          </a:xfrm>
          <a:prstGeom prst="round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cs typeface="Calibri"/>
              </a:rPr>
              <a:t>Analysis of Query #1</a:t>
            </a:r>
          </a:p>
        </p:txBody>
      </p:sp>
    </p:spTree>
    <p:extLst>
      <p:ext uri="{BB962C8B-B14F-4D97-AF65-F5344CB8AC3E}">
        <p14:creationId xmlns:p14="http://schemas.microsoft.com/office/powerpoint/2010/main" val="2047113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B10AFDE-BE06-8AED-96FD-A2F92BC71054}"/>
              </a:ext>
            </a:extLst>
          </p:cNvPr>
          <p:cNvSpPr/>
          <p:nvPr/>
        </p:nvSpPr>
        <p:spPr>
          <a:xfrm>
            <a:off x="630895" y="166707"/>
            <a:ext cx="7886200" cy="1377589"/>
          </a:xfrm>
          <a:prstGeom prst="round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cs typeface="Calibri"/>
              </a:rPr>
              <a:t>Visual Map of the Vaccination Rate across the 50 States</a:t>
            </a:r>
          </a:p>
        </p:txBody>
      </p:sp>
      <p:pic>
        <p:nvPicPr>
          <p:cNvPr id="6" name="Picture 6" descr="Map&#10;&#10;Description automatically generated">
            <a:extLst>
              <a:ext uri="{FF2B5EF4-FFF2-40B4-BE49-F238E27FC236}">
                <a16:creationId xmlns:a16="http://schemas.microsoft.com/office/drawing/2014/main" id="{8CB9A655-74F2-0E55-30E6-57A3FE40A5EB}"/>
              </a:ext>
            </a:extLst>
          </p:cNvPr>
          <p:cNvPicPr>
            <a:picLocks noChangeAspect="1"/>
          </p:cNvPicPr>
          <p:nvPr/>
        </p:nvPicPr>
        <p:blipFill>
          <a:blip r:embed="rId2"/>
          <a:stretch>
            <a:fillRect/>
          </a:stretch>
        </p:blipFill>
        <p:spPr>
          <a:xfrm>
            <a:off x="969045" y="1615455"/>
            <a:ext cx="6796067" cy="3954961"/>
          </a:xfrm>
          <a:prstGeom prst="rect">
            <a:avLst/>
          </a:prstGeom>
        </p:spPr>
      </p:pic>
      <p:sp>
        <p:nvSpPr>
          <p:cNvPr id="8" name="Rectangle: Rounded Corners 7">
            <a:extLst>
              <a:ext uri="{FF2B5EF4-FFF2-40B4-BE49-F238E27FC236}">
                <a16:creationId xmlns:a16="http://schemas.microsoft.com/office/drawing/2014/main" id="{32034289-79D3-F9D6-DB75-AB585357CA90}"/>
              </a:ext>
            </a:extLst>
          </p:cNvPr>
          <p:cNvSpPr/>
          <p:nvPr/>
        </p:nvSpPr>
        <p:spPr>
          <a:xfrm>
            <a:off x="339454" y="5765039"/>
            <a:ext cx="7789713" cy="100700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Observation: </a:t>
            </a:r>
            <a:r>
              <a:rPr lang="en-US">
                <a:solidFill>
                  <a:schemeClr val="tx1"/>
                </a:solidFill>
                <a:cs typeface="Calibri"/>
              </a:rPr>
              <a:t>We can see that in all 50 states that 50% or more of the population is vaccinated and we can see that the average vaccination rate in the United States of America is 63.0% which is not bad at all because it means that more than half the country is vaccinated.</a:t>
            </a:r>
          </a:p>
        </p:txBody>
      </p:sp>
    </p:spTree>
    <p:extLst>
      <p:ext uri="{BB962C8B-B14F-4D97-AF65-F5344CB8AC3E}">
        <p14:creationId xmlns:p14="http://schemas.microsoft.com/office/powerpoint/2010/main" val="26858199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hart, scatter chart&#10;&#10;Description automatically generated">
            <a:extLst>
              <a:ext uri="{FF2B5EF4-FFF2-40B4-BE49-F238E27FC236}">
                <a16:creationId xmlns:a16="http://schemas.microsoft.com/office/drawing/2014/main" id="{65DB86A0-7015-99A3-55A9-7A273FC50D92}"/>
              </a:ext>
            </a:extLst>
          </p:cNvPr>
          <p:cNvPicPr>
            <a:picLocks noGrp="1" noChangeAspect="1"/>
          </p:cNvPicPr>
          <p:nvPr>
            <p:ph idx="1"/>
          </p:nvPr>
        </p:nvPicPr>
        <p:blipFill>
          <a:blip r:embed="rId2"/>
          <a:stretch>
            <a:fillRect/>
          </a:stretch>
        </p:blipFill>
        <p:spPr>
          <a:xfrm>
            <a:off x="697298" y="1909322"/>
            <a:ext cx="4443356" cy="3107617"/>
          </a:xfrm>
        </p:spPr>
      </p:pic>
      <p:sp>
        <p:nvSpPr>
          <p:cNvPr id="4" name="Rectangle: Rounded Corners 3">
            <a:extLst>
              <a:ext uri="{FF2B5EF4-FFF2-40B4-BE49-F238E27FC236}">
                <a16:creationId xmlns:a16="http://schemas.microsoft.com/office/drawing/2014/main" id="{26FAE67E-2194-C8B5-38A2-5FCF309AC49D}"/>
              </a:ext>
            </a:extLst>
          </p:cNvPr>
          <p:cNvSpPr/>
          <p:nvPr/>
        </p:nvSpPr>
        <p:spPr>
          <a:xfrm>
            <a:off x="630895" y="166707"/>
            <a:ext cx="7886200" cy="1377589"/>
          </a:xfrm>
          <a:prstGeom prst="round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cs typeface="Calibri"/>
              </a:rPr>
              <a:t>Removing Outliers for Query #1</a:t>
            </a:r>
          </a:p>
        </p:txBody>
      </p:sp>
      <p:sp>
        <p:nvSpPr>
          <p:cNvPr id="8" name="Rectangle: Rounded Corners 7">
            <a:extLst>
              <a:ext uri="{FF2B5EF4-FFF2-40B4-BE49-F238E27FC236}">
                <a16:creationId xmlns:a16="http://schemas.microsoft.com/office/drawing/2014/main" id="{574D5618-883B-50A6-2379-6B1C93E530E8}"/>
              </a:ext>
            </a:extLst>
          </p:cNvPr>
          <p:cNvSpPr/>
          <p:nvPr/>
        </p:nvSpPr>
        <p:spPr>
          <a:xfrm>
            <a:off x="758402" y="5145724"/>
            <a:ext cx="3044671" cy="109807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Florida, Texas and California  are all high outliers.</a:t>
            </a:r>
            <a:endParaRPr lang="en-US">
              <a:solidFill>
                <a:schemeClr val="tx1"/>
              </a:solidFill>
            </a:endParaRPr>
          </a:p>
        </p:txBody>
      </p:sp>
      <p:sp>
        <p:nvSpPr>
          <p:cNvPr id="10" name="Rectangle: Rounded Corners 9">
            <a:extLst>
              <a:ext uri="{FF2B5EF4-FFF2-40B4-BE49-F238E27FC236}">
                <a16:creationId xmlns:a16="http://schemas.microsoft.com/office/drawing/2014/main" id="{86BEF2DE-A479-5E91-9CEC-B13ACCAAC094}"/>
              </a:ext>
            </a:extLst>
          </p:cNvPr>
          <p:cNvSpPr/>
          <p:nvPr/>
        </p:nvSpPr>
        <p:spPr>
          <a:xfrm>
            <a:off x="4947884" y="5054648"/>
            <a:ext cx="3308790" cy="118915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These three states are outliers because they have a population that is abnormally larger than the other 47 states</a:t>
            </a:r>
          </a:p>
        </p:txBody>
      </p:sp>
      <p:pic>
        <p:nvPicPr>
          <p:cNvPr id="11" name="Graphic 11" descr="Arrow Right with solid fill">
            <a:extLst>
              <a:ext uri="{FF2B5EF4-FFF2-40B4-BE49-F238E27FC236}">
                <a16:creationId xmlns:a16="http://schemas.microsoft.com/office/drawing/2014/main" id="{417F60B8-7EB4-A638-E992-B01542EC76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260000">
            <a:off x="3025605" y="2220192"/>
            <a:ext cx="2061951" cy="568313"/>
          </a:xfrm>
          <a:prstGeom prst="rect">
            <a:avLst/>
          </a:prstGeom>
        </p:spPr>
      </p:pic>
      <p:sp>
        <p:nvSpPr>
          <p:cNvPr id="13" name="Rectangle: Rounded Corners 12">
            <a:extLst>
              <a:ext uri="{FF2B5EF4-FFF2-40B4-BE49-F238E27FC236}">
                <a16:creationId xmlns:a16="http://schemas.microsoft.com/office/drawing/2014/main" id="{51BA6B1F-5F06-EDF3-5770-FFC654984844}"/>
              </a:ext>
            </a:extLst>
          </p:cNvPr>
          <p:cNvSpPr/>
          <p:nvPr/>
        </p:nvSpPr>
        <p:spPr>
          <a:xfrm>
            <a:off x="5066282" y="2185763"/>
            <a:ext cx="1614784" cy="2510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California</a:t>
            </a:r>
          </a:p>
        </p:txBody>
      </p:sp>
      <p:pic>
        <p:nvPicPr>
          <p:cNvPr id="14" name="Graphic 11" descr="Arrow Right with solid fill">
            <a:extLst>
              <a:ext uri="{FF2B5EF4-FFF2-40B4-BE49-F238E27FC236}">
                <a16:creationId xmlns:a16="http://schemas.microsoft.com/office/drawing/2014/main" id="{B462DBD9-3C28-09ED-0287-4A569C49CC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415397" y="2912366"/>
            <a:ext cx="2699481" cy="486346"/>
          </a:xfrm>
          <a:prstGeom prst="rect">
            <a:avLst/>
          </a:prstGeom>
        </p:spPr>
      </p:pic>
      <p:sp>
        <p:nvSpPr>
          <p:cNvPr id="15" name="Rectangle: Rounded Corners 14">
            <a:extLst>
              <a:ext uri="{FF2B5EF4-FFF2-40B4-BE49-F238E27FC236}">
                <a16:creationId xmlns:a16="http://schemas.microsoft.com/office/drawing/2014/main" id="{828BADE0-E4BC-3C0B-11C2-AFABDC825B1B}"/>
              </a:ext>
            </a:extLst>
          </p:cNvPr>
          <p:cNvSpPr/>
          <p:nvPr/>
        </p:nvSpPr>
        <p:spPr>
          <a:xfrm>
            <a:off x="5248433" y="3023659"/>
            <a:ext cx="1614784" cy="2510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Texas</a:t>
            </a:r>
          </a:p>
        </p:txBody>
      </p:sp>
      <p:pic>
        <p:nvPicPr>
          <p:cNvPr id="16" name="Graphic 11" descr="Arrow Right with solid fill">
            <a:extLst>
              <a:ext uri="{FF2B5EF4-FFF2-40B4-BE49-F238E27FC236}">
                <a16:creationId xmlns:a16="http://schemas.microsoft.com/office/drawing/2014/main" id="{5A91B339-9DCE-0145-4C94-E15CD385A1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000000">
            <a:off x="2497364" y="3522575"/>
            <a:ext cx="3009138" cy="568313"/>
          </a:xfrm>
          <a:prstGeom prst="rect">
            <a:avLst/>
          </a:prstGeom>
        </p:spPr>
      </p:pic>
      <p:sp>
        <p:nvSpPr>
          <p:cNvPr id="17" name="Rectangle: Rounded Corners 16">
            <a:extLst>
              <a:ext uri="{FF2B5EF4-FFF2-40B4-BE49-F238E27FC236}">
                <a16:creationId xmlns:a16="http://schemas.microsoft.com/office/drawing/2014/main" id="{A21A53B1-DE6D-250F-939D-30939957BA8A}"/>
              </a:ext>
            </a:extLst>
          </p:cNvPr>
          <p:cNvSpPr/>
          <p:nvPr/>
        </p:nvSpPr>
        <p:spPr>
          <a:xfrm>
            <a:off x="5348616" y="4216750"/>
            <a:ext cx="1614784" cy="2510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Florida</a:t>
            </a:r>
          </a:p>
        </p:txBody>
      </p:sp>
    </p:spTree>
    <p:extLst>
      <p:ext uri="{BB962C8B-B14F-4D97-AF65-F5344CB8AC3E}">
        <p14:creationId xmlns:p14="http://schemas.microsoft.com/office/powerpoint/2010/main" val="35905654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scatter chart&#10;&#10;Description automatically generated">
            <a:extLst>
              <a:ext uri="{FF2B5EF4-FFF2-40B4-BE49-F238E27FC236}">
                <a16:creationId xmlns:a16="http://schemas.microsoft.com/office/drawing/2014/main" id="{B5B97614-73F9-0057-AE5D-075A70FE96AE}"/>
              </a:ext>
            </a:extLst>
          </p:cNvPr>
          <p:cNvPicPr>
            <a:picLocks noGrp="1" noChangeAspect="1"/>
          </p:cNvPicPr>
          <p:nvPr>
            <p:ph idx="1"/>
          </p:nvPr>
        </p:nvPicPr>
        <p:blipFill>
          <a:blip r:embed="rId2"/>
          <a:stretch>
            <a:fillRect/>
          </a:stretch>
        </p:blipFill>
        <p:spPr>
          <a:xfrm>
            <a:off x="1660785" y="1749143"/>
            <a:ext cx="6296025" cy="4029075"/>
          </a:xfrm>
        </p:spPr>
      </p:pic>
      <p:sp>
        <p:nvSpPr>
          <p:cNvPr id="5" name="Rectangle: Rounded Corners 4">
            <a:extLst>
              <a:ext uri="{FF2B5EF4-FFF2-40B4-BE49-F238E27FC236}">
                <a16:creationId xmlns:a16="http://schemas.microsoft.com/office/drawing/2014/main" id="{734105A6-9CBE-D130-2849-E35C7EFA280D}"/>
              </a:ext>
            </a:extLst>
          </p:cNvPr>
          <p:cNvSpPr/>
          <p:nvPr/>
        </p:nvSpPr>
        <p:spPr>
          <a:xfrm>
            <a:off x="630895" y="166707"/>
            <a:ext cx="7886200" cy="1377589"/>
          </a:xfrm>
          <a:prstGeom prst="round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cs typeface="Calibri"/>
              </a:rPr>
              <a:t>Probability Plot with no Outliers</a:t>
            </a:r>
          </a:p>
        </p:txBody>
      </p:sp>
    </p:spTree>
    <p:extLst>
      <p:ext uri="{BB962C8B-B14F-4D97-AF65-F5344CB8AC3E}">
        <p14:creationId xmlns:p14="http://schemas.microsoft.com/office/powerpoint/2010/main" val="21433350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7E566C9-BB77-2878-1C01-01AAB66B4D32}"/>
              </a:ext>
            </a:extLst>
          </p:cNvPr>
          <p:cNvSpPr/>
          <p:nvPr/>
        </p:nvSpPr>
        <p:spPr>
          <a:xfrm>
            <a:off x="630895" y="166707"/>
            <a:ext cx="7886200" cy="1377589"/>
          </a:xfrm>
          <a:prstGeom prst="round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cs typeface="Calibri"/>
              </a:rPr>
              <a:t>Analysis of Probability Plot</a:t>
            </a:r>
          </a:p>
        </p:txBody>
      </p:sp>
      <p:pic>
        <p:nvPicPr>
          <p:cNvPr id="10" name="Picture 6" descr="Chart, scatter chart&#10;&#10;Description automatically generated">
            <a:extLst>
              <a:ext uri="{FF2B5EF4-FFF2-40B4-BE49-F238E27FC236}">
                <a16:creationId xmlns:a16="http://schemas.microsoft.com/office/drawing/2014/main" id="{7F155CFD-5AB3-B73C-68C7-0C5DD72D57ED}"/>
              </a:ext>
            </a:extLst>
          </p:cNvPr>
          <p:cNvPicPr>
            <a:picLocks noChangeAspect="1"/>
          </p:cNvPicPr>
          <p:nvPr/>
        </p:nvPicPr>
        <p:blipFill>
          <a:blip r:embed="rId2"/>
          <a:stretch>
            <a:fillRect/>
          </a:stretch>
        </p:blipFill>
        <p:spPr>
          <a:xfrm>
            <a:off x="349295" y="1658067"/>
            <a:ext cx="4765954" cy="3054566"/>
          </a:xfrm>
          <a:prstGeom prst="rect">
            <a:avLst/>
          </a:prstGeom>
        </p:spPr>
      </p:pic>
      <p:pic>
        <p:nvPicPr>
          <p:cNvPr id="11" name="Picture 11" descr="Table&#10;&#10;Description automatically generated">
            <a:extLst>
              <a:ext uri="{FF2B5EF4-FFF2-40B4-BE49-F238E27FC236}">
                <a16:creationId xmlns:a16="http://schemas.microsoft.com/office/drawing/2014/main" id="{5BA481A1-43CB-5CD0-9C72-22636CBFD569}"/>
              </a:ext>
            </a:extLst>
          </p:cNvPr>
          <p:cNvPicPr>
            <a:picLocks noChangeAspect="1"/>
          </p:cNvPicPr>
          <p:nvPr/>
        </p:nvPicPr>
        <p:blipFill>
          <a:blip r:embed="rId3"/>
          <a:stretch>
            <a:fillRect/>
          </a:stretch>
        </p:blipFill>
        <p:spPr>
          <a:xfrm>
            <a:off x="5012806" y="2110164"/>
            <a:ext cx="3772354" cy="2109435"/>
          </a:xfrm>
          <a:prstGeom prst="rect">
            <a:avLst/>
          </a:prstGeom>
        </p:spPr>
      </p:pic>
      <p:sp>
        <p:nvSpPr>
          <p:cNvPr id="2" name="Rectangle: Rounded Corners 1">
            <a:extLst>
              <a:ext uri="{FF2B5EF4-FFF2-40B4-BE49-F238E27FC236}">
                <a16:creationId xmlns:a16="http://schemas.microsoft.com/office/drawing/2014/main" id="{4213ACFF-D08F-99C2-AB1C-4A988A092928}"/>
              </a:ext>
            </a:extLst>
          </p:cNvPr>
          <p:cNvSpPr/>
          <p:nvPr/>
        </p:nvSpPr>
        <p:spPr>
          <a:xfrm>
            <a:off x="248379" y="4772315"/>
            <a:ext cx="8072047" cy="149881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Observation:</a:t>
            </a:r>
            <a:r>
              <a:rPr lang="en-US">
                <a:solidFill>
                  <a:schemeClr val="tx1"/>
                </a:solidFill>
                <a:cs typeface="Calibri"/>
              </a:rPr>
              <a:t> By looking at the probability plot above we can see that as the Vaccination Rate increases in a state the amount of Covid-19 cases decreases. But, with an R-squared value of only 0.34% it means that the correlation is weak between the two variables and there really isn't a significant relationship. </a:t>
            </a:r>
          </a:p>
        </p:txBody>
      </p:sp>
    </p:spTree>
    <p:extLst>
      <p:ext uri="{BB962C8B-B14F-4D97-AF65-F5344CB8AC3E}">
        <p14:creationId xmlns:p14="http://schemas.microsoft.com/office/powerpoint/2010/main" val="32831329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17345AB-4079-7BA3-2BCF-E32A4CB47C79}"/>
              </a:ext>
            </a:extLst>
          </p:cNvPr>
          <p:cNvSpPr/>
          <p:nvPr/>
        </p:nvSpPr>
        <p:spPr>
          <a:xfrm>
            <a:off x="576248" y="266890"/>
            <a:ext cx="7886200" cy="1377589"/>
          </a:xfrm>
          <a:prstGeom prst="round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cs typeface="Calibri"/>
              </a:rPr>
              <a:t>Conclusion/Insights of Query #1</a:t>
            </a:r>
          </a:p>
        </p:txBody>
      </p:sp>
      <p:sp>
        <p:nvSpPr>
          <p:cNvPr id="8" name="Rectangle: Rounded Corners 7">
            <a:extLst>
              <a:ext uri="{FF2B5EF4-FFF2-40B4-BE49-F238E27FC236}">
                <a16:creationId xmlns:a16="http://schemas.microsoft.com/office/drawing/2014/main" id="{4B4934BB-18BB-F684-0F0B-04E6B07195B4}"/>
              </a:ext>
            </a:extLst>
          </p:cNvPr>
          <p:cNvSpPr/>
          <p:nvPr/>
        </p:nvSpPr>
        <p:spPr>
          <a:xfrm>
            <a:off x="430530" y="1921646"/>
            <a:ext cx="8072047" cy="225473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Conclusion:</a:t>
            </a:r>
            <a:r>
              <a:rPr lang="en-US">
                <a:solidFill>
                  <a:schemeClr val="tx1"/>
                </a:solidFill>
                <a:cs typeface="Calibri"/>
              </a:rPr>
              <a:t> After Analyzing the variance(R-squared) and the relationship between a state's vaccination rate and the amount of Covid-19 cases we can conclude that there is </a:t>
            </a:r>
            <a:r>
              <a:rPr lang="en-US" u="sng">
                <a:solidFill>
                  <a:schemeClr val="tx1"/>
                </a:solidFill>
                <a:cs typeface="Calibri"/>
              </a:rPr>
              <a:t>no strong correlation</a:t>
            </a:r>
            <a:r>
              <a:rPr lang="en-US">
                <a:solidFill>
                  <a:schemeClr val="tx1"/>
                </a:solidFill>
                <a:cs typeface="Calibri"/>
              </a:rPr>
              <a:t> between the two variables. Furthermore, since the correlation between a state's vaccination rate and amount of covid-19 cases was </a:t>
            </a:r>
            <a:r>
              <a:rPr lang="en-US" u="sng">
                <a:solidFill>
                  <a:schemeClr val="tx1"/>
                </a:solidFill>
                <a:cs typeface="Calibri"/>
              </a:rPr>
              <a:t>weak</a:t>
            </a:r>
            <a:r>
              <a:rPr lang="en-US">
                <a:solidFill>
                  <a:schemeClr val="tx1"/>
                </a:solidFill>
                <a:cs typeface="Calibri"/>
              </a:rPr>
              <a:t> with an R-squared value of only 34% we can confidently conclude that a state's vaccination rate </a:t>
            </a:r>
            <a:r>
              <a:rPr lang="en-US" u="sng">
                <a:solidFill>
                  <a:schemeClr val="tx1"/>
                </a:solidFill>
                <a:cs typeface="Calibri"/>
              </a:rPr>
              <a:t>doesn't </a:t>
            </a:r>
            <a:r>
              <a:rPr lang="en-US">
                <a:solidFill>
                  <a:schemeClr val="tx1"/>
                </a:solidFill>
                <a:cs typeface="Calibri"/>
              </a:rPr>
              <a:t>have a significant effect on the amount of Covid-19 cases.</a:t>
            </a:r>
          </a:p>
        </p:txBody>
      </p:sp>
      <p:sp>
        <p:nvSpPr>
          <p:cNvPr id="6" name="Rectangle: Rounded Corners 5">
            <a:extLst>
              <a:ext uri="{FF2B5EF4-FFF2-40B4-BE49-F238E27FC236}">
                <a16:creationId xmlns:a16="http://schemas.microsoft.com/office/drawing/2014/main" id="{D143D6DF-3EEF-9F96-3DC6-C5ADC641AB34}"/>
              </a:ext>
            </a:extLst>
          </p:cNvPr>
          <p:cNvSpPr/>
          <p:nvPr/>
        </p:nvSpPr>
        <p:spPr>
          <a:xfrm>
            <a:off x="330347" y="4298722"/>
            <a:ext cx="8072047" cy="225473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Insights:</a:t>
            </a:r>
            <a:r>
              <a:rPr lang="en-US">
                <a:solidFill>
                  <a:schemeClr val="tx1"/>
                </a:solidFill>
                <a:cs typeface="Calibri"/>
              </a:rPr>
              <a:t> I was very fascinated to learn that every state in the United States of America had a vaccination rate of over 50% because I always thought that some states didn't enforce/recommend the vaccine as much as other states. I was also very fascinated with the Vaccination Rate of the United States being 63% because I always thought that the United States had a low vaccination rate because America is always looked at as a poorly vaccinated country.</a:t>
            </a:r>
          </a:p>
        </p:txBody>
      </p:sp>
    </p:spTree>
    <p:extLst>
      <p:ext uri="{BB962C8B-B14F-4D97-AF65-F5344CB8AC3E}">
        <p14:creationId xmlns:p14="http://schemas.microsoft.com/office/powerpoint/2010/main" val="1908165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6B9AB1-44D3-671A-7E66-7617726C29EB}"/>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Did the states that implemented mask mandates see a significant difference in the amount of Covid-19 cases?</a:t>
            </a:r>
          </a:p>
          <a:p>
            <a:pPr marL="0" indent="0">
              <a:buNone/>
            </a:pPr>
            <a:r>
              <a:rPr lang="en-US" sz="2000">
                <a:cs typeface="Calibri" panose="020F0502020204030204"/>
              </a:rPr>
              <a:t>Let's create a visual map showing which states had social mandates and which states had no social mandates.</a:t>
            </a:r>
            <a:endParaRPr lang="en-US" sz="2000">
              <a:ea typeface="Calibri"/>
              <a:cs typeface="Calibri" panose="020F0502020204030204"/>
            </a:endParaRPr>
          </a:p>
          <a:p>
            <a:pPr marL="0" indent="0">
              <a:buNone/>
            </a:pPr>
            <a:r>
              <a:rPr lang="en-US" sz="2000">
                <a:cs typeface="Calibri" panose="020F0502020204030204"/>
              </a:rPr>
              <a:t>After seeing which states had social mandates and which states didn't, we will test different probabilities using the Bayes Theorem and the law of total probability to see if the mask mandates made a difference on the total amount of Covid-19 cases in the United States. </a:t>
            </a:r>
            <a:endParaRPr lang="en-US" sz="2000">
              <a:ea typeface="Calibri"/>
              <a:cs typeface="Calibri" panose="020F0502020204030204"/>
            </a:endParaRPr>
          </a:p>
          <a:p>
            <a:pPr marL="0" indent="0">
              <a:buNone/>
            </a:pPr>
            <a:endParaRPr lang="en-US">
              <a:cs typeface="Calibri" panose="020F0502020204030204"/>
            </a:endParaRPr>
          </a:p>
        </p:txBody>
      </p:sp>
      <p:sp>
        <p:nvSpPr>
          <p:cNvPr id="5" name="Rectangle: Rounded Corners 4">
            <a:extLst>
              <a:ext uri="{FF2B5EF4-FFF2-40B4-BE49-F238E27FC236}">
                <a16:creationId xmlns:a16="http://schemas.microsoft.com/office/drawing/2014/main" id="{6627F204-9C80-338F-EC83-3BE4988AA380}"/>
              </a:ext>
            </a:extLst>
          </p:cNvPr>
          <p:cNvSpPr/>
          <p:nvPr/>
        </p:nvSpPr>
        <p:spPr>
          <a:xfrm>
            <a:off x="521603" y="285105"/>
            <a:ext cx="7886200" cy="1377589"/>
          </a:xfrm>
          <a:prstGeom prst="roundRect">
            <a:avLst/>
          </a:prstGeom>
          <a:solidFill>
            <a:srgbClr val="C0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cs typeface="Calibri"/>
              </a:rPr>
              <a:t>Analysis of Query #2</a:t>
            </a:r>
          </a:p>
        </p:txBody>
      </p:sp>
    </p:spTree>
    <p:extLst>
      <p:ext uri="{BB962C8B-B14F-4D97-AF65-F5344CB8AC3E}">
        <p14:creationId xmlns:p14="http://schemas.microsoft.com/office/powerpoint/2010/main" val="666329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4C4244F-D3F9-4019-0521-C0DC28504EE2}"/>
              </a:ext>
            </a:extLst>
          </p:cNvPr>
          <p:cNvSpPr/>
          <p:nvPr/>
        </p:nvSpPr>
        <p:spPr>
          <a:xfrm>
            <a:off x="457850" y="112061"/>
            <a:ext cx="7886200" cy="1377589"/>
          </a:xfrm>
          <a:prstGeom prst="roundRect">
            <a:avLst/>
          </a:prstGeom>
          <a:solidFill>
            <a:srgbClr val="C0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cs typeface="Calibri"/>
              </a:rPr>
              <a:t>Visual Map of whether a State had social Mandates or not</a:t>
            </a:r>
          </a:p>
        </p:txBody>
      </p:sp>
      <p:pic>
        <p:nvPicPr>
          <p:cNvPr id="6" name="Picture 6" descr="Map&#10;&#10;Description automatically generated">
            <a:extLst>
              <a:ext uri="{FF2B5EF4-FFF2-40B4-BE49-F238E27FC236}">
                <a16:creationId xmlns:a16="http://schemas.microsoft.com/office/drawing/2014/main" id="{33E8F2D5-FDCC-8D15-2F4D-0281C751F8D5}"/>
              </a:ext>
            </a:extLst>
          </p:cNvPr>
          <p:cNvPicPr>
            <a:picLocks noChangeAspect="1"/>
          </p:cNvPicPr>
          <p:nvPr/>
        </p:nvPicPr>
        <p:blipFill>
          <a:blip r:embed="rId2"/>
          <a:stretch>
            <a:fillRect/>
          </a:stretch>
        </p:blipFill>
        <p:spPr>
          <a:xfrm>
            <a:off x="1306025" y="1607890"/>
            <a:ext cx="5967278" cy="4024737"/>
          </a:xfrm>
          <a:prstGeom prst="rect">
            <a:avLst/>
          </a:prstGeom>
        </p:spPr>
      </p:pic>
      <p:sp>
        <p:nvSpPr>
          <p:cNvPr id="8" name="Rectangle: Rounded Corners 7">
            <a:extLst>
              <a:ext uri="{FF2B5EF4-FFF2-40B4-BE49-F238E27FC236}">
                <a16:creationId xmlns:a16="http://schemas.microsoft.com/office/drawing/2014/main" id="{C0656F4E-182F-E1D1-91D9-539ACB4E6580}"/>
              </a:ext>
            </a:extLst>
          </p:cNvPr>
          <p:cNvSpPr/>
          <p:nvPr/>
        </p:nvSpPr>
        <p:spPr>
          <a:xfrm>
            <a:off x="166411" y="5746825"/>
            <a:ext cx="7179507" cy="106164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Observation:</a:t>
            </a:r>
            <a:r>
              <a:rPr lang="en-US">
                <a:solidFill>
                  <a:schemeClr val="tx1"/>
                </a:solidFill>
                <a:cs typeface="Calibri"/>
              </a:rPr>
              <a:t> By looking at the map we can see that most states in the United States of America didn't have any Covid-19 mask mandates. Only 6 out of the 50 states have mask mandates.</a:t>
            </a:r>
          </a:p>
        </p:txBody>
      </p:sp>
    </p:spTree>
    <p:extLst>
      <p:ext uri="{BB962C8B-B14F-4D97-AF65-F5344CB8AC3E}">
        <p14:creationId xmlns:p14="http://schemas.microsoft.com/office/powerpoint/2010/main" val="1395242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4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1C2A8-8FD0-297B-E4E5-327CFB6A79B7}"/>
              </a:ext>
            </a:extLst>
          </p:cNvPr>
          <p:cNvSpPr>
            <a:spLocks noGrp="1"/>
          </p:cNvSpPr>
          <p:nvPr>
            <p:ph type="title"/>
          </p:nvPr>
        </p:nvSpPr>
        <p:spPr>
          <a:xfrm>
            <a:off x="479160" y="670218"/>
            <a:ext cx="8182230" cy="1065836"/>
          </a:xfrm>
        </p:spPr>
        <p:txBody>
          <a:bodyPr vert="horz" lIns="91440" tIns="45720" rIns="91440" bIns="45720" rtlCol="0" anchor="ctr">
            <a:normAutofit/>
          </a:bodyPr>
          <a:lstStyle/>
          <a:p>
            <a:pPr algn="ctr"/>
            <a:r>
              <a:rPr lang="en-US" sz="5700"/>
              <a:t>Analysis Continue Part 2: </a:t>
            </a:r>
          </a:p>
        </p:txBody>
      </p:sp>
      <p:sp>
        <p:nvSpPr>
          <p:cNvPr id="7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2032" y="1800088"/>
            <a:ext cx="405765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Chart, bar chart&#10;&#10;Description automatically generated">
            <a:extLst>
              <a:ext uri="{FF2B5EF4-FFF2-40B4-BE49-F238E27FC236}">
                <a16:creationId xmlns:a16="http://schemas.microsoft.com/office/drawing/2014/main" id="{00285985-885C-EF52-EC4F-3436A11A02ED}"/>
              </a:ext>
            </a:extLst>
          </p:cNvPr>
          <p:cNvPicPr>
            <a:picLocks noChangeAspect="1"/>
          </p:cNvPicPr>
          <p:nvPr/>
        </p:nvPicPr>
        <p:blipFill>
          <a:blip r:embed="rId2"/>
          <a:stretch>
            <a:fillRect/>
          </a:stretch>
        </p:blipFill>
        <p:spPr>
          <a:xfrm>
            <a:off x="42917" y="1934059"/>
            <a:ext cx="4505736" cy="3605370"/>
          </a:xfrm>
          <a:prstGeom prst="rect">
            <a:avLst/>
          </a:prstGeom>
        </p:spPr>
      </p:pic>
      <p:pic>
        <p:nvPicPr>
          <p:cNvPr id="7" name="Picture 7" descr="Chart, bar chart&#10;&#10;Description automatically generated">
            <a:extLst>
              <a:ext uri="{FF2B5EF4-FFF2-40B4-BE49-F238E27FC236}">
                <a16:creationId xmlns:a16="http://schemas.microsoft.com/office/drawing/2014/main" id="{60FC5290-9D37-D187-5B24-26C64CA8CA95}"/>
              </a:ext>
            </a:extLst>
          </p:cNvPr>
          <p:cNvPicPr>
            <a:picLocks noChangeAspect="1"/>
          </p:cNvPicPr>
          <p:nvPr/>
        </p:nvPicPr>
        <p:blipFill>
          <a:blip r:embed="rId3"/>
          <a:stretch>
            <a:fillRect/>
          </a:stretch>
        </p:blipFill>
        <p:spPr>
          <a:xfrm>
            <a:off x="4759359" y="1934060"/>
            <a:ext cx="4278702" cy="3429223"/>
          </a:xfrm>
          <a:prstGeom prst="rect">
            <a:avLst/>
          </a:prstGeom>
        </p:spPr>
      </p:pic>
      <p:sp>
        <p:nvSpPr>
          <p:cNvPr id="10" name="TextBox 9">
            <a:extLst>
              <a:ext uri="{FF2B5EF4-FFF2-40B4-BE49-F238E27FC236}">
                <a16:creationId xmlns:a16="http://schemas.microsoft.com/office/drawing/2014/main" id="{71B087BC-C3F7-4470-57D6-91D0C6EE423B}"/>
              </a:ext>
            </a:extLst>
          </p:cNvPr>
          <p:cNvSpPr txBox="1"/>
          <p:nvPr/>
        </p:nvSpPr>
        <p:spPr>
          <a:xfrm>
            <a:off x="346285" y="5658161"/>
            <a:ext cx="2743200" cy="1200329"/>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Every county except for Kent county had an increase of STI rates from 2018-2021</a:t>
            </a:r>
          </a:p>
        </p:txBody>
      </p:sp>
      <p:sp>
        <p:nvSpPr>
          <p:cNvPr id="13" name="TextBox 12">
            <a:extLst>
              <a:ext uri="{FF2B5EF4-FFF2-40B4-BE49-F238E27FC236}">
                <a16:creationId xmlns:a16="http://schemas.microsoft.com/office/drawing/2014/main" id="{19CEFEF6-4FC5-1561-EBEF-82FA064BEDD3}"/>
              </a:ext>
            </a:extLst>
          </p:cNvPr>
          <p:cNvSpPr txBox="1"/>
          <p:nvPr/>
        </p:nvSpPr>
        <p:spPr>
          <a:xfrm>
            <a:off x="5322082" y="536193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Most counties stayed fairy neutral except for a decrease in Clinton, Macomb and an increase in Lapeer county. </a:t>
            </a:r>
          </a:p>
        </p:txBody>
      </p:sp>
    </p:spTree>
    <p:extLst>
      <p:ext uri="{BB962C8B-B14F-4D97-AF65-F5344CB8AC3E}">
        <p14:creationId xmlns:p14="http://schemas.microsoft.com/office/powerpoint/2010/main" val="6713705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5DE83-6566-2CAD-B545-1E89E17093E5}"/>
              </a:ext>
            </a:extLst>
          </p:cNvPr>
          <p:cNvSpPr>
            <a:spLocks noGrp="1"/>
          </p:cNvSpPr>
          <p:nvPr>
            <p:ph idx="1"/>
          </p:nvPr>
        </p:nvSpPr>
        <p:spPr/>
        <p:txBody>
          <a:bodyPr vert="horz" lIns="91440" tIns="45720" rIns="91440" bIns="45720" rtlCol="0" anchor="t">
            <a:normAutofit/>
          </a:bodyPr>
          <a:lstStyle/>
          <a:p>
            <a:pPr marL="0" indent="0">
              <a:buNone/>
            </a:pPr>
            <a:r>
              <a:rPr lang="en-US" sz="2000">
                <a:cs typeface="Calibri"/>
              </a:rPr>
              <a:t>What is the probability that approximately 90% of the states with mask mandates had more than 1,000,000 Covid-19 Cases?</a:t>
            </a:r>
            <a:endParaRPr lang="en-US"/>
          </a:p>
          <a:p>
            <a:pPr marL="0" indent="0">
              <a:buNone/>
            </a:pPr>
            <a:r>
              <a:rPr lang="en-US" sz="2000">
                <a:cs typeface="Calibri"/>
              </a:rPr>
              <a:t>N(the amount of states with the mask mandates)= 6</a:t>
            </a:r>
            <a:endParaRPr lang="en-US" sz="2000">
              <a:ea typeface="Calibri"/>
              <a:cs typeface="Calibri"/>
            </a:endParaRPr>
          </a:p>
          <a:p>
            <a:pPr marL="0" indent="0">
              <a:buNone/>
            </a:pPr>
            <a:r>
              <a:rPr lang="en-US" sz="2000">
                <a:cs typeface="Calibri"/>
              </a:rPr>
              <a:t>P(b)=(The probability that states with mask mandates have more than 1,000,000 Covid-19 cases)= 3/6= 0.5</a:t>
            </a:r>
            <a:endParaRPr lang="en-US"/>
          </a:p>
          <a:p>
            <a:pPr marL="0" indent="0">
              <a:buNone/>
            </a:pPr>
            <a:r>
              <a:rPr lang="en-US" sz="2000">
                <a:cs typeface="Calibri"/>
              </a:rPr>
              <a:t>90% of 6 = 5.4= which rounds to 5</a:t>
            </a:r>
            <a:endParaRPr lang="en-US" sz="2000">
              <a:ea typeface="Calibri"/>
              <a:cs typeface="Calibri"/>
            </a:endParaRPr>
          </a:p>
          <a:p>
            <a:pPr marL="0" indent="0">
              <a:buNone/>
            </a:pPr>
            <a:r>
              <a:rPr lang="en-US" sz="2000">
                <a:cs typeface="Calibri"/>
              </a:rPr>
              <a:t>A= the probability</a:t>
            </a:r>
            <a:r>
              <a:rPr lang="en-US" sz="2000">
                <a:ea typeface="+mn-lt"/>
                <a:cs typeface="+mn-lt"/>
              </a:rPr>
              <a:t> that approximately 90% of the states with no mask mandates had more than 1,000,000 Covid-19 Cases = 5/6 =0.833</a:t>
            </a:r>
          </a:p>
          <a:p>
            <a:pPr marL="0" indent="0">
              <a:buNone/>
            </a:pPr>
            <a:r>
              <a:rPr lang="en-US" sz="2000">
                <a:cs typeface="Calibri"/>
              </a:rPr>
              <a:t>P(A|B)= P(A</a:t>
            </a:r>
            <a:r>
              <a:rPr lang="en-US" sz="2000">
                <a:ea typeface="+mn-lt"/>
                <a:cs typeface="+mn-lt"/>
              </a:rPr>
              <a:t>∩</a:t>
            </a:r>
            <a:r>
              <a:rPr lang="en-US" sz="2000">
                <a:cs typeface="Calibri"/>
              </a:rPr>
              <a:t>B)/P(B) = (0.833)(0.5)/(0.5) =0.833=83.3%</a:t>
            </a:r>
            <a:endParaRPr lang="en-US" sz="2000">
              <a:ea typeface="Calibri"/>
              <a:cs typeface="Calibri"/>
            </a:endParaRPr>
          </a:p>
          <a:p>
            <a:pPr marL="0" indent="0">
              <a:buNone/>
            </a:pPr>
            <a:endParaRPr lang="en-US" sz="2000">
              <a:ea typeface="Calibri"/>
              <a:cs typeface="Calibri"/>
            </a:endParaRPr>
          </a:p>
          <a:p>
            <a:pPr marL="0" indent="0">
              <a:buNone/>
            </a:pPr>
            <a:endParaRPr lang="en-US" sz="2000">
              <a:cs typeface="Calibri"/>
            </a:endParaRPr>
          </a:p>
        </p:txBody>
      </p:sp>
      <p:sp>
        <p:nvSpPr>
          <p:cNvPr id="5" name="Rectangle: Rounded Corners 4">
            <a:extLst>
              <a:ext uri="{FF2B5EF4-FFF2-40B4-BE49-F238E27FC236}">
                <a16:creationId xmlns:a16="http://schemas.microsoft.com/office/drawing/2014/main" id="{5A00B5F9-614B-C968-7E9B-B3FE1B293923}"/>
              </a:ext>
            </a:extLst>
          </p:cNvPr>
          <p:cNvSpPr/>
          <p:nvPr/>
        </p:nvSpPr>
        <p:spPr>
          <a:xfrm>
            <a:off x="457850" y="112061"/>
            <a:ext cx="7886200" cy="1377589"/>
          </a:xfrm>
          <a:prstGeom prst="roundRect">
            <a:avLst/>
          </a:prstGeom>
          <a:solidFill>
            <a:srgbClr val="C0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cs typeface="Calibri"/>
              </a:rPr>
              <a:t>Solving Probabilities</a:t>
            </a:r>
          </a:p>
        </p:txBody>
      </p:sp>
      <p:sp>
        <p:nvSpPr>
          <p:cNvPr id="2" name="Rectangle: Rounded Corners 1">
            <a:extLst>
              <a:ext uri="{FF2B5EF4-FFF2-40B4-BE49-F238E27FC236}">
                <a16:creationId xmlns:a16="http://schemas.microsoft.com/office/drawing/2014/main" id="{0D1917D7-BC73-5A67-890F-580BD4DFE01C}"/>
              </a:ext>
            </a:extLst>
          </p:cNvPr>
          <p:cNvSpPr/>
          <p:nvPr/>
        </p:nvSpPr>
        <p:spPr>
          <a:xfrm>
            <a:off x="485175" y="5191263"/>
            <a:ext cx="7179507" cy="106164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Results:</a:t>
            </a:r>
            <a:r>
              <a:rPr lang="en-US">
                <a:solidFill>
                  <a:schemeClr val="tx1"/>
                </a:solidFill>
                <a:cs typeface="Calibri"/>
              </a:rPr>
              <a:t> There is an 83.3% probability that 90% of the states with mask mandates will have more than 1,000,000 which means that we are  confident that it is </a:t>
            </a:r>
            <a:r>
              <a:rPr lang="en-US" u="sng">
                <a:solidFill>
                  <a:schemeClr val="tx1"/>
                </a:solidFill>
                <a:cs typeface="Calibri"/>
              </a:rPr>
              <a:t>likely</a:t>
            </a:r>
            <a:r>
              <a:rPr lang="en-US">
                <a:solidFill>
                  <a:schemeClr val="tx1"/>
                </a:solidFill>
                <a:cs typeface="Calibri"/>
              </a:rPr>
              <a:t> for a state with no mask mandates to have more than 1,000,000 Covid-19 cases</a:t>
            </a:r>
            <a:endParaRPr lang="en-US">
              <a:solidFill>
                <a:schemeClr val="tx1"/>
              </a:solidFill>
              <a:ea typeface="Calibri"/>
              <a:cs typeface="Calibri"/>
            </a:endParaRPr>
          </a:p>
        </p:txBody>
      </p:sp>
    </p:spTree>
    <p:extLst>
      <p:ext uri="{BB962C8B-B14F-4D97-AF65-F5344CB8AC3E}">
        <p14:creationId xmlns:p14="http://schemas.microsoft.com/office/powerpoint/2010/main" val="763459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206957-1C0E-0C75-D9CC-5CBA91F0C618}"/>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What is the probability that approximately 90% of the states with no mask mandates had more than 1,000,000 Covid-19 Cases?</a:t>
            </a:r>
          </a:p>
          <a:p>
            <a:pPr marL="0" indent="0">
              <a:buNone/>
            </a:pPr>
            <a:r>
              <a:rPr lang="en-US" sz="2000">
                <a:ea typeface="+mn-lt"/>
                <a:cs typeface="+mn-lt"/>
              </a:rPr>
              <a:t>N(the amount of states with the no mask mandates)= 44</a:t>
            </a:r>
          </a:p>
          <a:p>
            <a:pPr marL="0" indent="0">
              <a:buNone/>
            </a:pPr>
            <a:r>
              <a:rPr lang="en-US" sz="2000">
                <a:ea typeface="+mn-lt"/>
                <a:cs typeface="+mn-lt"/>
              </a:rPr>
              <a:t>P(b)=(The probability that states with no mask mandates have more than 1,000,000 Covid-19 cases)= 37/44=0.841</a:t>
            </a:r>
          </a:p>
          <a:p>
            <a:pPr marL="0" indent="0">
              <a:buNone/>
            </a:pPr>
            <a:r>
              <a:rPr lang="en-US" sz="2000">
                <a:cs typeface="Calibri"/>
              </a:rPr>
              <a:t>P(a)=</a:t>
            </a:r>
            <a:r>
              <a:rPr lang="en-US" sz="2000">
                <a:ea typeface="+mn-lt"/>
                <a:cs typeface="+mn-lt"/>
              </a:rPr>
              <a:t>the probability</a:t>
            </a:r>
            <a:r>
              <a:rPr lang="en-US" sz="2000">
                <a:cs typeface="Calibri"/>
              </a:rPr>
              <a:t> that approximately 90% of the states with no mask mandates had more than 1,000,000 Covid-19 Cases = 40/44=0.909=0.91</a:t>
            </a:r>
            <a:endParaRPr lang="en-US" sz="2000">
              <a:ea typeface="Calibri"/>
              <a:cs typeface="Calibri"/>
            </a:endParaRPr>
          </a:p>
          <a:p>
            <a:pPr marL="0" indent="0">
              <a:buNone/>
            </a:pPr>
            <a:r>
              <a:rPr lang="en-US" sz="2000">
                <a:ea typeface="+mn-lt"/>
                <a:cs typeface="+mn-lt"/>
              </a:rPr>
              <a:t>90% of 44 = 39.6= which rounds to 40</a:t>
            </a:r>
            <a:endParaRPr lang="en-US"/>
          </a:p>
          <a:p>
            <a:pPr marL="0" indent="0">
              <a:buNone/>
            </a:pPr>
            <a:r>
              <a:rPr lang="en-US" sz="2000">
                <a:ea typeface="+mn-lt"/>
                <a:cs typeface="+mn-lt"/>
              </a:rPr>
              <a:t>P(A)=40/44=0.91</a:t>
            </a:r>
          </a:p>
          <a:p>
            <a:pPr marL="0" indent="0">
              <a:buNone/>
            </a:pPr>
            <a:r>
              <a:rPr lang="en-US" sz="2000">
                <a:ea typeface="+mn-lt"/>
                <a:cs typeface="+mn-lt"/>
              </a:rPr>
              <a:t>P(A|B)= P(A</a:t>
            </a:r>
            <a:r>
              <a:rPr lang="en-US" sz="2000">
                <a:cs typeface="Calibri"/>
              </a:rPr>
              <a:t>∩</a:t>
            </a:r>
            <a:r>
              <a:rPr lang="en-US" sz="2000">
                <a:ea typeface="+mn-lt"/>
                <a:cs typeface="+mn-lt"/>
              </a:rPr>
              <a:t>B)/P(B) = (0.91)(0.841)/(0.841)= 91.0%</a:t>
            </a:r>
            <a:endParaRPr lang="en-US"/>
          </a:p>
          <a:p>
            <a:pPr marL="0" indent="0">
              <a:buNone/>
            </a:pPr>
            <a:endParaRPr lang="en-US" sz="2000">
              <a:ea typeface="Calibri"/>
              <a:cs typeface="Calibri"/>
            </a:endParaRPr>
          </a:p>
          <a:p>
            <a:pPr marL="0" indent="0">
              <a:buNone/>
            </a:pPr>
            <a:endParaRPr lang="en-US" sz="2000">
              <a:ea typeface="Calibri"/>
              <a:cs typeface="Calibri"/>
            </a:endParaRPr>
          </a:p>
          <a:p>
            <a:pPr marL="0" indent="0">
              <a:buNone/>
            </a:pPr>
            <a:endParaRPr lang="en-US" sz="2000">
              <a:cs typeface="Calibri"/>
            </a:endParaRPr>
          </a:p>
          <a:p>
            <a:pPr marL="0" indent="0">
              <a:buNone/>
            </a:pPr>
            <a:endParaRPr lang="en-US" sz="2000">
              <a:ea typeface="Calibri" panose="020F0502020204030204"/>
              <a:cs typeface="Calibri"/>
            </a:endParaRPr>
          </a:p>
        </p:txBody>
      </p:sp>
      <p:sp>
        <p:nvSpPr>
          <p:cNvPr id="5" name="Rectangle: Rounded Corners 4">
            <a:extLst>
              <a:ext uri="{FF2B5EF4-FFF2-40B4-BE49-F238E27FC236}">
                <a16:creationId xmlns:a16="http://schemas.microsoft.com/office/drawing/2014/main" id="{7D0FDB4A-100F-BC9C-3C79-AA3A3B1790E2}"/>
              </a:ext>
            </a:extLst>
          </p:cNvPr>
          <p:cNvSpPr/>
          <p:nvPr/>
        </p:nvSpPr>
        <p:spPr>
          <a:xfrm>
            <a:off x="630894" y="294213"/>
            <a:ext cx="7886200" cy="1377589"/>
          </a:xfrm>
          <a:prstGeom prst="roundRect">
            <a:avLst/>
          </a:prstGeom>
          <a:solidFill>
            <a:srgbClr val="C0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cs typeface="Calibri"/>
              </a:rPr>
              <a:t>Solving Probabilities part 2</a:t>
            </a:r>
          </a:p>
        </p:txBody>
      </p:sp>
      <p:sp>
        <p:nvSpPr>
          <p:cNvPr id="2" name="Rectangle: Rounded Corners 1">
            <a:extLst>
              <a:ext uri="{FF2B5EF4-FFF2-40B4-BE49-F238E27FC236}">
                <a16:creationId xmlns:a16="http://schemas.microsoft.com/office/drawing/2014/main" id="{2BFF2B61-DA81-4CCF-686E-3D4ADEED0B5D}"/>
              </a:ext>
            </a:extLst>
          </p:cNvPr>
          <p:cNvSpPr/>
          <p:nvPr/>
        </p:nvSpPr>
        <p:spPr>
          <a:xfrm>
            <a:off x="421422" y="5537351"/>
            <a:ext cx="7179507" cy="106164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Results:</a:t>
            </a:r>
            <a:r>
              <a:rPr lang="en-US">
                <a:solidFill>
                  <a:schemeClr val="tx1"/>
                </a:solidFill>
                <a:cs typeface="Calibri"/>
              </a:rPr>
              <a:t> There is a 91.0% probability that 90% of the states with no mask mandates will have more than 1,000,000 which means that we are very confident that it is </a:t>
            </a:r>
            <a:r>
              <a:rPr lang="en-US" u="sng">
                <a:solidFill>
                  <a:schemeClr val="tx1"/>
                </a:solidFill>
                <a:cs typeface="Calibri"/>
              </a:rPr>
              <a:t>very likely </a:t>
            </a:r>
            <a:r>
              <a:rPr lang="en-US">
                <a:solidFill>
                  <a:schemeClr val="tx1"/>
                </a:solidFill>
                <a:cs typeface="Calibri"/>
              </a:rPr>
              <a:t>for a state with no mask mandates to have more than 1,000,000 Covid-19 cases</a:t>
            </a:r>
            <a:endParaRPr lang="en-US">
              <a:solidFill>
                <a:schemeClr val="tx1"/>
              </a:solidFill>
              <a:ea typeface="Calibri"/>
              <a:cs typeface="Calibri"/>
            </a:endParaRPr>
          </a:p>
        </p:txBody>
      </p:sp>
    </p:spTree>
    <p:extLst>
      <p:ext uri="{BB962C8B-B14F-4D97-AF65-F5344CB8AC3E}">
        <p14:creationId xmlns:p14="http://schemas.microsoft.com/office/powerpoint/2010/main" val="23744280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2958E47-8341-D24A-4D79-11A88C2FCD0E}"/>
              </a:ext>
            </a:extLst>
          </p:cNvPr>
          <p:cNvSpPr/>
          <p:nvPr/>
        </p:nvSpPr>
        <p:spPr>
          <a:xfrm>
            <a:off x="539818" y="248675"/>
            <a:ext cx="7886200" cy="1377589"/>
          </a:xfrm>
          <a:prstGeom prst="roundRect">
            <a:avLst/>
          </a:prstGeom>
          <a:solidFill>
            <a:srgbClr val="C0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ea typeface="Calibri"/>
                <a:cs typeface="Calibri"/>
              </a:rPr>
              <a:t>Conclusion of Query 2</a:t>
            </a:r>
          </a:p>
        </p:txBody>
      </p:sp>
      <p:sp>
        <p:nvSpPr>
          <p:cNvPr id="7" name="Rectangle: Rounded Corners 6">
            <a:extLst>
              <a:ext uri="{FF2B5EF4-FFF2-40B4-BE49-F238E27FC236}">
                <a16:creationId xmlns:a16="http://schemas.microsoft.com/office/drawing/2014/main" id="{15CC5C40-2DA5-8749-A4C0-D0AB64186CDC}"/>
              </a:ext>
            </a:extLst>
          </p:cNvPr>
          <p:cNvSpPr/>
          <p:nvPr/>
        </p:nvSpPr>
        <p:spPr>
          <a:xfrm>
            <a:off x="312131" y="4225862"/>
            <a:ext cx="7917220" cy="233670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Conclusion:</a:t>
            </a:r>
            <a:r>
              <a:rPr lang="en-US">
                <a:solidFill>
                  <a:schemeClr val="tx1"/>
                </a:solidFill>
                <a:cs typeface="Calibri"/>
              </a:rPr>
              <a:t> If we look at the average amount of Covid-19 cases per state in the United States it would be 1,500,258 cases and if we took 7.7% of that it would be approximately 115,520 cases which is a very high amount of cases. Thus, we can conclude that </a:t>
            </a:r>
            <a:r>
              <a:rPr lang="en-US" u="sng">
                <a:solidFill>
                  <a:schemeClr val="tx1"/>
                </a:solidFill>
                <a:cs typeface="Calibri"/>
              </a:rPr>
              <a:t>there is in fact a significant difference</a:t>
            </a:r>
            <a:r>
              <a:rPr lang="en-US">
                <a:solidFill>
                  <a:schemeClr val="tx1"/>
                </a:solidFill>
                <a:cs typeface="Calibri"/>
              </a:rPr>
              <a:t> in the amount of Covid-19 cases between states with mask mandates and states without mask mandates. Additionally, we can confidently say that the states that applied mask mandates saw</a:t>
            </a:r>
            <a:r>
              <a:rPr lang="en-US" u="sng">
                <a:solidFill>
                  <a:schemeClr val="tx1"/>
                </a:solidFill>
                <a:cs typeface="Calibri"/>
              </a:rPr>
              <a:t> significantly lower </a:t>
            </a:r>
            <a:r>
              <a:rPr lang="en-US">
                <a:solidFill>
                  <a:schemeClr val="tx1"/>
                </a:solidFill>
                <a:cs typeface="Calibri"/>
              </a:rPr>
              <a:t>amount of Covid-19 cases compared to states that had no mask mandates.</a:t>
            </a:r>
            <a:endParaRPr lang="en-US">
              <a:solidFill>
                <a:schemeClr val="tx1"/>
              </a:solidFill>
              <a:ea typeface="Calibri"/>
              <a:cs typeface="Calibri"/>
            </a:endParaRPr>
          </a:p>
        </p:txBody>
      </p:sp>
      <p:sp>
        <p:nvSpPr>
          <p:cNvPr id="9" name="Rectangle: Rounded Corners 8">
            <a:extLst>
              <a:ext uri="{FF2B5EF4-FFF2-40B4-BE49-F238E27FC236}">
                <a16:creationId xmlns:a16="http://schemas.microsoft.com/office/drawing/2014/main" id="{E4D81FF3-4458-3970-B959-9732E8D895BD}"/>
              </a:ext>
            </a:extLst>
          </p:cNvPr>
          <p:cNvSpPr/>
          <p:nvPr/>
        </p:nvSpPr>
        <p:spPr>
          <a:xfrm>
            <a:off x="1004307" y="1730387"/>
            <a:ext cx="6860743" cy="89771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Results:</a:t>
            </a:r>
            <a:r>
              <a:rPr lang="en-US">
                <a:solidFill>
                  <a:schemeClr val="tx1"/>
                </a:solidFill>
                <a:cs typeface="Calibri"/>
              </a:rPr>
              <a:t> The Probability that 90% of the states </a:t>
            </a:r>
            <a:r>
              <a:rPr lang="en-US" u="sng">
                <a:solidFill>
                  <a:schemeClr val="tx1"/>
                </a:solidFill>
                <a:cs typeface="Calibri"/>
              </a:rPr>
              <a:t>without </a:t>
            </a:r>
            <a:r>
              <a:rPr lang="en-US">
                <a:solidFill>
                  <a:schemeClr val="tx1"/>
                </a:solidFill>
                <a:cs typeface="Calibri"/>
              </a:rPr>
              <a:t>mask mandates have more than 1,000,000 covid-19 cases is 91.0%.</a:t>
            </a:r>
            <a:endParaRPr lang="en-US" err="1">
              <a:solidFill>
                <a:schemeClr val="tx1"/>
              </a:solidFill>
              <a:ea typeface="Calibri"/>
              <a:cs typeface="Calibri"/>
            </a:endParaRPr>
          </a:p>
        </p:txBody>
      </p:sp>
      <p:sp>
        <p:nvSpPr>
          <p:cNvPr id="10" name="Rectangle: Rounded Corners 9">
            <a:extLst>
              <a:ext uri="{FF2B5EF4-FFF2-40B4-BE49-F238E27FC236}">
                <a16:creationId xmlns:a16="http://schemas.microsoft.com/office/drawing/2014/main" id="{87297810-FF08-BA24-1CE1-D00D417FADCA}"/>
              </a:ext>
            </a:extLst>
          </p:cNvPr>
          <p:cNvSpPr/>
          <p:nvPr/>
        </p:nvSpPr>
        <p:spPr>
          <a:xfrm>
            <a:off x="949662" y="2732219"/>
            <a:ext cx="6915388" cy="89771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Results:</a:t>
            </a:r>
            <a:r>
              <a:rPr lang="en-US">
                <a:solidFill>
                  <a:schemeClr val="tx1"/>
                </a:solidFill>
                <a:cs typeface="Calibri"/>
              </a:rPr>
              <a:t> The Probability that 90% of the states </a:t>
            </a:r>
            <a:r>
              <a:rPr lang="en-US" u="sng">
                <a:solidFill>
                  <a:schemeClr val="tx1"/>
                </a:solidFill>
                <a:cs typeface="Calibri"/>
              </a:rPr>
              <a:t>with</a:t>
            </a:r>
            <a:r>
              <a:rPr lang="en-US">
                <a:solidFill>
                  <a:schemeClr val="tx1"/>
                </a:solidFill>
                <a:cs typeface="Calibri"/>
              </a:rPr>
              <a:t> mask mandates have more than 1,000,000 covid-19 cases is 83.3%.</a:t>
            </a:r>
            <a:endParaRPr lang="en-US" err="1">
              <a:solidFill>
                <a:schemeClr val="tx1"/>
              </a:solidFill>
              <a:ea typeface="Calibri"/>
              <a:cs typeface="Calibri"/>
            </a:endParaRPr>
          </a:p>
        </p:txBody>
      </p:sp>
      <p:sp>
        <p:nvSpPr>
          <p:cNvPr id="11" name="Rectangle: Rounded Corners 10">
            <a:extLst>
              <a:ext uri="{FF2B5EF4-FFF2-40B4-BE49-F238E27FC236}">
                <a16:creationId xmlns:a16="http://schemas.microsoft.com/office/drawing/2014/main" id="{04A705B4-5BAE-1D04-C588-E32454FA51EF}"/>
              </a:ext>
            </a:extLst>
          </p:cNvPr>
          <p:cNvSpPr/>
          <p:nvPr/>
        </p:nvSpPr>
        <p:spPr>
          <a:xfrm>
            <a:off x="922339" y="3788698"/>
            <a:ext cx="6942711" cy="27839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Difference :</a:t>
            </a:r>
            <a:r>
              <a:rPr lang="en-US">
                <a:solidFill>
                  <a:schemeClr val="tx1"/>
                </a:solidFill>
                <a:cs typeface="Calibri"/>
              </a:rPr>
              <a:t> (91.0) - (83.3)= 7.7% </a:t>
            </a:r>
            <a:endParaRPr lang="en-US">
              <a:solidFill>
                <a:schemeClr val="tx1"/>
              </a:solidFill>
              <a:ea typeface="Calibri"/>
              <a:cs typeface="Calibri"/>
            </a:endParaRPr>
          </a:p>
        </p:txBody>
      </p:sp>
    </p:spTree>
    <p:extLst>
      <p:ext uri="{BB962C8B-B14F-4D97-AF65-F5344CB8AC3E}">
        <p14:creationId xmlns:p14="http://schemas.microsoft.com/office/powerpoint/2010/main" val="26267903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C03F1E5-0038-3037-0166-4B6359DCE416}"/>
              </a:ext>
            </a:extLst>
          </p:cNvPr>
          <p:cNvSpPr/>
          <p:nvPr/>
        </p:nvSpPr>
        <p:spPr>
          <a:xfrm>
            <a:off x="539818" y="248675"/>
            <a:ext cx="7886200" cy="1377589"/>
          </a:xfrm>
          <a:prstGeom prst="roundRect">
            <a:avLst/>
          </a:prstGeom>
          <a:solidFill>
            <a:srgbClr val="C0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FFFF00"/>
                </a:solidFill>
                <a:ea typeface="Calibri"/>
                <a:cs typeface="Calibri"/>
              </a:rPr>
              <a:t>Insights of Query 2</a:t>
            </a:r>
          </a:p>
        </p:txBody>
      </p:sp>
      <p:sp>
        <p:nvSpPr>
          <p:cNvPr id="7" name="Rectangle: Rounded Corners 6">
            <a:extLst>
              <a:ext uri="{FF2B5EF4-FFF2-40B4-BE49-F238E27FC236}">
                <a16:creationId xmlns:a16="http://schemas.microsoft.com/office/drawing/2014/main" id="{303CCEEA-CCA3-FD73-E489-FF42CB737D6D}"/>
              </a:ext>
            </a:extLst>
          </p:cNvPr>
          <p:cNvSpPr/>
          <p:nvPr/>
        </p:nvSpPr>
        <p:spPr>
          <a:xfrm>
            <a:off x="503390" y="2313272"/>
            <a:ext cx="7917220" cy="233670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Insights:</a:t>
            </a:r>
            <a:r>
              <a:rPr lang="en-US">
                <a:solidFill>
                  <a:schemeClr val="tx1"/>
                </a:solidFill>
                <a:cs typeface="Calibri"/>
              </a:rPr>
              <a:t> I must say that I was very shocked when I saw the difference in the amount of Covid-19 cases between states with mask mandates and states without mask mandates because I always thought that face masks didn't really help stop the spread of Coronavirus, but I was completely wrong.</a:t>
            </a:r>
            <a:endParaRPr lang="en-US">
              <a:solidFill>
                <a:schemeClr val="tx1"/>
              </a:solidFill>
              <a:ea typeface="Calibri"/>
              <a:cs typeface="Calibri"/>
            </a:endParaRPr>
          </a:p>
        </p:txBody>
      </p:sp>
    </p:spTree>
    <p:extLst>
      <p:ext uri="{BB962C8B-B14F-4D97-AF65-F5344CB8AC3E}">
        <p14:creationId xmlns:p14="http://schemas.microsoft.com/office/powerpoint/2010/main" val="33618490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C7A48D-CE3F-84BA-0F96-870AD5B43141}"/>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Did a population's race affect the number of Covid-19 cases in the United States?</a:t>
            </a:r>
            <a:endParaRPr lang="en-US"/>
          </a:p>
          <a:p>
            <a:pPr marL="0" indent="0">
              <a:buNone/>
            </a:pPr>
            <a:r>
              <a:rPr lang="en-US" sz="2000">
                <a:cs typeface="Calibri"/>
              </a:rPr>
              <a:t>Let's start off by looking at United States map that shows the percentage of each race in each of the 50 states.</a:t>
            </a:r>
            <a:endParaRPr lang="en-US" sz="2000">
              <a:ea typeface="Calibri"/>
              <a:cs typeface="Calibri"/>
            </a:endParaRPr>
          </a:p>
          <a:p>
            <a:pPr marL="0" indent="0">
              <a:buNone/>
            </a:pPr>
            <a:r>
              <a:rPr lang="en-US" sz="2000">
                <a:ea typeface="Calibri"/>
                <a:cs typeface="Calibri"/>
              </a:rPr>
              <a:t>Then we will look at and analyze a probability plot of the different races and the number of Covid-19 cases to see if there is any relationship/correlation between race and the number of Covid-19 cases.</a:t>
            </a:r>
          </a:p>
          <a:p>
            <a:pPr marL="0" indent="0">
              <a:buNone/>
            </a:pPr>
            <a:r>
              <a:rPr lang="en-US" sz="2000">
                <a:ea typeface="Calibri"/>
                <a:cs typeface="Calibri"/>
              </a:rPr>
              <a:t>Lastly, we will look at an </a:t>
            </a:r>
            <a:r>
              <a:rPr lang="en-US" sz="2000" err="1">
                <a:ea typeface="Calibri" panose="020F0502020204030204"/>
                <a:cs typeface="Calibri"/>
              </a:rPr>
              <a:t>OpenMarkov</a:t>
            </a:r>
            <a:r>
              <a:rPr lang="en-US" sz="2000">
                <a:ea typeface="Calibri" panose="020F0502020204030204"/>
                <a:cs typeface="Calibri"/>
              </a:rPr>
              <a:t> diagram to further visualize if the number of Covid-19 cases increased or decreased based off any specific race, so that we can conclude on whether or not a population's race has any effect on the number of Covid-19 cases.</a:t>
            </a:r>
          </a:p>
          <a:p>
            <a:pPr marL="0" indent="0">
              <a:buNone/>
            </a:pPr>
            <a:endParaRPr lang="en-US" sz="2000">
              <a:ea typeface="Calibri" panose="020F0502020204030204"/>
              <a:cs typeface="Calibri"/>
            </a:endParaRPr>
          </a:p>
        </p:txBody>
      </p:sp>
      <p:sp>
        <p:nvSpPr>
          <p:cNvPr id="5" name="Rectangle: Rounded Corners 4">
            <a:extLst>
              <a:ext uri="{FF2B5EF4-FFF2-40B4-BE49-F238E27FC236}">
                <a16:creationId xmlns:a16="http://schemas.microsoft.com/office/drawing/2014/main" id="{2736573B-F445-2ED8-6F75-A6C74F92DE6E}"/>
              </a:ext>
            </a:extLst>
          </p:cNvPr>
          <p:cNvSpPr/>
          <p:nvPr/>
        </p:nvSpPr>
        <p:spPr>
          <a:xfrm>
            <a:off x="539818" y="248675"/>
            <a:ext cx="7886200" cy="1377589"/>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ea typeface="Calibri"/>
                <a:cs typeface="Calibri"/>
              </a:rPr>
              <a:t>Analysis of Query 3</a:t>
            </a:r>
          </a:p>
        </p:txBody>
      </p:sp>
    </p:spTree>
    <p:extLst>
      <p:ext uri="{BB962C8B-B14F-4D97-AF65-F5344CB8AC3E}">
        <p14:creationId xmlns:p14="http://schemas.microsoft.com/office/powerpoint/2010/main" val="5518038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ACDA5E2-E36A-8691-1CAC-42F381909392}"/>
              </a:ext>
            </a:extLst>
          </p:cNvPr>
          <p:cNvSpPr/>
          <p:nvPr/>
        </p:nvSpPr>
        <p:spPr>
          <a:xfrm>
            <a:off x="403204" y="93846"/>
            <a:ext cx="7667619" cy="1067932"/>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ea typeface="Calibri"/>
                <a:cs typeface="Calibri"/>
              </a:rPr>
              <a:t>United States map showing the percentage of White people in every state.</a:t>
            </a:r>
          </a:p>
        </p:txBody>
      </p:sp>
      <p:pic>
        <p:nvPicPr>
          <p:cNvPr id="7" name="Picture 7" descr="Map&#10;&#10;Description automatically generated">
            <a:extLst>
              <a:ext uri="{FF2B5EF4-FFF2-40B4-BE49-F238E27FC236}">
                <a16:creationId xmlns:a16="http://schemas.microsoft.com/office/drawing/2014/main" id="{07AF6EFD-CBDF-AE2A-AC67-FB48708CE364}"/>
              </a:ext>
            </a:extLst>
          </p:cNvPr>
          <p:cNvPicPr>
            <a:picLocks noChangeAspect="1"/>
          </p:cNvPicPr>
          <p:nvPr/>
        </p:nvPicPr>
        <p:blipFill>
          <a:blip r:embed="rId2"/>
          <a:stretch>
            <a:fillRect/>
          </a:stretch>
        </p:blipFill>
        <p:spPr>
          <a:xfrm>
            <a:off x="468128" y="1307332"/>
            <a:ext cx="7715930" cy="4589420"/>
          </a:xfrm>
          <a:prstGeom prst="rect">
            <a:avLst/>
          </a:prstGeom>
        </p:spPr>
      </p:pic>
      <p:sp>
        <p:nvSpPr>
          <p:cNvPr id="8" name="Rectangle: Rounded Corners 7">
            <a:extLst>
              <a:ext uri="{FF2B5EF4-FFF2-40B4-BE49-F238E27FC236}">
                <a16:creationId xmlns:a16="http://schemas.microsoft.com/office/drawing/2014/main" id="{85DDD1CE-953E-AA13-7C45-52381E472DD5}"/>
              </a:ext>
            </a:extLst>
          </p:cNvPr>
          <p:cNvSpPr/>
          <p:nvPr/>
        </p:nvSpPr>
        <p:spPr>
          <a:xfrm>
            <a:off x="139086" y="6022874"/>
            <a:ext cx="6765969" cy="694522"/>
          </a:xfrm>
          <a:prstGeom prst="roundRect">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u="sng">
                <a:solidFill>
                  <a:schemeClr val="bg1"/>
                </a:solidFill>
                <a:ea typeface="Calibri"/>
                <a:cs typeface="Calibri"/>
              </a:rPr>
              <a:t>Observation:</a:t>
            </a:r>
            <a:r>
              <a:rPr lang="en-US" sz="1600" b="1">
                <a:solidFill>
                  <a:schemeClr val="bg1"/>
                </a:solidFill>
                <a:ea typeface="Calibri"/>
                <a:cs typeface="Calibri"/>
              </a:rPr>
              <a:t> </a:t>
            </a:r>
            <a:r>
              <a:rPr lang="en-US" sz="1400" b="1">
                <a:solidFill>
                  <a:schemeClr val="bg1"/>
                </a:solidFill>
                <a:ea typeface="Calibri"/>
                <a:cs typeface="Calibri"/>
              </a:rPr>
              <a:t>We can</a:t>
            </a:r>
            <a:r>
              <a:rPr lang="en-US" sz="1600" b="1">
                <a:solidFill>
                  <a:schemeClr val="bg1"/>
                </a:solidFill>
                <a:ea typeface="Calibri"/>
                <a:cs typeface="Calibri"/>
              </a:rPr>
              <a:t> </a:t>
            </a:r>
            <a:r>
              <a:rPr lang="en-US" sz="1400" b="1">
                <a:solidFill>
                  <a:schemeClr val="bg1"/>
                </a:solidFill>
                <a:ea typeface="Calibri"/>
                <a:cs typeface="Calibri"/>
              </a:rPr>
              <a:t>see that in most states the percentage of White people is greater than 50 percent. But out of the three darkest states with the most Covid-19 cases only 1 one state is mostly White people.</a:t>
            </a:r>
            <a:endParaRPr lang="en-US" sz="1600" b="1">
              <a:solidFill>
                <a:schemeClr val="bg1"/>
              </a:solidFill>
              <a:ea typeface="Calibri"/>
              <a:cs typeface="Calibri"/>
            </a:endParaRPr>
          </a:p>
        </p:txBody>
      </p:sp>
    </p:spTree>
    <p:extLst>
      <p:ext uri="{BB962C8B-B14F-4D97-AF65-F5344CB8AC3E}">
        <p14:creationId xmlns:p14="http://schemas.microsoft.com/office/powerpoint/2010/main" val="3844090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30204EC-C398-D1AC-47F3-F3D28E6A694C}"/>
              </a:ext>
            </a:extLst>
          </p:cNvPr>
          <p:cNvSpPr/>
          <p:nvPr/>
        </p:nvSpPr>
        <p:spPr>
          <a:xfrm>
            <a:off x="312128" y="30093"/>
            <a:ext cx="7503683" cy="885781"/>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ea typeface="Calibri"/>
                <a:cs typeface="Calibri"/>
              </a:rPr>
              <a:t>United States map showing the percentage of Black people in every state.</a:t>
            </a:r>
          </a:p>
        </p:txBody>
      </p:sp>
      <p:pic>
        <p:nvPicPr>
          <p:cNvPr id="6" name="Picture 6" descr="Map&#10;&#10;Description automatically generated">
            <a:extLst>
              <a:ext uri="{FF2B5EF4-FFF2-40B4-BE49-F238E27FC236}">
                <a16:creationId xmlns:a16="http://schemas.microsoft.com/office/drawing/2014/main" id="{374B7211-49C1-5924-1891-3DC0E1E1FBB7}"/>
              </a:ext>
            </a:extLst>
          </p:cNvPr>
          <p:cNvPicPr>
            <a:picLocks noChangeAspect="1"/>
          </p:cNvPicPr>
          <p:nvPr/>
        </p:nvPicPr>
        <p:blipFill>
          <a:blip r:embed="rId2"/>
          <a:stretch>
            <a:fillRect/>
          </a:stretch>
        </p:blipFill>
        <p:spPr>
          <a:xfrm>
            <a:off x="367945" y="998335"/>
            <a:ext cx="7579317" cy="4952404"/>
          </a:xfrm>
          <a:prstGeom prst="rect">
            <a:avLst/>
          </a:prstGeom>
        </p:spPr>
      </p:pic>
      <p:sp>
        <p:nvSpPr>
          <p:cNvPr id="8" name="Rectangle: Rounded Corners 7">
            <a:extLst>
              <a:ext uri="{FF2B5EF4-FFF2-40B4-BE49-F238E27FC236}">
                <a16:creationId xmlns:a16="http://schemas.microsoft.com/office/drawing/2014/main" id="{7325EA4E-D117-485A-2BE7-733FE5373EBC}"/>
              </a:ext>
            </a:extLst>
          </p:cNvPr>
          <p:cNvSpPr/>
          <p:nvPr/>
        </p:nvSpPr>
        <p:spPr>
          <a:xfrm>
            <a:off x="221054" y="6059304"/>
            <a:ext cx="6929905" cy="694522"/>
          </a:xfrm>
          <a:prstGeom prst="roundRect">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u="sng">
                <a:solidFill>
                  <a:schemeClr val="bg1"/>
                </a:solidFill>
                <a:ea typeface="Calibri"/>
                <a:cs typeface="Calibri"/>
              </a:rPr>
              <a:t>Observation:</a:t>
            </a:r>
            <a:r>
              <a:rPr lang="en-US" sz="1600" b="1">
                <a:solidFill>
                  <a:schemeClr val="bg1"/>
                </a:solidFill>
                <a:ea typeface="Calibri"/>
                <a:cs typeface="Calibri"/>
              </a:rPr>
              <a:t> </a:t>
            </a:r>
            <a:r>
              <a:rPr lang="en-US" sz="1400" b="1">
                <a:solidFill>
                  <a:schemeClr val="bg1"/>
                </a:solidFill>
                <a:ea typeface="Calibri"/>
                <a:cs typeface="Calibri"/>
              </a:rPr>
              <a:t>We can</a:t>
            </a:r>
            <a:r>
              <a:rPr lang="en-US" sz="1600" b="1">
                <a:solidFill>
                  <a:schemeClr val="bg1"/>
                </a:solidFill>
                <a:ea typeface="Calibri"/>
                <a:cs typeface="Calibri"/>
              </a:rPr>
              <a:t> </a:t>
            </a:r>
            <a:r>
              <a:rPr lang="en-US" sz="1400" b="1">
                <a:solidFill>
                  <a:schemeClr val="bg1"/>
                </a:solidFill>
                <a:ea typeface="Calibri"/>
                <a:cs typeface="Calibri"/>
              </a:rPr>
              <a:t>see that in most states the percentage of Black people is </a:t>
            </a:r>
            <a:r>
              <a:rPr lang="en-US" sz="1400" b="1" u="sng">
                <a:solidFill>
                  <a:schemeClr val="bg1"/>
                </a:solidFill>
                <a:ea typeface="Calibri"/>
                <a:cs typeface="Calibri"/>
              </a:rPr>
              <a:t>fairly low </a:t>
            </a:r>
            <a:r>
              <a:rPr lang="en-US" sz="1400" b="1">
                <a:solidFill>
                  <a:schemeClr val="bg1"/>
                </a:solidFill>
                <a:ea typeface="Calibri"/>
                <a:cs typeface="Calibri"/>
              </a:rPr>
              <a:t>with the average percentage of Black people in every state being only 10%. </a:t>
            </a:r>
          </a:p>
        </p:txBody>
      </p:sp>
    </p:spTree>
    <p:extLst>
      <p:ext uri="{BB962C8B-B14F-4D97-AF65-F5344CB8AC3E}">
        <p14:creationId xmlns:p14="http://schemas.microsoft.com/office/powerpoint/2010/main" val="16756306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69E3FB1-FA8B-FFE6-A4D8-3696E480222D}"/>
              </a:ext>
            </a:extLst>
          </p:cNvPr>
          <p:cNvSpPr/>
          <p:nvPr/>
        </p:nvSpPr>
        <p:spPr>
          <a:xfrm>
            <a:off x="466957" y="130276"/>
            <a:ext cx="7503683" cy="885781"/>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ea typeface="Calibri"/>
                <a:cs typeface="Calibri"/>
              </a:rPr>
              <a:t>United States map showing the percentage of Hispanic people in every state.</a:t>
            </a:r>
          </a:p>
        </p:txBody>
      </p:sp>
      <p:pic>
        <p:nvPicPr>
          <p:cNvPr id="6" name="Picture 6" descr="Map&#10;&#10;Description automatically generated">
            <a:extLst>
              <a:ext uri="{FF2B5EF4-FFF2-40B4-BE49-F238E27FC236}">
                <a16:creationId xmlns:a16="http://schemas.microsoft.com/office/drawing/2014/main" id="{F95559D9-0BA6-188F-D75D-926F9444FDD9}"/>
              </a:ext>
            </a:extLst>
          </p:cNvPr>
          <p:cNvPicPr>
            <a:picLocks noChangeAspect="1"/>
          </p:cNvPicPr>
          <p:nvPr/>
        </p:nvPicPr>
        <p:blipFill>
          <a:blip r:embed="rId2"/>
          <a:stretch>
            <a:fillRect/>
          </a:stretch>
        </p:blipFill>
        <p:spPr>
          <a:xfrm>
            <a:off x="522774" y="1102094"/>
            <a:ext cx="7752362" cy="4753994"/>
          </a:xfrm>
          <a:prstGeom prst="rect">
            <a:avLst/>
          </a:prstGeom>
        </p:spPr>
      </p:pic>
      <p:sp>
        <p:nvSpPr>
          <p:cNvPr id="8" name="Rectangle: Rounded Corners 7">
            <a:extLst>
              <a:ext uri="{FF2B5EF4-FFF2-40B4-BE49-F238E27FC236}">
                <a16:creationId xmlns:a16="http://schemas.microsoft.com/office/drawing/2014/main" id="{1A5EEF58-A8BB-3FD3-B4BD-3FD891B854AB}"/>
              </a:ext>
            </a:extLst>
          </p:cNvPr>
          <p:cNvSpPr/>
          <p:nvPr/>
        </p:nvSpPr>
        <p:spPr>
          <a:xfrm>
            <a:off x="184624" y="6031981"/>
            <a:ext cx="6929905" cy="694522"/>
          </a:xfrm>
          <a:prstGeom prst="roundRect">
            <a:avLst/>
          </a:prstGeom>
          <a:solidFill>
            <a:schemeClr val="accent6">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u="sng">
                <a:solidFill>
                  <a:schemeClr val="bg1"/>
                </a:solidFill>
                <a:ea typeface="Calibri"/>
                <a:cs typeface="Calibri"/>
              </a:rPr>
              <a:t>Observation:</a:t>
            </a:r>
            <a:r>
              <a:rPr lang="en-US" sz="1600" b="1">
                <a:solidFill>
                  <a:schemeClr val="bg1"/>
                </a:solidFill>
                <a:ea typeface="Calibri"/>
                <a:cs typeface="Calibri"/>
              </a:rPr>
              <a:t> </a:t>
            </a:r>
            <a:r>
              <a:rPr lang="en-US" sz="1400" b="1">
                <a:solidFill>
                  <a:schemeClr val="bg1"/>
                </a:solidFill>
                <a:ea typeface="Calibri"/>
                <a:cs typeface="Calibri"/>
              </a:rPr>
              <a:t>We can</a:t>
            </a:r>
            <a:r>
              <a:rPr lang="en-US" sz="1600" b="1">
                <a:solidFill>
                  <a:schemeClr val="bg1"/>
                </a:solidFill>
                <a:ea typeface="Calibri"/>
                <a:cs typeface="Calibri"/>
              </a:rPr>
              <a:t> </a:t>
            </a:r>
            <a:r>
              <a:rPr lang="en-US" sz="1400" b="1">
                <a:solidFill>
                  <a:schemeClr val="bg1"/>
                </a:solidFill>
                <a:ea typeface="Calibri"/>
                <a:cs typeface="Calibri"/>
              </a:rPr>
              <a:t>see that in most states the percentage of Hispanic people is also moderately low with the average percentage of Hispanic people in every state being only 12%</a:t>
            </a:r>
          </a:p>
        </p:txBody>
      </p:sp>
    </p:spTree>
    <p:extLst>
      <p:ext uri="{BB962C8B-B14F-4D97-AF65-F5344CB8AC3E}">
        <p14:creationId xmlns:p14="http://schemas.microsoft.com/office/powerpoint/2010/main" val="1859532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A5CFE2B-69D0-8765-1BB7-C2F22E0FCFB9}"/>
              </a:ext>
            </a:extLst>
          </p:cNvPr>
          <p:cNvSpPr/>
          <p:nvPr/>
        </p:nvSpPr>
        <p:spPr>
          <a:xfrm>
            <a:off x="348559" y="30093"/>
            <a:ext cx="7321532" cy="776491"/>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err="1">
                <a:solidFill>
                  <a:schemeClr val="bg1"/>
                </a:solidFill>
                <a:ea typeface="Calibri"/>
                <a:cs typeface="Calibri"/>
              </a:rPr>
              <a:t>OpenMarkov</a:t>
            </a:r>
            <a:r>
              <a:rPr lang="en-US" b="1">
                <a:solidFill>
                  <a:schemeClr val="bg1"/>
                </a:solidFill>
                <a:ea typeface="Calibri"/>
                <a:cs typeface="Calibri"/>
              </a:rPr>
              <a:t> diagram showing the effect of the percentage of White people on the amount of Covid-19 cases </a:t>
            </a:r>
          </a:p>
        </p:txBody>
      </p:sp>
      <p:pic>
        <p:nvPicPr>
          <p:cNvPr id="6" name="Picture 6" descr="A picture containing line chart&#10;&#10;Description automatically generated">
            <a:extLst>
              <a:ext uri="{FF2B5EF4-FFF2-40B4-BE49-F238E27FC236}">
                <a16:creationId xmlns:a16="http://schemas.microsoft.com/office/drawing/2014/main" id="{8961B8D1-841E-03E5-9455-5767CF293196}"/>
              </a:ext>
            </a:extLst>
          </p:cNvPr>
          <p:cNvPicPr>
            <a:picLocks noChangeAspect="1"/>
          </p:cNvPicPr>
          <p:nvPr/>
        </p:nvPicPr>
        <p:blipFill rotWithShape="1">
          <a:blip r:embed="rId2"/>
          <a:srcRect l="5854" r="19106" b="205"/>
          <a:stretch/>
        </p:blipFill>
        <p:spPr>
          <a:xfrm>
            <a:off x="391625" y="870267"/>
            <a:ext cx="8047006" cy="5290511"/>
          </a:xfrm>
          <a:prstGeom prst="rect">
            <a:avLst/>
          </a:prstGeom>
        </p:spPr>
      </p:pic>
      <p:sp>
        <p:nvSpPr>
          <p:cNvPr id="8" name="Rectangle: Rounded Corners 7">
            <a:extLst>
              <a:ext uri="{FF2B5EF4-FFF2-40B4-BE49-F238E27FC236}">
                <a16:creationId xmlns:a16="http://schemas.microsoft.com/office/drawing/2014/main" id="{DCD08900-FDE5-56E0-B1E2-06CC3693B6A2}"/>
              </a:ext>
            </a:extLst>
          </p:cNvPr>
          <p:cNvSpPr/>
          <p:nvPr/>
        </p:nvSpPr>
        <p:spPr>
          <a:xfrm>
            <a:off x="84440" y="6059303"/>
            <a:ext cx="7303316" cy="721846"/>
          </a:xfrm>
          <a:prstGeom prst="roundRect">
            <a:avLst/>
          </a:prstGeom>
          <a:solidFill>
            <a:schemeClr val="bg2">
              <a:lumMod val="1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a:solidFill>
                  <a:schemeClr val="bg1"/>
                </a:solidFill>
                <a:ea typeface="Calibri"/>
                <a:cs typeface="Calibri"/>
              </a:rPr>
              <a:t>Observation: </a:t>
            </a:r>
            <a:r>
              <a:rPr lang="en-US" sz="1400" b="1">
                <a:solidFill>
                  <a:schemeClr val="bg1"/>
                </a:solidFill>
                <a:ea typeface="Calibri"/>
                <a:cs typeface="Calibri"/>
              </a:rPr>
              <a:t>As we can see in the diagram above when the population percentage of White People is</a:t>
            </a:r>
            <a:r>
              <a:rPr lang="en-US" sz="1400" b="1">
                <a:solidFill>
                  <a:schemeClr val="bg1"/>
                </a:solidFill>
                <a:highlight>
                  <a:srgbClr val="00FFFF"/>
                </a:highlight>
                <a:ea typeface="Calibri"/>
                <a:cs typeface="Calibri"/>
              </a:rPr>
              <a:t> high </a:t>
            </a:r>
            <a:r>
              <a:rPr lang="en-US" sz="1400" b="1">
                <a:solidFill>
                  <a:schemeClr val="bg1"/>
                </a:solidFill>
                <a:ea typeface="Calibri"/>
                <a:cs typeface="Calibri"/>
              </a:rPr>
              <a:t>the amount of Covid-19 cases in the state increases by only 1.68% which is very low.</a:t>
            </a:r>
            <a:endParaRPr lang="en-US" sz="1400" b="1" u="sng">
              <a:solidFill>
                <a:schemeClr val="bg1"/>
              </a:solidFill>
              <a:ea typeface="Calibri"/>
              <a:cs typeface="Calibri"/>
            </a:endParaRPr>
          </a:p>
        </p:txBody>
      </p:sp>
    </p:spTree>
    <p:extLst>
      <p:ext uri="{BB962C8B-B14F-4D97-AF65-F5344CB8AC3E}">
        <p14:creationId xmlns:p14="http://schemas.microsoft.com/office/powerpoint/2010/main" val="2537666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21A098F-AA48-1CC8-C829-FC3EEFEA47BF}"/>
              </a:ext>
            </a:extLst>
          </p:cNvPr>
          <p:cNvSpPr/>
          <p:nvPr/>
        </p:nvSpPr>
        <p:spPr>
          <a:xfrm>
            <a:off x="348559" y="30093"/>
            <a:ext cx="7503683" cy="885781"/>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err="1">
                <a:solidFill>
                  <a:schemeClr val="bg1"/>
                </a:solidFill>
                <a:ea typeface="Calibri"/>
                <a:cs typeface="Calibri"/>
              </a:rPr>
              <a:t>OpenMarkov</a:t>
            </a:r>
            <a:r>
              <a:rPr lang="en-US" b="1">
                <a:solidFill>
                  <a:schemeClr val="bg1"/>
                </a:solidFill>
                <a:ea typeface="Calibri"/>
                <a:cs typeface="Calibri"/>
              </a:rPr>
              <a:t> diagram showing the effect of the percentage of Black people on the amount of Covid-19 cases </a:t>
            </a:r>
          </a:p>
        </p:txBody>
      </p:sp>
      <p:pic>
        <p:nvPicPr>
          <p:cNvPr id="2" name="Picture 3" descr="A picture containing graphical user interface&#10;&#10;Description automatically generated">
            <a:extLst>
              <a:ext uri="{FF2B5EF4-FFF2-40B4-BE49-F238E27FC236}">
                <a16:creationId xmlns:a16="http://schemas.microsoft.com/office/drawing/2014/main" id="{E5890CB1-8188-E416-8D7A-CB54D5374C5A}"/>
              </a:ext>
            </a:extLst>
          </p:cNvPr>
          <p:cNvPicPr>
            <a:picLocks noChangeAspect="1"/>
          </p:cNvPicPr>
          <p:nvPr/>
        </p:nvPicPr>
        <p:blipFill rotWithShape="1">
          <a:blip r:embed="rId2"/>
          <a:srcRect l="2242" t="-181" r="18487" b="362"/>
          <a:stretch/>
        </p:blipFill>
        <p:spPr>
          <a:xfrm>
            <a:off x="276870" y="954749"/>
            <a:ext cx="8268070" cy="5139774"/>
          </a:xfrm>
          <a:prstGeom prst="rect">
            <a:avLst/>
          </a:prstGeom>
        </p:spPr>
      </p:pic>
      <p:sp>
        <p:nvSpPr>
          <p:cNvPr id="6" name="Rectangle: Rounded Corners 5">
            <a:extLst>
              <a:ext uri="{FF2B5EF4-FFF2-40B4-BE49-F238E27FC236}">
                <a16:creationId xmlns:a16="http://schemas.microsoft.com/office/drawing/2014/main" id="{25D646B1-ACBC-D59C-FEFC-484A7F143951}"/>
              </a:ext>
            </a:extLst>
          </p:cNvPr>
          <p:cNvSpPr/>
          <p:nvPr/>
        </p:nvSpPr>
        <p:spPr>
          <a:xfrm>
            <a:off x="84440" y="6059303"/>
            <a:ext cx="7303316" cy="721846"/>
          </a:xfrm>
          <a:prstGeom prst="roundRect">
            <a:avLst/>
          </a:prstGeom>
          <a:solidFill>
            <a:schemeClr val="bg2">
              <a:lumMod val="1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a:solidFill>
                  <a:schemeClr val="bg1"/>
                </a:solidFill>
                <a:ea typeface="Calibri"/>
                <a:cs typeface="Calibri"/>
              </a:rPr>
              <a:t>Observation: </a:t>
            </a:r>
            <a:r>
              <a:rPr lang="en-US" sz="1400" b="1">
                <a:solidFill>
                  <a:schemeClr val="bg1"/>
                </a:solidFill>
                <a:ea typeface="Calibri"/>
                <a:cs typeface="Calibri"/>
              </a:rPr>
              <a:t>As we can see in the diagram above when the population percentage of Black People is</a:t>
            </a:r>
            <a:r>
              <a:rPr lang="en-US" sz="1400" b="1">
                <a:solidFill>
                  <a:schemeClr val="bg1"/>
                </a:solidFill>
                <a:highlight>
                  <a:srgbClr val="00FFFF"/>
                </a:highlight>
                <a:ea typeface="Calibri"/>
                <a:cs typeface="Calibri"/>
              </a:rPr>
              <a:t> high </a:t>
            </a:r>
            <a:r>
              <a:rPr lang="en-US" sz="1400" b="1">
                <a:solidFill>
                  <a:schemeClr val="bg1"/>
                </a:solidFill>
                <a:ea typeface="Calibri"/>
                <a:cs typeface="Calibri"/>
              </a:rPr>
              <a:t>the amount of Covid-19 cases in the state increases by only 4.78% which is moderately low.</a:t>
            </a:r>
          </a:p>
        </p:txBody>
      </p:sp>
    </p:spTree>
    <p:extLst>
      <p:ext uri="{BB962C8B-B14F-4D97-AF65-F5344CB8AC3E}">
        <p14:creationId xmlns:p14="http://schemas.microsoft.com/office/powerpoint/2010/main" val="1065962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B2BC-F494-ACAB-575B-5B3F3A0D80AA}"/>
              </a:ext>
            </a:extLst>
          </p:cNvPr>
          <p:cNvSpPr>
            <a:spLocks noGrp="1"/>
          </p:cNvSpPr>
          <p:nvPr>
            <p:ph type="title"/>
          </p:nvPr>
        </p:nvSpPr>
        <p:spPr/>
        <p:txBody>
          <a:bodyPr/>
          <a:lstStyle/>
          <a:p>
            <a:r>
              <a:rPr lang="en-US">
                <a:cs typeface="Calibri Light"/>
              </a:rPr>
              <a:t>Analysis Continued Part 3:</a:t>
            </a:r>
            <a:endParaRPr lang="en-US"/>
          </a:p>
        </p:txBody>
      </p:sp>
      <p:pic>
        <p:nvPicPr>
          <p:cNvPr id="9" name="Picture 8" descr="Chart, bar chart&#10;&#10;Description automatically generated">
            <a:extLst>
              <a:ext uri="{FF2B5EF4-FFF2-40B4-BE49-F238E27FC236}">
                <a16:creationId xmlns:a16="http://schemas.microsoft.com/office/drawing/2014/main" id="{098BC5F4-1F28-4ABF-C327-772A81DA5E20}"/>
              </a:ext>
            </a:extLst>
          </p:cNvPr>
          <p:cNvPicPr>
            <a:picLocks noChangeAspect="1"/>
          </p:cNvPicPr>
          <p:nvPr/>
        </p:nvPicPr>
        <p:blipFill>
          <a:blip r:embed="rId2"/>
          <a:stretch>
            <a:fillRect/>
          </a:stretch>
        </p:blipFill>
        <p:spPr>
          <a:xfrm>
            <a:off x="838727" y="1548364"/>
            <a:ext cx="5365836" cy="4373929"/>
          </a:xfrm>
          <a:prstGeom prst="rect">
            <a:avLst/>
          </a:prstGeom>
        </p:spPr>
      </p:pic>
      <p:sp>
        <p:nvSpPr>
          <p:cNvPr id="3" name="TextBox 2">
            <a:extLst>
              <a:ext uri="{FF2B5EF4-FFF2-40B4-BE49-F238E27FC236}">
                <a16:creationId xmlns:a16="http://schemas.microsoft.com/office/drawing/2014/main" id="{4FE95921-CD99-F256-FCAA-4DE2469E026F}"/>
              </a:ext>
            </a:extLst>
          </p:cNvPr>
          <p:cNvSpPr txBox="1"/>
          <p:nvPr/>
        </p:nvSpPr>
        <p:spPr>
          <a:xfrm>
            <a:off x="5705605" y="3122112"/>
            <a:ext cx="2743200" cy="2031325"/>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average across all counties remained the same, with some counties with slight upticks and with Kent and Lapeer with reductions from 2018-2021.</a:t>
            </a:r>
            <a:endParaRPr lang="en-US">
              <a:cs typeface="Calibri"/>
            </a:endParaRPr>
          </a:p>
        </p:txBody>
      </p:sp>
    </p:spTree>
    <p:extLst>
      <p:ext uri="{BB962C8B-B14F-4D97-AF65-F5344CB8AC3E}">
        <p14:creationId xmlns:p14="http://schemas.microsoft.com/office/powerpoint/2010/main" val="32104445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F48A048-E7CE-328C-B4DC-3CEA03B6715B}"/>
              </a:ext>
            </a:extLst>
          </p:cNvPr>
          <p:cNvSpPr/>
          <p:nvPr/>
        </p:nvSpPr>
        <p:spPr>
          <a:xfrm>
            <a:off x="348559" y="30093"/>
            <a:ext cx="7175812" cy="730954"/>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err="1">
                <a:solidFill>
                  <a:schemeClr val="bg1"/>
                </a:solidFill>
                <a:ea typeface="Calibri"/>
                <a:cs typeface="Calibri"/>
              </a:rPr>
              <a:t>OpenMarkov</a:t>
            </a:r>
            <a:r>
              <a:rPr lang="en-US" b="1">
                <a:solidFill>
                  <a:schemeClr val="bg1"/>
                </a:solidFill>
                <a:ea typeface="Calibri"/>
                <a:cs typeface="Calibri"/>
              </a:rPr>
              <a:t> diagram showing the effect of the percentage of Hispanic people on the amount of Covid-19 cases </a:t>
            </a:r>
          </a:p>
        </p:txBody>
      </p:sp>
      <p:sp>
        <p:nvSpPr>
          <p:cNvPr id="8" name="Rectangle: Rounded Corners 7">
            <a:extLst>
              <a:ext uri="{FF2B5EF4-FFF2-40B4-BE49-F238E27FC236}">
                <a16:creationId xmlns:a16="http://schemas.microsoft.com/office/drawing/2014/main" id="{F3094A5F-059B-3F7B-C4F6-EF1DAADF7FD2}"/>
              </a:ext>
            </a:extLst>
          </p:cNvPr>
          <p:cNvSpPr/>
          <p:nvPr/>
        </p:nvSpPr>
        <p:spPr>
          <a:xfrm>
            <a:off x="84440" y="6113948"/>
            <a:ext cx="7913523" cy="667201"/>
          </a:xfrm>
          <a:prstGeom prst="roundRect">
            <a:avLst/>
          </a:prstGeom>
          <a:solidFill>
            <a:schemeClr val="bg2">
              <a:lumMod val="1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a:solidFill>
                  <a:schemeClr val="bg1"/>
                </a:solidFill>
                <a:ea typeface="Calibri"/>
                <a:cs typeface="Calibri"/>
              </a:rPr>
              <a:t>Observation: </a:t>
            </a:r>
            <a:r>
              <a:rPr lang="en-US" sz="1400" b="1">
                <a:solidFill>
                  <a:schemeClr val="bg1"/>
                </a:solidFill>
                <a:ea typeface="Calibri"/>
                <a:cs typeface="Calibri"/>
              </a:rPr>
              <a:t>As we can see in the diagram above when the population percentage of Hispanic People is</a:t>
            </a:r>
            <a:r>
              <a:rPr lang="en-US" sz="1400" b="1">
                <a:solidFill>
                  <a:schemeClr val="bg1"/>
                </a:solidFill>
                <a:highlight>
                  <a:srgbClr val="00FFFF"/>
                </a:highlight>
                <a:ea typeface="Calibri"/>
                <a:cs typeface="Calibri"/>
              </a:rPr>
              <a:t> high </a:t>
            </a:r>
            <a:r>
              <a:rPr lang="en-US" sz="1400" b="1">
                <a:solidFill>
                  <a:schemeClr val="bg1"/>
                </a:solidFill>
                <a:ea typeface="Calibri"/>
                <a:cs typeface="Calibri"/>
              </a:rPr>
              <a:t>the amount of Covid-19 cases in the state increases by 50.2% which is a really high value especially since all the other races only increased the amount of Covid-19 cases by less than 5%.</a:t>
            </a:r>
          </a:p>
        </p:txBody>
      </p:sp>
      <p:pic>
        <p:nvPicPr>
          <p:cNvPr id="9" name="Picture 9" descr="A picture containing graphical user interface&#10;&#10;Description automatically generated">
            <a:extLst>
              <a:ext uri="{FF2B5EF4-FFF2-40B4-BE49-F238E27FC236}">
                <a16:creationId xmlns:a16="http://schemas.microsoft.com/office/drawing/2014/main" id="{3D0829CC-E589-CE63-BC21-549599DEAF99}"/>
              </a:ext>
            </a:extLst>
          </p:cNvPr>
          <p:cNvPicPr>
            <a:picLocks noChangeAspect="1"/>
          </p:cNvPicPr>
          <p:nvPr/>
        </p:nvPicPr>
        <p:blipFill rotWithShape="1">
          <a:blip r:embed="rId2"/>
          <a:srcRect l="6383" r="16064" b="215"/>
          <a:stretch/>
        </p:blipFill>
        <p:spPr>
          <a:xfrm>
            <a:off x="249546" y="835611"/>
            <a:ext cx="8325739" cy="5286970"/>
          </a:xfrm>
          <a:prstGeom prst="rect">
            <a:avLst/>
          </a:prstGeom>
        </p:spPr>
      </p:pic>
    </p:spTree>
    <p:extLst>
      <p:ext uri="{BB962C8B-B14F-4D97-AF65-F5344CB8AC3E}">
        <p14:creationId xmlns:p14="http://schemas.microsoft.com/office/powerpoint/2010/main" val="27288556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6506B54-6C72-5B9D-CFD2-BA147CBF8022}"/>
              </a:ext>
            </a:extLst>
          </p:cNvPr>
          <p:cNvSpPr/>
          <p:nvPr/>
        </p:nvSpPr>
        <p:spPr>
          <a:xfrm>
            <a:off x="466957" y="130276"/>
            <a:ext cx="7503683" cy="885781"/>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ea typeface="Calibri"/>
                <a:cs typeface="Calibri"/>
              </a:rPr>
              <a:t>Probability Plot showing the percentage of White people compared to the amount of Covid-19 cases.</a:t>
            </a:r>
          </a:p>
        </p:txBody>
      </p:sp>
      <p:pic>
        <p:nvPicPr>
          <p:cNvPr id="6" name="Picture 6" descr="Chart, scatter chart&#10;&#10;Description automatically generated">
            <a:extLst>
              <a:ext uri="{FF2B5EF4-FFF2-40B4-BE49-F238E27FC236}">
                <a16:creationId xmlns:a16="http://schemas.microsoft.com/office/drawing/2014/main" id="{1C15D503-0926-F18B-B077-7DEC1434D101}"/>
              </a:ext>
            </a:extLst>
          </p:cNvPr>
          <p:cNvPicPr>
            <a:picLocks noChangeAspect="1"/>
          </p:cNvPicPr>
          <p:nvPr/>
        </p:nvPicPr>
        <p:blipFill>
          <a:blip r:embed="rId2"/>
          <a:stretch>
            <a:fillRect/>
          </a:stretch>
        </p:blipFill>
        <p:spPr>
          <a:xfrm>
            <a:off x="285978" y="1959038"/>
            <a:ext cx="3990936" cy="2657588"/>
          </a:xfrm>
          <a:prstGeom prst="rect">
            <a:avLst/>
          </a:prstGeom>
        </p:spPr>
      </p:pic>
      <p:pic>
        <p:nvPicPr>
          <p:cNvPr id="7" name="Picture 7" descr="Chart, scatter chart&#10;&#10;Description automatically generated">
            <a:extLst>
              <a:ext uri="{FF2B5EF4-FFF2-40B4-BE49-F238E27FC236}">
                <a16:creationId xmlns:a16="http://schemas.microsoft.com/office/drawing/2014/main" id="{24FB3CD7-B3B7-8AC8-7E79-8C33E35B6529}"/>
              </a:ext>
            </a:extLst>
          </p:cNvPr>
          <p:cNvPicPr>
            <a:picLocks noChangeAspect="1"/>
          </p:cNvPicPr>
          <p:nvPr/>
        </p:nvPicPr>
        <p:blipFill>
          <a:blip r:embed="rId3"/>
          <a:stretch>
            <a:fillRect/>
          </a:stretch>
        </p:blipFill>
        <p:spPr>
          <a:xfrm>
            <a:off x="4602965" y="1886179"/>
            <a:ext cx="4118442" cy="2730448"/>
          </a:xfrm>
          <a:prstGeom prst="rect">
            <a:avLst/>
          </a:prstGeom>
        </p:spPr>
      </p:pic>
      <p:sp>
        <p:nvSpPr>
          <p:cNvPr id="8" name="Rectangle: Rounded Corners 7">
            <a:extLst>
              <a:ext uri="{FF2B5EF4-FFF2-40B4-BE49-F238E27FC236}">
                <a16:creationId xmlns:a16="http://schemas.microsoft.com/office/drawing/2014/main" id="{D755AA7E-E9D3-3F59-5816-EEB1EC9DFE9D}"/>
              </a:ext>
            </a:extLst>
          </p:cNvPr>
          <p:cNvSpPr/>
          <p:nvPr/>
        </p:nvSpPr>
        <p:spPr>
          <a:xfrm>
            <a:off x="284806" y="1314259"/>
            <a:ext cx="3997269" cy="503264"/>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a:solidFill>
                  <a:schemeClr val="bg1"/>
                </a:solidFill>
                <a:ea typeface="Calibri"/>
                <a:cs typeface="Calibri"/>
              </a:rPr>
              <a:t>Fitted line plot before removing any outliers:</a:t>
            </a:r>
          </a:p>
        </p:txBody>
      </p:sp>
      <p:sp>
        <p:nvSpPr>
          <p:cNvPr id="9" name="Rectangle: Rounded Corners 8">
            <a:extLst>
              <a:ext uri="{FF2B5EF4-FFF2-40B4-BE49-F238E27FC236}">
                <a16:creationId xmlns:a16="http://schemas.microsoft.com/office/drawing/2014/main" id="{CDCADE96-5FB7-5767-82C3-6B86565E7FD1}"/>
              </a:ext>
            </a:extLst>
          </p:cNvPr>
          <p:cNvSpPr/>
          <p:nvPr/>
        </p:nvSpPr>
        <p:spPr>
          <a:xfrm>
            <a:off x="4893237" y="1341581"/>
            <a:ext cx="3550999" cy="448619"/>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a:solidFill>
                  <a:schemeClr val="bg1"/>
                </a:solidFill>
                <a:ea typeface="Calibri"/>
                <a:cs typeface="Calibri"/>
              </a:rPr>
              <a:t>Fitted line plot after removing outliers:</a:t>
            </a:r>
          </a:p>
        </p:txBody>
      </p:sp>
      <p:sp>
        <p:nvSpPr>
          <p:cNvPr id="10" name="Rectangle: Rounded Corners 9">
            <a:extLst>
              <a:ext uri="{FF2B5EF4-FFF2-40B4-BE49-F238E27FC236}">
                <a16:creationId xmlns:a16="http://schemas.microsoft.com/office/drawing/2014/main" id="{39136760-C1D7-8319-FFE4-2AA5FF2D1B43}"/>
              </a:ext>
            </a:extLst>
          </p:cNvPr>
          <p:cNvSpPr/>
          <p:nvPr/>
        </p:nvSpPr>
        <p:spPr>
          <a:xfrm>
            <a:off x="339452" y="4756921"/>
            <a:ext cx="7303314" cy="1842075"/>
          </a:xfrm>
          <a:prstGeom prst="roundRect">
            <a:avLst/>
          </a:prstGeom>
          <a:solidFill>
            <a:srgbClr val="FF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u="sng">
                <a:solidFill>
                  <a:schemeClr val="bg1"/>
                </a:solidFill>
                <a:ea typeface="Calibri"/>
                <a:cs typeface="Calibri"/>
              </a:rPr>
              <a:t>Observations:</a:t>
            </a:r>
            <a:r>
              <a:rPr lang="en-US" sz="1600" b="1">
                <a:solidFill>
                  <a:schemeClr val="bg1"/>
                </a:solidFill>
                <a:ea typeface="Calibri"/>
                <a:cs typeface="Calibri"/>
              </a:rPr>
              <a:t> We can clearly see above that as the percentage of White people increases the amount of Covid-19 cases increases but with an adjusted R-squared value of only 11.0% (which is very low) we know that there isn't a strong correlation between the percentage of White people and the amount of Covid-19 cases. The relationship between the percentage of White people and the amount of Covid-19 cases is very weak meaning that the percentage of White people per state doesn't really affect the number of Covid-19 cases.</a:t>
            </a:r>
          </a:p>
        </p:txBody>
      </p:sp>
    </p:spTree>
    <p:extLst>
      <p:ext uri="{BB962C8B-B14F-4D97-AF65-F5344CB8AC3E}">
        <p14:creationId xmlns:p14="http://schemas.microsoft.com/office/powerpoint/2010/main" val="1760131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B16446B-656C-58DE-3234-C19E4DEB5B7C}"/>
              </a:ext>
            </a:extLst>
          </p:cNvPr>
          <p:cNvSpPr/>
          <p:nvPr/>
        </p:nvSpPr>
        <p:spPr>
          <a:xfrm>
            <a:off x="466957" y="130276"/>
            <a:ext cx="7503683" cy="885781"/>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ea typeface="Calibri"/>
                <a:cs typeface="Calibri"/>
              </a:rPr>
              <a:t>Probability Plot showing the higher/lower the percentage of Black people the amount of cases </a:t>
            </a:r>
          </a:p>
        </p:txBody>
      </p:sp>
      <p:pic>
        <p:nvPicPr>
          <p:cNvPr id="6" name="Picture 6" descr="Chart, scatter chart&#10;&#10;Description automatically generated">
            <a:extLst>
              <a:ext uri="{FF2B5EF4-FFF2-40B4-BE49-F238E27FC236}">
                <a16:creationId xmlns:a16="http://schemas.microsoft.com/office/drawing/2014/main" id="{F945BF37-EBE4-0B53-FA5E-57AC85726A76}"/>
              </a:ext>
            </a:extLst>
          </p:cNvPr>
          <p:cNvPicPr>
            <a:picLocks noChangeAspect="1"/>
          </p:cNvPicPr>
          <p:nvPr/>
        </p:nvPicPr>
        <p:blipFill>
          <a:blip r:embed="rId2"/>
          <a:stretch>
            <a:fillRect/>
          </a:stretch>
        </p:blipFill>
        <p:spPr>
          <a:xfrm>
            <a:off x="94718" y="1867961"/>
            <a:ext cx="4364347" cy="2921708"/>
          </a:xfrm>
          <a:prstGeom prst="rect">
            <a:avLst/>
          </a:prstGeom>
        </p:spPr>
      </p:pic>
      <p:pic>
        <p:nvPicPr>
          <p:cNvPr id="7" name="Picture 7" descr="Chart, scatter chart&#10;&#10;Description automatically generated">
            <a:extLst>
              <a:ext uri="{FF2B5EF4-FFF2-40B4-BE49-F238E27FC236}">
                <a16:creationId xmlns:a16="http://schemas.microsoft.com/office/drawing/2014/main" id="{7BD029FC-3B12-FCA3-1EE9-1789B93D4D8D}"/>
              </a:ext>
            </a:extLst>
          </p:cNvPr>
          <p:cNvPicPr>
            <a:picLocks noChangeAspect="1"/>
          </p:cNvPicPr>
          <p:nvPr/>
        </p:nvPicPr>
        <p:blipFill>
          <a:blip r:embed="rId3"/>
          <a:stretch>
            <a:fillRect/>
          </a:stretch>
        </p:blipFill>
        <p:spPr>
          <a:xfrm>
            <a:off x="4575643" y="1867962"/>
            <a:ext cx="4473636" cy="2994568"/>
          </a:xfrm>
          <a:prstGeom prst="rect">
            <a:avLst/>
          </a:prstGeom>
        </p:spPr>
      </p:pic>
      <p:sp>
        <p:nvSpPr>
          <p:cNvPr id="9" name="Rectangle: Rounded Corners 8">
            <a:extLst>
              <a:ext uri="{FF2B5EF4-FFF2-40B4-BE49-F238E27FC236}">
                <a16:creationId xmlns:a16="http://schemas.microsoft.com/office/drawing/2014/main" id="{FE03F228-6E42-3375-A626-52055ED5B5A8}"/>
              </a:ext>
            </a:extLst>
          </p:cNvPr>
          <p:cNvSpPr/>
          <p:nvPr/>
        </p:nvSpPr>
        <p:spPr>
          <a:xfrm>
            <a:off x="284806" y="1204968"/>
            <a:ext cx="3997269" cy="503264"/>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a:solidFill>
                  <a:schemeClr val="bg1"/>
                </a:solidFill>
                <a:ea typeface="Calibri"/>
                <a:cs typeface="Calibri"/>
              </a:rPr>
              <a:t>Fitted line plot before removing any outliers:</a:t>
            </a:r>
          </a:p>
        </p:txBody>
      </p:sp>
      <p:sp>
        <p:nvSpPr>
          <p:cNvPr id="11" name="Rectangle: Rounded Corners 10">
            <a:extLst>
              <a:ext uri="{FF2B5EF4-FFF2-40B4-BE49-F238E27FC236}">
                <a16:creationId xmlns:a16="http://schemas.microsoft.com/office/drawing/2014/main" id="{BA3BC2BB-B212-794C-B3FD-25235D671BE0}"/>
              </a:ext>
            </a:extLst>
          </p:cNvPr>
          <p:cNvSpPr/>
          <p:nvPr/>
        </p:nvSpPr>
        <p:spPr>
          <a:xfrm>
            <a:off x="4984313" y="1250505"/>
            <a:ext cx="3833333" cy="457726"/>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a:solidFill>
                  <a:schemeClr val="bg1"/>
                </a:solidFill>
                <a:ea typeface="Calibri"/>
                <a:cs typeface="Calibri"/>
              </a:rPr>
              <a:t>Fitted line plot after removing outliers:</a:t>
            </a:r>
          </a:p>
        </p:txBody>
      </p:sp>
      <p:sp>
        <p:nvSpPr>
          <p:cNvPr id="2" name="Rectangle: Rounded Corners 1">
            <a:extLst>
              <a:ext uri="{FF2B5EF4-FFF2-40B4-BE49-F238E27FC236}">
                <a16:creationId xmlns:a16="http://schemas.microsoft.com/office/drawing/2014/main" id="{36A9D7C4-D29D-F2C9-4044-19365C6D6B7A}"/>
              </a:ext>
            </a:extLst>
          </p:cNvPr>
          <p:cNvSpPr/>
          <p:nvPr/>
        </p:nvSpPr>
        <p:spPr>
          <a:xfrm>
            <a:off x="339452" y="4866212"/>
            <a:ext cx="7303314" cy="1842075"/>
          </a:xfrm>
          <a:prstGeom prst="roundRect">
            <a:avLst/>
          </a:prstGeom>
          <a:solidFill>
            <a:srgbClr val="FF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u="sng">
                <a:solidFill>
                  <a:schemeClr val="bg1"/>
                </a:solidFill>
                <a:ea typeface="Calibri"/>
                <a:cs typeface="Calibri"/>
              </a:rPr>
              <a:t>Observations:</a:t>
            </a:r>
            <a:r>
              <a:rPr lang="en-US" sz="1600" b="1">
                <a:solidFill>
                  <a:schemeClr val="bg1"/>
                </a:solidFill>
                <a:ea typeface="Calibri"/>
                <a:cs typeface="Calibri"/>
              </a:rPr>
              <a:t> We can clearly see above that as the percentage of Black people increases the amount of Covid-19 cases increases but with an adjusted R-squared value of only 16.3% (which is fairly low) we know that there isn't a strong correlation between the percentage of Black people and the amount of Covid-19 cases. The relationship between the percentage of Black people and the amount of Covid-19 cases is really weak meaning that the percentage of Black people per state doesn't really affect the number of Covid-19 cases.</a:t>
            </a:r>
          </a:p>
        </p:txBody>
      </p:sp>
    </p:spTree>
    <p:extLst>
      <p:ext uri="{BB962C8B-B14F-4D97-AF65-F5344CB8AC3E}">
        <p14:creationId xmlns:p14="http://schemas.microsoft.com/office/powerpoint/2010/main" val="28619582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9FDEBB3-C59D-F135-6E70-614A4A747A36}"/>
              </a:ext>
            </a:extLst>
          </p:cNvPr>
          <p:cNvSpPr/>
          <p:nvPr/>
        </p:nvSpPr>
        <p:spPr>
          <a:xfrm>
            <a:off x="466957" y="130276"/>
            <a:ext cx="7503683" cy="885781"/>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ea typeface="Calibri"/>
                <a:cs typeface="Calibri"/>
              </a:rPr>
              <a:t>Probability Plot showing the higher/lower the percentage of Hispanic people the amount of cases </a:t>
            </a:r>
          </a:p>
        </p:txBody>
      </p:sp>
      <p:pic>
        <p:nvPicPr>
          <p:cNvPr id="7" name="Picture 7" descr="Chart, scatter chart&#10;&#10;Description automatically generated">
            <a:extLst>
              <a:ext uri="{FF2B5EF4-FFF2-40B4-BE49-F238E27FC236}">
                <a16:creationId xmlns:a16="http://schemas.microsoft.com/office/drawing/2014/main" id="{2F7852F6-D6D1-0807-B810-DD25AEAF814F}"/>
              </a:ext>
            </a:extLst>
          </p:cNvPr>
          <p:cNvPicPr>
            <a:picLocks noChangeAspect="1"/>
          </p:cNvPicPr>
          <p:nvPr/>
        </p:nvPicPr>
        <p:blipFill>
          <a:blip r:embed="rId2"/>
          <a:stretch>
            <a:fillRect/>
          </a:stretch>
        </p:blipFill>
        <p:spPr>
          <a:xfrm>
            <a:off x="112933" y="1785994"/>
            <a:ext cx="4346131" cy="2894385"/>
          </a:xfrm>
          <a:prstGeom prst="rect">
            <a:avLst/>
          </a:prstGeom>
        </p:spPr>
      </p:pic>
      <p:pic>
        <p:nvPicPr>
          <p:cNvPr id="8" name="Picture 8" descr="Chart, scatter chart&#10;&#10;Description automatically generated">
            <a:extLst>
              <a:ext uri="{FF2B5EF4-FFF2-40B4-BE49-F238E27FC236}">
                <a16:creationId xmlns:a16="http://schemas.microsoft.com/office/drawing/2014/main" id="{FEF75677-29D2-A0F0-9350-B7432B2371BD}"/>
              </a:ext>
            </a:extLst>
          </p:cNvPr>
          <p:cNvPicPr>
            <a:picLocks noChangeAspect="1"/>
          </p:cNvPicPr>
          <p:nvPr/>
        </p:nvPicPr>
        <p:blipFill>
          <a:blip r:embed="rId3"/>
          <a:stretch>
            <a:fillRect/>
          </a:stretch>
        </p:blipFill>
        <p:spPr>
          <a:xfrm>
            <a:off x="4648503" y="1785994"/>
            <a:ext cx="4428099" cy="2930814"/>
          </a:xfrm>
          <a:prstGeom prst="rect">
            <a:avLst/>
          </a:prstGeom>
        </p:spPr>
      </p:pic>
      <p:sp>
        <p:nvSpPr>
          <p:cNvPr id="10" name="Rectangle: Rounded Corners 9">
            <a:extLst>
              <a:ext uri="{FF2B5EF4-FFF2-40B4-BE49-F238E27FC236}">
                <a16:creationId xmlns:a16="http://schemas.microsoft.com/office/drawing/2014/main" id="{4C858A19-4EA8-685A-D623-1995288E170A}"/>
              </a:ext>
            </a:extLst>
          </p:cNvPr>
          <p:cNvSpPr/>
          <p:nvPr/>
        </p:nvSpPr>
        <p:spPr>
          <a:xfrm>
            <a:off x="339451" y="1177645"/>
            <a:ext cx="3997269" cy="503264"/>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a:solidFill>
                  <a:schemeClr val="bg1"/>
                </a:solidFill>
                <a:ea typeface="Calibri"/>
                <a:cs typeface="Calibri"/>
              </a:rPr>
              <a:t>Fitted line plot before removing any outliers:</a:t>
            </a:r>
          </a:p>
        </p:txBody>
      </p:sp>
      <p:sp>
        <p:nvSpPr>
          <p:cNvPr id="12" name="Rectangle: Rounded Corners 11">
            <a:extLst>
              <a:ext uri="{FF2B5EF4-FFF2-40B4-BE49-F238E27FC236}">
                <a16:creationId xmlns:a16="http://schemas.microsoft.com/office/drawing/2014/main" id="{7A8724F8-D616-DBB5-7FED-19F0729CF3E5}"/>
              </a:ext>
            </a:extLst>
          </p:cNvPr>
          <p:cNvSpPr/>
          <p:nvPr/>
        </p:nvSpPr>
        <p:spPr>
          <a:xfrm>
            <a:off x="4975205" y="1232290"/>
            <a:ext cx="3550999" cy="448619"/>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a:solidFill>
                  <a:schemeClr val="bg1"/>
                </a:solidFill>
                <a:ea typeface="Calibri"/>
                <a:cs typeface="Calibri"/>
              </a:rPr>
              <a:t>Fitted line plot after removing outliers:</a:t>
            </a:r>
          </a:p>
        </p:txBody>
      </p:sp>
      <p:sp>
        <p:nvSpPr>
          <p:cNvPr id="2" name="Rectangle: Rounded Corners 1">
            <a:extLst>
              <a:ext uri="{FF2B5EF4-FFF2-40B4-BE49-F238E27FC236}">
                <a16:creationId xmlns:a16="http://schemas.microsoft.com/office/drawing/2014/main" id="{3426BEFF-A552-5A3E-16EC-BECE17CB9A5D}"/>
              </a:ext>
            </a:extLst>
          </p:cNvPr>
          <p:cNvSpPr/>
          <p:nvPr/>
        </p:nvSpPr>
        <p:spPr>
          <a:xfrm>
            <a:off x="339452" y="4866212"/>
            <a:ext cx="7303314" cy="1842075"/>
          </a:xfrm>
          <a:prstGeom prst="roundRect">
            <a:avLst/>
          </a:prstGeom>
          <a:solidFill>
            <a:srgbClr val="FF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u="sng">
                <a:solidFill>
                  <a:schemeClr val="bg1"/>
                </a:solidFill>
                <a:ea typeface="Calibri"/>
                <a:cs typeface="Calibri"/>
              </a:rPr>
              <a:t>Observations:</a:t>
            </a:r>
            <a:r>
              <a:rPr lang="en-US" sz="1600" b="1">
                <a:solidFill>
                  <a:schemeClr val="bg1"/>
                </a:solidFill>
                <a:ea typeface="Calibri"/>
                <a:cs typeface="Calibri"/>
              </a:rPr>
              <a:t> We can clearly see above that as the percentage of Hispanic people increases the amount of Covid-19 cases decreases but with an adjusted R-squared value of only 5.1% (which is very low) we know that there isn't a strong correlation between the percentage of Hispanic people and the amount of Covid-19 cases. The relationship between the percentage of Hispanic people and the amount of Covid-19 cases is very weak meaning that the percentage of Hispanic people per state doesn't really affect the number of Covid-19 cases.</a:t>
            </a:r>
          </a:p>
        </p:txBody>
      </p:sp>
    </p:spTree>
    <p:extLst>
      <p:ext uri="{BB962C8B-B14F-4D97-AF65-F5344CB8AC3E}">
        <p14:creationId xmlns:p14="http://schemas.microsoft.com/office/powerpoint/2010/main" val="27400297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89F34CB-490A-26A6-CF69-7C5FC8205A1C}"/>
              </a:ext>
            </a:extLst>
          </p:cNvPr>
          <p:cNvSpPr/>
          <p:nvPr/>
        </p:nvSpPr>
        <p:spPr>
          <a:xfrm>
            <a:off x="630893" y="494579"/>
            <a:ext cx="7503683" cy="885781"/>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ea typeface="Calibri"/>
                <a:cs typeface="Calibri"/>
              </a:rPr>
              <a:t>Conclusion of Query 3:</a:t>
            </a:r>
          </a:p>
        </p:txBody>
      </p:sp>
      <p:sp>
        <p:nvSpPr>
          <p:cNvPr id="2" name="Rectangle: Rounded Corners 1">
            <a:extLst>
              <a:ext uri="{FF2B5EF4-FFF2-40B4-BE49-F238E27FC236}">
                <a16:creationId xmlns:a16="http://schemas.microsoft.com/office/drawing/2014/main" id="{E4CCA5AC-BDDB-245B-0400-263FCD74C4E2}"/>
              </a:ext>
            </a:extLst>
          </p:cNvPr>
          <p:cNvSpPr/>
          <p:nvPr/>
        </p:nvSpPr>
        <p:spPr>
          <a:xfrm>
            <a:off x="457850" y="1815176"/>
            <a:ext cx="8232286" cy="2998736"/>
          </a:xfrm>
          <a:prstGeom prst="roundRect">
            <a:avLst/>
          </a:prstGeom>
          <a:solidFill>
            <a:srgbClr val="FF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u="sng">
                <a:solidFill>
                  <a:schemeClr val="bg1"/>
                </a:solidFill>
                <a:ea typeface="Calibri"/>
                <a:cs typeface="Calibri"/>
              </a:rPr>
              <a:t>Conclusion:</a:t>
            </a:r>
            <a:r>
              <a:rPr lang="en-US" sz="1600" b="1">
                <a:solidFill>
                  <a:schemeClr val="bg1"/>
                </a:solidFill>
                <a:ea typeface="Calibri"/>
                <a:cs typeface="Calibri"/>
              </a:rPr>
              <a:t> As we saw in the probability plot and in the </a:t>
            </a:r>
            <a:r>
              <a:rPr lang="en-US" sz="1600" b="1" err="1">
                <a:solidFill>
                  <a:schemeClr val="bg1"/>
                </a:solidFill>
                <a:ea typeface="Calibri"/>
                <a:cs typeface="Calibri"/>
              </a:rPr>
              <a:t>OpenMarkov</a:t>
            </a:r>
            <a:r>
              <a:rPr lang="en-US" sz="1600" b="1">
                <a:solidFill>
                  <a:schemeClr val="bg1"/>
                </a:solidFill>
                <a:ea typeface="Calibri"/>
                <a:cs typeface="Calibri"/>
              </a:rPr>
              <a:t> diagram the amount of Covid-19 cases did increase as the percentage of White, Black and Hispanic people increased but by analyzing through regression we saw very low R-squared values indicating that there isn't a strong correlation/relationship between race and the amount of Covid-19 cases per state. Thus, it is </a:t>
            </a:r>
            <a:r>
              <a:rPr lang="en-US" sz="1600" b="1" u="sng">
                <a:solidFill>
                  <a:schemeClr val="bg1"/>
                </a:solidFill>
                <a:ea typeface="Calibri"/>
                <a:cs typeface="Calibri"/>
              </a:rPr>
              <a:t>not plausible </a:t>
            </a:r>
            <a:r>
              <a:rPr lang="en-US" sz="1600" b="1">
                <a:solidFill>
                  <a:schemeClr val="bg1"/>
                </a:solidFill>
                <a:ea typeface="Calibri"/>
                <a:cs typeface="Calibri"/>
              </a:rPr>
              <a:t>for us to conclude that a population's Race has any effect on the amount of Covid-19 cases per state because we were not able to find any significant evidence showing a strong relationship/correlation between Race and the number of Covid-19 cases. Also, we were not able to produce any evidence showing that any race significantly increased/decreased the number of Covid-19 cases in the United States.</a:t>
            </a:r>
          </a:p>
        </p:txBody>
      </p:sp>
    </p:spTree>
    <p:extLst>
      <p:ext uri="{BB962C8B-B14F-4D97-AF65-F5344CB8AC3E}">
        <p14:creationId xmlns:p14="http://schemas.microsoft.com/office/powerpoint/2010/main" val="23515491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8FDA92F-9113-FFC2-8D57-641515E88FF5}"/>
              </a:ext>
            </a:extLst>
          </p:cNvPr>
          <p:cNvSpPr/>
          <p:nvPr/>
        </p:nvSpPr>
        <p:spPr>
          <a:xfrm>
            <a:off x="630893" y="494579"/>
            <a:ext cx="7503683" cy="885781"/>
          </a:xfrm>
          <a:prstGeom prst="roundRect">
            <a:avLst/>
          </a:prstGeom>
          <a:solidFill>
            <a:schemeClr val="accent4">
              <a:lumMod val="75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ea typeface="Calibri"/>
                <a:cs typeface="Calibri"/>
              </a:rPr>
              <a:t>Insights of Query 3:</a:t>
            </a:r>
          </a:p>
        </p:txBody>
      </p:sp>
      <p:sp>
        <p:nvSpPr>
          <p:cNvPr id="2" name="Rectangle: Rounded Corners 1">
            <a:extLst>
              <a:ext uri="{FF2B5EF4-FFF2-40B4-BE49-F238E27FC236}">
                <a16:creationId xmlns:a16="http://schemas.microsoft.com/office/drawing/2014/main" id="{9B5FB105-386C-DBD1-9C15-4F78A7933475}"/>
              </a:ext>
            </a:extLst>
          </p:cNvPr>
          <p:cNvSpPr/>
          <p:nvPr/>
        </p:nvSpPr>
        <p:spPr>
          <a:xfrm>
            <a:off x="339451" y="1833391"/>
            <a:ext cx="8232286" cy="2998736"/>
          </a:xfrm>
          <a:prstGeom prst="roundRect">
            <a:avLst/>
          </a:prstGeom>
          <a:solidFill>
            <a:srgbClr val="FF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u="sng">
                <a:solidFill>
                  <a:schemeClr val="bg1"/>
                </a:solidFill>
                <a:ea typeface="Calibri"/>
                <a:cs typeface="Calibri"/>
              </a:rPr>
              <a:t>Insights:</a:t>
            </a:r>
            <a:r>
              <a:rPr lang="en-US" sz="1600" b="1">
                <a:solidFill>
                  <a:schemeClr val="bg1"/>
                </a:solidFill>
                <a:ea typeface="Calibri"/>
                <a:cs typeface="Calibri"/>
              </a:rPr>
              <a:t> I was very shocked to learn that a population's race didn't affect the number of Covid-19 cases because I always thought that some races were more immune to the Coronavirus than other races. But I was definitely wrong because there was no real significant difference in the amount of Covid-19 cases based on a population's race.</a:t>
            </a:r>
          </a:p>
        </p:txBody>
      </p:sp>
    </p:spTree>
    <p:extLst>
      <p:ext uri="{BB962C8B-B14F-4D97-AF65-F5344CB8AC3E}">
        <p14:creationId xmlns:p14="http://schemas.microsoft.com/office/powerpoint/2010/main" val="26120379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032745-5412-188D-3C58-E1130F5CEF09}"/>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Did a state's governor partisan have any effect on the number of Covid-19 cases?</a:t>
            </a:r>
          </a:p>
          <a:p>
            <a:pPr marL="0" indent="0">
              <a:buNone/>
            </a:pPr>
            <a:r>
              <a:rPr lang="en-US" sz="2000">
                <a:cs typeface="Calibri"/>
              </a:rPr>
              <a:t>Let's start off by looking at a U.S. map that shows the different governor partisans for each of the 50 states.</a:t>
            </a:r>
            <a:endParaRPr lang="en-US" sz="2000">
              <a:ea typeface="Calibri"/>
              <a:cs typeface="Calibri"/>
            </a:endParaRPr>
          </a:p>
          <a:p>
            <a:pPr marL="0" indent="0">
              <a:buNone/>
            </a:pPr>
            <a:r>
              <a:rPr lang="en-US" sz="2000">
                <a:cs typeface="Calibri"/>
              </a:rPr>
              <a:t>After looking at the map we will compare the mean(average) number of Covid-19 cases in states that are Democratic with the states that are Republican, and then we will calculate the difference in the percentage of the mean between the two governor partisans. </a:t>
            </a:r>
            <a:endParaRPr lang="en-US" sz="2000">
              <a:ea typeface="Calibri"/>
              <a:cs typeface="Calibri"/>
            </a:endParaRPr>
          </a:p>
          <a:p>
            <a:pPr marL="0" indent="0">
              <a:buNone/>
            </a:pPr>
            <a:r>
              <a:rPr lang="en-US" sz="2000">
                <a:cs typeface="Calibri"/>
              </a:rPr>
              <a:t>Lastly, we will analyze the 95% confidence interval of the average amount of Covid-19 cases among the different governor partisans to see if a state's governor partisan had any effect on the total number of Covid-19 cases. </a:t>
            </a:r>
            <a:endParaRPr lang="en-US" sz="2000">
              <a:ea typeface="Calibri"/>
              <a:cs typeface="Calibri"/>
            </a:endParaRPr>
          </a:p>
          <a:p>
            <a:pPr marL="0" indent="0">
              <a:buNone/>
            </a:pPr>
            <a:endParaRPr lang="en-US" sz="2000">
              <a:cs typeface="Calibri"/>
            </a:endParaRPr>
          </a:p>
          <a:p>
            <a:pPr marL="0" indent="0">
              <a:buNone/>
            </a:pPr>
            <a:endParaRPr lang="en-US" sz="2000">
              <a:cs typeface="Calibri"/>
            </a:endParaRPr>
          </a:p>
        </p:txBody>
      </p:sp>
      <p:sp>
        <p:nvSpPr>
          <p:cNvPr id="5" name="Rectangle: Rounded Corners 4">
            <a:extLst>
              <a:ext uri="{FF2B5EF4-FFF2-40B4-BE49-F238E27FC236}">
                <a16:creationId xmlns:a16="http://schemas.microsoft.com/office/drawing/2014/main" id="{6C4BBF07-A9AE-2A81-DEF9-AACFF17B6768}"/>
              </a:ext>
            </a:extLst>
          </p:cNvPr>
          <p:cNvSpPr/>
          <p:nvPr/>
        </p:nvSpPr>
        <p:spPr>
          <a:xfrm>
            <a:off x="539818" y="248675"/>
            <a:ext cx="7886200" cy="1377589"/>
          </a:xfrm>
          <a:prstGeom prst="roundRect">
            <a:avLst/>
          </a:prstGeom>
          <a:solidFill>
            <a:srgbClr val="B55BAF"/>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tx1"/>
                </a:solidFill>
                <a:ea typeface="Calibri"/>
                <a:cs typeface="Calibri"/>
              </a:rPr>
              <a:t>Analysis of Query 4</a:t>
            </a:r>
          </a:p>
        </p:txBody>
      </p:sp>
    </p:spTree>
    <p:extLst>
      <p:ext uri="{BB962C8B-B14F-4D97-AF65-F5344CB8AC3E}">
        <p14:creationId xmlns:p14="http://schemas.microsoft.com/office/powerpoint/2010/main" val="19189738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7D64C35-8CE2-6F9B-1605-4EC685F193B0}"/>
              </a:ext>
            </a:extLst>
          </p:cNvPr>
          <p:cNvSpPr/>
          <p:nvPr/>
        </p:nvSpPr>
        <p:spPr>
          <a:xfrm>
            <a:off x="239268" y="66524"/>
            <a:ext cx="7886200" cy="1377589"/>
          </a:xfrm>
          <a:prstGeom prst="roundRect">
            <a:avLst/>
          </a:prstGeom>
          <a:solidFill>
            <a:srgbClr val="B55BAF"/>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tx1"/>
                </a:solidFill>
                <a:ea typeface="Calibri"/>
                <a:cs typeface="Calibri"/>
              </a:rPr>
              <a:t>United States map of the different governor partisans in each state</a:t>
            </a:r>
          </a:p>
        </p:txBody>
      </p:sp>
      <p:pic>
        <p:nvPicPr>
          <p:cNvPr id="6" name="Picture 6" descr="Map&#10;&#10;Description automatically generated">
            <a:extLst>
              <a:ext uri="{FF2B5EF4-FFF2-40B4-BE49-F238E27FC236}">
                <a16:creationId xmlns:a16="http://schemas.microsoft.com/office/drawing/2014/main" id="{571ABBEA-F411-9431-2EC4-480A921A80A7}"/>
              </a:ext>
            </a:extLst>
          </p:cNvPr>
          <p:cNvPicPr>
            <a:picLocks noChangeAspect="1"/>
          </p:cNvPicPr>
          <p:nvPr/>
        </p:nvPicPr>
        <p:blipFill>
          <a:blip r:embed="rId2"/>
          <a:stretch>
            <a:fillRect/>
          </a:stretch>
        </p:blipFill>
        <p:spPr>
          <a:xfrm>
            <a:off x="94720" y="1500394"/>
            <a:ext cx="7606641" cy="4376344"/>
          </a:xfrm>
          <a:prstGeom prst="rect">
            <a:avLst/>
          </a:prstGeom>
        </p:spPr>
      </p:pic>
      <p:sp>
        <p:nvSpPr>
          <p:cNvPr id="7" name="Rectangle: Rounded Corners 6">
            <a:extLst>
              <a:ext uri="{FF2B5EF4-FFF2-40B4-BE49-F238E27FC236}">
                <a16:creationId xmlns:a16="http://schemas.microsoft.com/office/drawing/2014/main" id="{7404EED2-BCA4-6796-3919-8032C302E67B}"/>
              </a:ext>
            </a:extLst>
          </p:cNvPr>
          <p:cNvSpPr/>
          <p:nvPr/>
        </p:nvSpPr>
        <p:spPr>
          <a:xfrm>
            <a:off x="93547" y="5950014"/>
            <a:ext cx="8177640" cy="876673"/>
          </a:xfrm>
          <a:prstGeom prst="roundRect">
            <a:avLst/>
          </a:prstGeom>
          <a:solidFill>
            <a:schemeClr val="accent4">
              <a:lumMod val="60000"/>
              <a:lumOff val="4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a:solidFill>
                  <a:schemeClr val="tx1"/>
                </a:solidFill>
                <a:ea typeface="Calibri"/>
                <a:cs typeface="Calibri"/>
              </a:rPr>
              <a:t>Observation: Out of the three dark green states we can see that two of them are Republican while only one of them is Democrat which means that off the bat, we know so far that out of the states with the highest number of Covid-19 cases the most common governor partisan is Republican.</a:t>
            </a:r>
          </a:p>
        </p:txBody>
      </p:sp>
      <p:sp>
        <p:nvSpPr>
          <p:cNvPr id="8" name="Rectangle: Rounded Corners 7">
            <a:extLst>
              <a:ext uri="{FF2B5EF4-FFF2-40B4-BE49-F238E27FC236}">
                <a16:creationId xmlns:a16="http://schemas.microsoft.com/office/drawing/2014/main" id="{0BC7068D-5837-92AF-8298-B9E645D8D5C8}"/>
              </a:ext>
            </a:extLst>
          </p:cNvPr>
          <p:cNvSpPr/>
          <p:nvPr/>
        </p:nvSpPr>
        <p:spPr>
          <a:xfrm>
            <a:off x="7762123" y="1897145"/>
            <a:ext cx="1301427" cy="3545190"/>
          </a:xfrm>
          <a:prstGeom prst="roundRect">
            <a:avLst/>
          </a:prstGeom>
          <a:solidFill>
            <a:schemeClr val="accent4">
              <a:lumMod val="60000"/>
              <a:lumOff val="40000"/>
            </a:scheme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b="1" u="sng">
                <a:solidFill>
                  <a:schemeClr val="tx1"/>
                </a:solidFill>
                <a:cs typeface="Calibri"/>
              </a:rPr>
              <a:t>Map Key:</a:t>
            </a:r>
          </a:p>
          <a:p>
            <a:pPr algn="ctr"/>
            <a:r>
              <a:rPr lang="en-US" sz="1600" b="1">
                <a:solidFill>
                  <a:schemeClr val="tx1"/>
                </a:solidFill>
                <a:cs typeface="Calibri"/>
              </a:rPr>
              <a:t>The darker the color of the state the higher the amount of Covid-19 cases.</a:t>
            </a:r>
          </a:p>
        </p:txBody>
      </p:sp>
    </p:spTree>
    <p:extLst>
      <p:ext uri="{BB962C8B-B14F-4D97-AF65-F5344CB8AC3E}">
        <p14:creationId xmlns:p14="http://schemas.microsoft.com/office/powerpoint/2010/main" val="38943249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ACB2FE2-07D9-6341-9C80-AA441CAF85BC}"/>
              </a:ext>
            </a:extLst>
          </p:cNvPr>
          <p:cNvSpPr/>
          <p:nvPr/>
        </p:nvSpPr>
        <p:spPr>
          <a:xfrm>
            <a:off x="476065" y="294213"/>
            <a:ext cx="7886200" cy="1377589"/>
          </a:xfrm>
          <a:prstGeom prst="roundRect">
            <a:avLst/>
          </a:prstGeom>
          <a:solidFill>
            <a:srgbClr val="B55BAF"/>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tx1"/>
                </a:solidFill>
                <a:ea typeface="Calibri"/>
                <a:cs typeface="Calibri"/>
              </a:rPr>
              <a:t>Comparison of the average number of Covid-19 cases in Democratic and Republican states.</a:t>
            </a:r>
          </a:p>
        </p:txBody>
      </p:sp>
      <p:pic>
        <p:nvPicPr>
          <p:cNvPr id="2" name="Picture 2">
            <a:extLst>
              <a:ext uri="{FF2B5EF4-FFF2-40B4-BE49-F238E27FC236}">
                <a16:creationId xmlns:a16="http://schemas.microsoft.com/office/drawing/2014/main" id="{8FA38C81-755D-4D65-D40F-55810CC31AFD}"/>
              </a:ext>
            </a:extLst>
          </p:cNvPr>
          <p:cNvPicPr>
            <a:picLocks noChangeAspect="1"/>
          </p:cNvPicPr>
          <p:nvPr/>
        </p:nvPicPr>
        <p:blipFill rotWithShape="1">
          <a:blip r:embed="rId2"/>
          <a:srcRect r="-163" b="28834"/>
          <a:stretch/>
        </p:blipFill>
        <p:spPr>
          <a:xfrm>
            <a:off x="1879802" y="1797567"/>
            <a:ext cx="6222295" cy="1176552"/>
          </a:xfrm>
          <a:prstGeom prst="rect">
            <a:avLst/>
          </a:prstGeom>
        </p:spPr>
      </p:pic>
      <p:sp>
        <p:nvSpPr>
          <p:cNvPr id="3" name="TextBox 2">
            <a:extLst>
              <a:ext uri="{FF2B5EF4-FFF2-40B4-BE49-F238E27FC236}">
                <a16:creationId xmlns:a16="http://schemas.microsoft.com/office/drawing/2014/main" id="{CA036918-D3CE-3DD6-2AEE-637FCA49FBF3}"/>
              </a:ext>
            </a:extLst>
          </p:cNvPr>
          <p:cNvSpPr txBox="1"/>
          <p:nvPr/>
        </p:nvSpPr>
        <p:spPr>
          <a:xfrm>
            <a:off x="40075" y="3100217"/>
            <a:ext cx="3490019" cy="1107996"/>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ea typeface="Calibri"/>
                <a:cs typeface="Calibri"/>
              </a:rPr>
              <a:t>10% trimmed mean:</a:t>
            </a:r>
          </a:p>
          <a:p>
            <a:r>
              <a:rPr lang="en-US" sz="1600">
                <a:ea typeface="Calibri"/>
                <a:cs typeface="Calibri"/>
              </a:rPr>
              <a:t>26(0.1)=2.6( round to 3)</a:t>
            </a:r>
          </a:p>
          <a:p>
            <a:r>
              <a:rPr lang="en-US" sz="1600">
                <a:ea typeface="Calibri"/>
                <a:cs typeface="Calibri"/>
              </a:rPr>
              <a:t>Remove 3 values from both sides </a:t>
            </a:r>
          </a:p>
          <a:p>
            <a:endParaRPr lang="en-US">
              <a:ea typeface="Calibri"/>
              <a:cs typeface="Calibri"/>
            </a:endParaRPr>
          </a:p>
        </p:txBody>
      </p:sp>
      <p:pic>
        <p:nvPicPr>
          <p:cNvPr id="4" name="Picture 5">
            <a:extLst>
              <a:ext uri="{FF2B5EF4-FFF2-40B4-BE49-F238E27FC236}">
                <a16:creationId xmlns:a16="http://schemas.microsoft.com/office/drawing/2014/main" id="{04F1A950-4584-BC0E-3743-FC019546A050}"/>
              </a:ext>
            </a:extLst>
          </p:cNvPr>
          <p:cNvPicPr>
            <a:picLocks noChangeAspect="1"/>
          </p:cNvPicPr>
          <p:nvPr/>
        </p:nvPicPr>
        <p:blipFill>
          <a:blip r:embed="rId3"/>
          <a:stretch>
            <a:fillRect/>
          </a:stretch>
        </p:blipFill>
        <p:spPr>
          <a:xfrm>
            <a:off x="2162137" y="4472210"/>
            <a:ext cx="4737757" cy="800680"/>
          </a:xfrm>
          <a:prstGeom prst="rect">
            <a:avLst/>
          </a:prstGeom>
        </p:spPr>
      </p:pic>
      <p:pic>
        <p:nvPicPr>
          <p:cNvPr id="6" name="Picture 6" descr="Timeline&#10;&#10;Description automatically generated">
            <a:extLst>
              <a:ext uri="{FF2B5EF4-FFF2-40B4-BE49-F238E27FC236}">
                <a16:creationId xmlns:a16="http://schemas.microsoft.com/office/drawing/2014/main" id="{4AC9CFBC-BDEE-FD5C-2683-423CE6F3D703}"/>
              </a:ext>
            </a:extLst>
          </p:cNvPr>
          <p:cNvPicPr>
            <a:picLocks noChangeAspect="1"/>
          </p:cNvPicPr>
          <p:nvPr/>
        </p:nvPicPr>
        <p:blipFill>
          <a:blip r:embed="rId4"/>
          <a:stretch>
            <a:fillRect/>
          </a:stretch>
        </p:blipFill>
        <p:spPr>
          <a:xfrm>
            <a:off x="3610240" y="3102130"/>
            <a:ext cx="5156705" cy="1118220"/>
          </a:xfrm>
          <a:prstGeom prst="rect">
            <a:avLst/>
          </a:prstGeom>
        </p:spPr>
      </p:pic>
      <p:sp>
        <p:nvSpPr>
          <p:cNvPr id="7" name="TextBox 6">
            <a:extLst>
              <a:ext uri="{FF2B5EF4-FFF2-40B4-BE49-F238E27FC236}">
                <a16:creationId xmlns:a16="http://schemas.microsoft.com/office/drawing/2014/main" id="{DD8CF987-4C35-EC06-960C-9D6B4D5CFE7C}"/>
              </a:ext>
            </a:extLst>
          </p:cNvPr>
          <p:cNvSpPr txBox="1"/>
          <p:nvPr/>
        </p:nvSpPr>
        <p:spPr>
          <a:xfrm>
            <a:off x="204011" y="1861587"/>
            <a:ext cx="1541000" cy="61555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ea typeface="Calibri"/>
                <a:cs typeface="Calibri"/>
              </a:rPr>
              <a:t>Original Mean</a:t>
            </a:r>
            <a:endParaRPr lang="en-US" u="sng"/>
          </a:p>
          <a:p>
            <a:r>
              <a:rPr lang="en-US">
                <a:ea typeface="Calibri"/>
                <a:cs typeface="Calibri"/>
              </a:rPr>
              <a:t>Republican:</a:t>
            </a:r>
          </a:p>
        </p:txBody>
      </p:sp>
      <p:sp>
        <p:nvSpPr>
          <p:cNvPr id="8" name="TextBox 7">
            <a:extLst>
              <a:ext uri="{FF2B5EF4-FFF2-40B4-BE49-F238E27FC236}">
                <a16:creationId xmlns:a16="http://schemas.microsoft.com/office/drawing/2014/main" id="{2D893B12-41EF-A067-79D8-7CCF471C710C}"/>
              </a:ext>
            </a:extLst>
          </p:cNvPr>
          <p:cNvSpPr txBox="1"/>
          <p:nvPr/>
        </p:nvSpPr>
        <p:spPr>
          <a:xfrm>
            <a:off x="112935" y="4566534"/>
            <a:ext cx="1495463" cy="61555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ea typeface="Calibri"/>
                <a:cs typeface="Calibri"/>
              </a:rPr>
              <a:t>Original Mean</a:t>
            </a:r>
            <a:endParaRPr lang="en-US" u="sng"/>
          </a:p>
          <a:p>
            <a:r>
              <a:rPr lang="en-US">
                <a:ea typeface="Calibri"/>
                <a:cs typeface="Calibri"/>
              </a:rPr>
              <a:t>Democratic:</a:t>
            </a:r>
          </a:p>
        </p:txBody>
      </p:sp>
      <p:sp>
        <p:nvSpPr>
          <p:cNvPr id="9" name="TextBox 8">
            <a:extLst>
              <a:ext uri="{FF2B5EF4-FFF2-40B4-BE49-F238E27FC236}">
                <a16:creationId xmlns:a16="http://schemas.microsoft.com/office/drawing/2014/main" id="{E8175E5F-539C-4C5E-FD7B-8C30DE105712}"/>
              </a:ext>
            </a:extLst>
          </p:cNvPr>
          <p:cNvSpPr txBox="1"/>
          <p:nvPr/>
        </p:nvSpPr>
        <p:spPr>
          <a:xfrm>
            <a:off x="67398" y="5486400"/>
            <a:ext cx="3080179" cy="1107996"/>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ea typeface="Calibri"/>
                <a:cs typeface="Calibri"/>
              </a:rPr>
              <a:t>10% trimmed mean:</a:t>
            </a:r>
          </a:p>
          <a:p>
            <a:r>
              <a:rPr lang="en-US" sz="1600">
                <a:ea typeface="Calibri"/>
                <a:cs typeface="Calibri"/>
              </a:rPr>
              <a:t>26(0.1)=2.6( round to 3)</a:t>
            </a:r>
          </a:p>
          <a:p>
            <a:r>
              <a:rPr lang="en-US" sz="1600">
                <a:ea typeface="Calibri"/>
                <a:cs typeface="Calibri"/>
              </a:rPr>
              <a:t>Remove 3 values from both sides </a:t>
            </a:r>
          </a:p>
          <a:p>
            <a:endParaRPr lang="en-US">
              <a:ea typeface="Calibri"/>
              <a:cs typeface="Calibri"/>
            </a:endParaRPr>
          </a:p>
        </p:txBody>
      </p:sp>
      <p:pic>
        <p:nvPicPr>
          <p:cNvPr id="10" name="Picture 10" descr="Table&#10;&#10;Description automatically generated">
            <a:extLst>
              <a:ext uri="{FF2B5EF4-FFF2-40B4-BE49-F238E27FC236}">
                <a16:creationId xmlns:a16="http://schemas.microsoft.com/office/drawing/2014/main" id="{ACF2F44F-095E-E457-133B-46C46DF42B6C}"/>
              </a:ext>
            </a:extLst>
          </p:cNvPr>
          <p:cNvPicPr>
            <a:picLocks noChangeAspect="1"/>
          </p:cNvPicPr>
          <p:nvPr/>
        </p:nvPicPr>
        <p:blipFill>
          <a:blip r:embed="rId5"/>
          <a:stretch>
            <a:fillRect/>
          </a:stretch>
        </p:blipFill>
        <p:spPr>
          <a:xfrm>
            <a:off x="3154862" y="5484140"/>
            <a:ext cx="5202243" cy="1108357"/>
          </a:xfrm>
          <a:prstGeom prst="rect">
            <a:avLst/>
          </a:prstGeom>
        </p:spPr>
      </p:pic>
    </p:spTree>
    <p:extLst>
      <p:ext uri="{BB962C8B-B14F-4D97-AF65-F5344CB8AC3E}">
        <p14:creationId xmlns:p14="http://schemas.microsoft.com/office/powerpoint/2010/main" val="13536029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A3B6982-2BD4-CF0D-3D57-670CA63BDC86}"/>
              </a:ext>
            </a:extLst>
          </p:cNvPr>
          <p:cNvSpPr/>
          <p:nvPr/>
        </p:nvSpPr>
        <p:spPr>
          <a:xfrm>
            <a:off x="321236" y="66524"/>
            <a:ext cx="7886200" cy="1377589"/>
          </a:xfrm>
          <a:prstGeom prst="roundRect">
            <a:avLst/>
          </a:prstGeom>
          <a:solidFill>
            <a:srgbClr val="B55BAF"/>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tx1"/>
                </a:solidFill>
                <a:ea typeface="Calibri"/>
                <a:cs typeface="Calibri"/>
              </a:rPr>
              <a:t>Observations on the average number of Covid-19 cases in Democratic and Republican states.</a:t>
            </a:r>
          </a:p>
        </p:txBody>
      </p:sp>
      <p:sp>
        <p:nvSpPr>
          <p:cNvPr id="7" name="TextBox 6">
            <a:extLst>
              <a:ext uri="{FF2B5EF4-FFF2-40B4-BE49-F238E27FC236}">
                <a16:creationId xmlns:a16="http://schemas.microsoft.com/office/drawing/2014/main" id="{D79B3C81-261F-B773-C916-9FDE9DDA1CD1}"/>
              </a:ext>
            </a:extLst>
          </p:cNvPr>
          <p:cNvSpPr txBox="1"/>
          <p:nvPr/>
        </p:nvSpPr>
        <p:spPr>
          <a:xfrm>
            <a:off x="149366" y="5477294"/>
            <a:ext cx="5921740" cy="1354217"/>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ea typeface="Calibri"/>
                <a:cs typeface="Calibri"/>
              </a:rPr>
              <a:t>Observations:</a:t>
            </a:r>
          </a:p>
          <a:p>
            <a:r>
              <a:rPr lang="en-US" sz="1600">
                <a:ea typeface="Calibri"/>
                <a:cs typeface="Calibri"/>
              </a:rPr>
              <a:t>When looking at both the original mean and the 10% trimmed mean in both cases the states with a governor partisan of Republican had a </a:t>
            </a:r>
            <a:r>
              <a:rPr lang="en-US" sz="1600" u="sng">
                <a:ea typeface="Calibri"/>
                <a:cs typeface="Calibri"/>
              </a:rPr>
              <a:t>less </a:t>
            </a:r>
            <a:r>
              <a:rPr lang="en-US" sz="1600">
                <a:ea typeface="Calibri"/>
                <a:cs typeface="Calibri"/>
              </a:rPr>
              <a:t>average number of Covid-19 cases than Democratic States.</a:t>
            </a:r>
          </a:p>
          <a:p>
            <a:endParaRPr lang="en-US">
              <a:ea typeface="Calibri"/>
              <a:cs typeface="Calibri"/>
            </a:endParaRPr>
          </a:p>
        </p:txBody>
      </p:sp>
      <p:pic>
        <p:nvPicPr>
          <p:cNvPr id="8" name="Picture 8" descr="Graphical user interface, application&#10;&#10;Description automatically generated">
            <a:extLst>
              <a:ext uri="{FF2B5EF4-FFF2-40B4-BE49-F238E27FC236}">
                <a16:creationId xmlns:a16="http://schemas.microsoft.com/office/drawing/2014/main" id="{E1A5D872-13B7-6CBC-B1C4-E93E4272FAF1}"/>
              </a:ext>
            </a:extLst>
          </p:cNvPr>
          <p:cNvPicPr>
            <a:picLocks noChangeAspect="1"/>
          </p:cNvPicPr>
          <p:nvPr/>
        </p:nvPicPr>
        <p:blipFill>
          <a:blip r:embed="rId2"/>
          <a:stretch>
            <a:fillRect/>
          </a:stretch>
        </p:blipFill>
        <p:spPr>
          <a:xfrm>
            <a:off x="213116" y="1502766"/>
            <a:ext cx="7169477" cy="3970862"/>
          </a:xfrm>
          <a:prstGeom prst="rect">
            <a:avLst/>
          </a:prstGeom>
        </p:spPr>
      </p:pic>
    </p:spTree>
    <p:extLst>
      <p:ext uri="{BB962C8B-B14F-4D97-AF65-F5344CB8AC3E}">
        <p14:creationId xmlns:p14="http://schemas.microsoft.com/office/powerpoint/2010/main" val="2659192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36AF-5679-B3D4-C240-8BD948797790}"/>
              </a:ext>
            </a:extLst>
          </p:cNvPr>
          <p:cNvSpPr>
            <a:spLocks noGrp="1"/>
          </p:cNvSpPr>
          <p:nvPr>
            <p:ph type="title"/>
          </p:nvPr>
        </p:nvSpPr>
        <p:spPr>
          <a:solidFill>
            <a:schemeClr val="bg1"/>
          </a:solidFill>
        </p:spPr>
        <p:txBody>
          <a:bodyPr/>
          <a:lstStyle/>
          <a:p>
            <a:r>
              <a:rPr lang="en-US">
                <a:cs typeface="Calibri Light"/>
              </a:rPr>
              <a:t>Conclusion Part 4:</a:t>
            </a:r>
            <a:endParaRPr lang="en-US"/>
          </a:p>
        </p:txBody>
      </p:sp>
      <p:sp>
        <p:nvSpPr>
          <p:cNvPr id="6" name="Content Placeholder 5">
            <a:extLst>
              <a:ext uri="{FF2B5EF4-FFF2-40B4-BE49-F238E27FC236}">
                <a16:creationId xmlns:a16="http://schemas.microsoft.com/office/drawing/2014/main" id="{22EFF97A-00B3-EBE2-5A93-8C3F882151A9}"/>
              </a:ext>
            </a:extLst>
          </p:cNvPr>
          <p:cNvSpPr>
            <a:spLocks noGrp="1"/>
          </p:cNvSpPr>
          <p:nvPr>
            <p:ph idx="1"/>
          </p:nvPr>
        </p:nvSpPr>
        <p:spPr>
          <a:xfrm>
            <a:off x="905969" y="1825625"/>
            <a:ext cx="7609381" cy="4203983"/>
          </a:xfrm>
        </p:spPr>
        <p:txBody>
          <a:bodyPr vert="horz" lIns="91440" tIns="45720" rIns="91440" bIns="45720" rtlCol="0" anchor="t">
            <a:normAutofit fontScale="85000" lnSpcReduction="20000"/>
          </a:bodyPr>
          <a:lstStyle/>
          <a:p>
            <a:pPr marL="0" indent="0">
              <a:buNone/>
            </a:pPr>
            <a:r>
              <a:rPr lang="en-US" sz="1200">
                <a:cs typeface="Calibri"/>
              </a:rPr>
              <a:t>           </a:t>
            </a:r>
            <a:r>
              <a:rPr lang="en-US" sz="1800">
                <a:cs typeface="Calibri"/>
              </a:rPr>
              <a:t>    </a:t>
            </a:r>
            <a:r>
              <a:rPr lang="en-US" sz="1800" u="sng">
                <a:highlight>
                  <a:srgbClr val="FFFF00"/>
                </a:highlight>
                <a:cs typeface="Calibri"/>
              </a:rPr>
              <a:t>Obesity Rates 2018-2021</a:t>
            </a:r>
            <a:endParaRPr lang="en-US" sz="1800" u="sng">
              <a:highlight>
                <a:srgbClr val="FFFF00"/>
              </a:highlight>
              <a:ea typeface="Calibri"/>
              <a:cs typeface="Calibri" panose="020F0502020204030204"/>
            </a:endParaRPr>
          </a:p>
          <a:p>
            <a:pPr marL="457200" lvl="1" indent="0">
              <a:buNone/>
            </a:pPr>
            <a:r>
              <a:rPr lang="en-US" sz="1800">
                <a:cs typeface="Calibri"/>
              </a:rPr>
              <a:t> </a:t>
            </a:r>
            <a:r>
              <a:rPr lang="en-US" sz="1800">
                <a:ea typeface="+mn-lt"/>
                <a:cs typeface="+mn-lt"/>
              </a:rPr>
              <a:t>   -Increased :Wayne, Lapeer, Genesse, and Clinton                </a:t>
            </a:r>
            <a:r>
              <a:rPr lang="en-US" sz="1800">
                <a:highlight>
                  <a:srgbClr val="FF0000"/>
                </a:highlight>
                <a:ea typeface="+mn-lt"/>
                <a:cs typeface="+mn-lt"/>
              </a:rPr>
              <a:t> Decreased:  Kalamazoo,</a:t>
            </a:r>
            <a:r>
              <a:rPr lang="en-US" sz="1800">
                <a:ea typeface="+mn-lt"/>
                <a:cs typeface="+mn-lt"/>
              </a:rPr>
              <a:t> Kent, Macomb, Oakland, and St. Clair</a:t>
            </a:r>
          </a:p>
          <a:p>
            <a:pPr marL="457200" lvl="1" indent="0">
              <a:buNone/>
            </a:pPr>
            <a:endParaRPr lang="en-US" sz="1800">
              <a:ea typeface="Calibri"/>
              <a:cs typeface="Calibri"/>
            </a:endParaRPr>
          </a:p>
          <a:p>
            <a:pPr marL="457200" lvl="1" indent="0">
              <a:buNone/>
            </a:pPr>
            <a:r>
              <a:rPr lang="en-US" sz="1800" u="sng">
                <a:highlight>
                  <a:srgbClr val="FFFF00"/>
                </a:highlight>
                <a:cs typeface="Calibri"/>
              </a:rPr>
              <a:t>Smoking Rates 2018-2021</a:t>
            </a:r>
            <a:endParaRPr lang="en-US" sz="1800" u="sng">
              <a:ea typeface="Calibri"/>
              <a:cs typeface="Calibri"/>
            </a:endParaRPr>
          </a:p>
          <a:p>
            <a:pPr marL="457200" lvl="1" indent="0">
              <a:buNone/>
            </a:pPr>
            <a:r>
              <a:rPr lang="en-US" sz="1800">
                <a:cs typeface="Calibri"/>
              </a:rPr>
              <a:t>   - Decreased: 2018-2019                                                             </a:t>
            </a:r>
            <a:r>
              <a:rPr lang="en-US" sz="1800">
                <a:highlight>
                  <a:srgbClr val="FF0000"/>
                </a:highlight>
                <a:cs typeface="Calibri"/>
              </a:rPr>
              <a:t>  Increased significantly : 2020 </a:t>
            </a:r>
            <a:endParaRPr lang="en-US" sz="1800">
              <a:highlight>
                <a:srgbClr val="FF0000"/>
              </a:highlight>
              <a:ea typeface="Calibri"/>
              <a:cs typeface="Calibri"/>
            </a:endParaRPr>
          </a:p>
          <a:p>
            <a:pPr marL="457200" lvl="1" indent="0">
              <a:buNone/>
            </a:pPr>
            <a:endParaRPr lang="en-US" sz="1800">
              <a:highlight>
                <a:srgbClr val="FF0000"/>
              </a:highlight>
              <a:ea typeface="Calibri"/>
              <a:cs typeface="Calibri"/>
            </a:endParaRPr>
          </a:p>
          <a:p>
            <a:pPr marL="457200" lvl="1" indent="0">
              <a:buNone/>
            </a:pPr>
            <a:r>
              <a:rPr lang="en-US" sz="1800" u="sng">
                <a:highlight>
                  <a:srgbClr val="FFFF00"/>
                </a:highlight>
                <a:cs typeface="Calibri"/>
              </a:rPr>
              <a:t>Food Accessibility 2018-2021:</a:t>
            </a:r>
            <a:endParaRPr lang="en-US" sz="1800" u="sng">
              <a:ea typeface="Calibri"/>
              <a:cs typeface="Calibri"/>
            </a:endParaRPr>
          </a:p>
          <a:p>
            <a:pPr marL="457200" lvl="1" indent="0">
              <a:buNone/>
            </a:pPr>
            <a:r>
              <a:rPr lang="en-US" sz="1800">
                <a:cs typeface="Calibri"/>
              </a:rPr>
              <a:t>-Stayed the same for all counties </a:t>
            </a:r>
            <a:endParaRPr lang="en-US" sz="1800">
              <a:ea typeface="Calibri"/>
              <a:cs typeface="Calibri"/>
            </a:endParaRPr>
          </a:p>
          <a:p>
            <a:pPr marL="457200" lvl="1" indent="0">
              <a:buNone/>
            </a:pPr>
            <a:endParaRPr lang="en-US" sz="1800">
              <a:ea typeface="Calibri"/>
              <a:cs typeface="Calibri"/>
            </a:endParaRPr>
          </a:p>
          <a:p>
            <a:pPr marL="457200" lvl="1" indent="0">
              <a:buNone/>
            </a:pPr>
            <a:r>
              <a:rPr lang="en-US" sz="1800" u="sng">
                <a:highlight>
                  <a:srgbClr val="FFFF00"/>
                </a:highlight>
                <a:cs typeface="Calibri"/>
              </a:rPr>
              <a:t>STI Rates 2018-2021:</a:t>
            </a:r>
            <a:endParaRPr lang="en-US" sz="1800" u="sng">
              <a:highlight>
                <a:srgbClr val="FFFF00"/>
              </a:highlight>
              <a:ea typeface="Calibri"/>
              <a:cs typeface="Calibri"/>
            </a:endParaRPr>
          </a:p>
          <a:p>
            <a:pPr marL="457200" lvl="1" indent="0">
              <a:buNone/>
            </a:pPr>
            <a:r>
              <a:rPr lang="en-US" sz="1800">
                <a:cs typeface="Calibri"/>
              </a:rPr>
              <a:t>- STI rates increased significantly with Kent being a top outlier </a:t>
            </a:r>
            <a:endParaRPr lang="en-US" sz="1800">
              <a:ea typeface="Calibri"/>
              <a:cs typeface="Calibri"/>
            </a:endParaRPr>
          </a:p>
          <a:p>
            <a:pPr marL="457200" lvl="1" indent="0">
              <a:buNone/>
            </a:pPr>
            <a:endParaRPr lang="en-US" sz="1800">
              <a:ea typeface="Calibri"/>
              <a:cs typeface="Calibri"/>
            </a:endParaRPr>
          </a:p>
          <a:p>
            <a:pPr marL="457200" lvl="1" indent="0">
              <a:buNone/>
            </a:pPr>
            <a:r>
              <a:rPr lang="en-US" sz="1800" u="sng">
                <a:highlight>
                  <a:srgbClr val="FFFF00"/>
                </a:highlight>
                <a:cs typeface="Calibri"/>
              </a:rPr>
              <a:t>Excessive drinking 2018-2021</a:t>
            </a:r>
            <a:endParaRPr lang="en-US" sz="1800" u="sng">
              <a:highlight>
                <a:srgbClr val="FFFF00"/>
              </a:highlight>
              <a:ea typeface="Calibri"/>
              <a:cs typeface="Calibri"/>
            </a:endParaRPr>
          </a:p>
          <a:p>
            <a:pPr marL="457200" lvl="1" indent="0">
              <a:buNone/>
            </a:pPr>
            <a:r>
              <a:rPr lang="en-US" sz="1800">
                <a:cs typeface="Calibri"/>
              </a:rPr>
              <a:t> - Decrease in Clinton and Macomb                                  </a:t>
            </a:r>
            <a:r>
              <a:rPr lang="en-US" sz="1800">
                <a:highlight>
                  <a:srgbClr val="FF0000"/>
                </a:highlight>
                <a:cs typeface="Calibri"/>
              </a:rPr>
              <a:t>      -increase in Lapeer  - The rest</a:t>
            </a:r>
            <a:r>
              <a:rPr lang="en-US" sz="1800">
                <a:cs typeface="Calibri"/>
              </a:rPr>
              <a:t> stayed in the same range </a:t>
            </a:r>
            <a:endParaRPr lang="en-US" sz="1800">
              <a:ea typeface="Calibri"/>
              <a:cs typeface="Calibri"/>
            </a:endParaRPr>
          </a:p>
          <a:p>
            <a:pPr marL="457200" lvl="1" indent="0">
              <a:buNone/>
            </a:pPr>
            <a:endParaRPr lang="en-US" sz="1800">
              <a:ea typeface="Calibri"/>
              <a:cs typeface="Calibri"/>
            </a:endParaRPr>
          </a:p>
          <a:p>
            <a:pPr marL="457200" lvl="1" indent="0">
              <a:buNone/>
            </a:pPr>
            <a:r>
              <a:rPr lang="en-US" sz="1800" u="sng">
                <a:highlight>
                  <a:srgbClr val="FFFF00"/>
                </a:highlight>
                <a:cs typeface="Calibri"/>
              </a:rPr>
              <a:t>Exercise opportunity 2018-2021</a:t>
            </a:r>
            <a:endParaRPr lang="en-US" sz="1800" u="sng">
              <a:highlight>
                <a:srgbClr val="FFFF00"/>
              </a:highlight>
              <a:ea typeface="Calibri"/>
              <a:cs typeface="Calibri"/>
            </a:endParaRPr>
          </a:p>
          <a:p>
            <a:pPr marL="457200" lvl="1" indent="0">
              <a:buNone/>
            </a:pPr>
            <a:r>
              <a:rPr lang="en-US" sz="1800">
                <a:cs typeface="Calibri"/>
              </a:rPr>
              <a:t>- Kent and Lapeer had a decrease but the rest had slight increases. </a:t>
            </a:r>
            <a:endParaRPr lang="en-US" sz="1800">
              <a:ea typeface="Calibri"/>
              <a:cs typeface="Calibri"/>
            </a:endParaRPr>
          </a:p>
          <a:p>
            <a:pPr marL="457200" lvl="1" indent="0">
              <a:buNone/>
            </a:pPr>
            <a:endParaRPr lang="en-US" sz="1800">
              <a:ea typeface="Calibri"/>
              <a:cs typeface="Calibri"/>
            </a:endParaRPr>
          </a:p>
          <a:p>
            <a:pPr marL="457200" lvl="1" indent="0">
              <a:buNone/>
            </a:pPr>
            <a:endParaRPr lang="en-US" sz="1200">
              <a:cs typeface="Calibri"/>
            </a:endParaRPr>
          </a:p>
          <a:p>
            <a:pPr marL="457200" lvl="1" indent="0">
              <a:buNone/>
            </a:pPr>
            <a:endParaRPr lang="en-US" sz="1200">
              <a:cs typeface="Calibri"/>
            </a:endParaRPr>
          </a:p>
          <a:p>
            <a:pPr marL="457200" lvl="1" indent="0">
              <a:buNone/>
            </a:pPr>
            <a:endParaRPr lang="en-US" sz="1200">
              <a:cs typeface="Calibri"/>
            </a:endParaRPr>
          </a:p>
          <a:p>
            <a:pPr marL="457200" lvl="1" indent="0">
              <a:buNone/>
            </a:pPr>
            <a:endParaRPr lang="en-US" sz="1200">
              <a:cs typeface="Calibri"/>
            </a:endParaRPr>
          </a:p>
          <a:p>
            <a:pPr marL="457200" lvl="1" indent="0">
              <a:buNone/>
            </a:pPr>
            <a:endParaRPr lang="en-US" sz="1200">
              <a:cs typeface="Calibri"/>
            </a:endParaRPr>
          </a:p>
          <a:p>
            <a:pPr marL="457200" lvl="1" indent="0">
              <a:buNone/>
            </a:pPr>
            <a:endParaRPr lang="en-US" sz="1200">
              <a:cs typeface="Calibri"/>
            </a:endParaRPr>
          </a:p>
          <a:p>
            <a:pPr marL="457200" lvl="1" indent="0">
              <a:buNone/>
            </a:pPr>
            <a:endParaRPr lang="en-US" sz="1200">
              <a:cs typeface="Calibri"/>
            </a:endParaRPr>
          </a:p>
          <a:p>
            <a:pPr marL="457200" lvl="1" indent="0">
              <a:buNone/>
            </a:pPr>
            <a:endParaRPr lang="en-US" sz="1200">
              <a:cs typeface="Calibri"/>
            </a:endParaRPr>
          </a:p>
          <a:p>
            <a:pPr marL="457200" lvl="1" indent="0">
              <a:buNone/>
            </a:pPr>
            <a:endParaRPr lang="en-US" sz="1200">
              <a:cs typeface="Calibri"/>
            </a:endParaRPr>
          </a:p>
          <a:p>
            <a:pPr marL="457200" lvl="1" indent="0">
              <a:buNone/>
            </a:pPr>
            <a:endParaRPr lang="en-US" sz="1200">
              <a:cs typeface="Calibri"/>
            </a:endParaRPr>
          </a:p>
        </p:txBody>
      </p:sp>
    </p:spTree>
    <p:extLst>
      <p:ext uri="{BB962C8B-B14F-4D97-AF65-F5344CB8AC3E}">
        <p14:creationId xmlns:p14="http://schemas.microsoft.com/office/powerpoint/2010/main" val="8717124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D02150B-EF89-BA31-B091-81BC22A6040F}"/>
              </a:ext>
            </a:extLst>
          </p:cNvPr>
          <p:cNvSpPr/>
          <p:nvPr/>
        </p:nvSpPr>
        <p:spPr>
          <a:xfrm>
            <a:off x="321236" y="66524"/>
            <a:ext cx="7886200" cy="1377589"/>
          </a:xfrm>
          <a:prstGeom prst="roundRect">
            <a:avLst/>
          </a:prstGeom>
          <a:solidFill>
            <a:srgbClr val="B55BAF"/>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tx1"/>
                </a:solidFill>
                <a:ea typeface="Calibri"/>
                <a:cs typeface="Calibri"/>
              </a:rPr>
              <a:t>Difference in the average amount of Covid-19 cases between the two different governor partisans</a:t>
            </a:r>
          </a:p>
        </p:txBody>
      </p:sp>
      <p:sp>
        <p:nvSpPr>
          <p:cNvPr id="7" name="TextBox 6">
            <a:extLst>
              <a:ext uri="{FF2B5EF4-FFF2-40B4-BE49-F238E27FC236}">
                <a16:creationId xmlns:a16="http://schemas.microsoft.com/office/drawing/2014/main" id="{856739B9-90A8-48E0-C619-831F39753085}"/>
              </a:ext>
            </a:extLst>
          </p:cNvPr>
          <p:cNvSpPr txBox="1"/>
          <p:nvPr/>
        </p:nvSpPr>
        <p:spPr>
          <a:xfrm>
            <a:off x="67398" y="1643006"/>
            <a:ext cx="2160314" cy="92333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ea typeface="Calibri"/>
                <a:cs typeface="Calibri"/>
              </a:rPr>
              <a:t>Original Mean</a:t>
            </a:r>
          </a:p>
          <a:p>
            <a:r>
              <a:rPr lang="en-US" sz="1400">
                <a:ea typeface="Calibri"/>
                <a:cs typeface="Calibri"/>
              </a:rPr>
              <a:t>Republican:</a:t>
            </a:r>
          </a:p>
          <a:p>
            <a:endParaRPr lang="en-US" sz="1400">
              <a:ea typeface="Calibri"/>
              <a:cs typeface="Calibri"/>
            </a:endParaRPr>
          </a:p>
          <a:p>
            <a:r>
              <a:rPr lang="en-US" sz="1400">
                <a:ea typeface="Calibri"/>
                <a:cs typeface="Calibri"/>
              </a:rPr>
              <a:t>1,404,070 cases</a:t>
            </a:r>
          </a:p>
        </p:txBody>
      </p:sp>
      <p:sp>
        <p:nvSpPr>
          <p:cNvPr id="8" name="TextBox 7">
            <a:extLst>
              <a:ext uri="{FF2B5EF4-FFF2-40B4-BE49-F238E27FC236}">
                <a16:creationId xmlns:a16="http://schemas.microsoft.com/office/drawing/2014/main" id="{9149CE7E-FA96-154E-702F-24DDCE1CEE8A}"/>
              </a:ext>
            </a:extLst>
          </p:cNvPr>
          <p:cNvSpPr txBox="1"/>
          <p:nvPr/>
        </p:nvSpPr>
        <p:spPr>
          <a:xfrm>
            <a:off x="67398" y="2681268"/>
            <a:ext cx="2160314" cy="92333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ea typeface="Calibri"/>
                <a:cs typeface="Calibri"/>
              </a:rPr>
              <a:t>Original Mean</a:t>
            </a:r>
          </a:p>
          <a:p>
            <a:r>
              <a:rPr lang="en-US" sz="1400">
                <a:ea typeface="Calibri"/>
                <a:cs typeface="Calibri"/>
              </a:rPr>
              <a:t>Democratic:</a:t>
            </a:r>
          </a:p>
          <a:p>
            <a:endParaRPr lang="en-US" sz="1400">
              <a:ea typeface="Calibri"/>
              <a:cs typeface="Calibri"/>
            </a:endParaRPr>
          </a:p>
          <a:p>
            <a:r>
              <a:rPr lang="en-US" sz="1400">
                <a:ea typeface="Calibri"/>
                <a:cs typeface="Calibri"/>
              </a:rPr>
              <a:t>1,604,461 cases</a:t>
            </a:r>
          </a:p>
        </p:txBody>
      </p:sp>
      <p:pic>
        <p:nvPicPr>
          <p:cNvPr id="9" name="Picture 9">
            <a:extLst>
              <a:ext uri="{FF2B5EF4-FFF2-40B4-BE49-F238E27FC236}">
                <a16:creationId xmlns:a16="http://schemas.microsoft.com/office/drawing/2014/main" id="{49E17588-EC3F-CE58-A587-B0EE35703B0A}"/>
              </a:ext>
            </a:extLst>
          </p:cNvPr>
          <p:cNvPicPr>
            <a:picLocks noChangeAspect="1"/>
          </p:cNvPicPr>
          <p:nvPr/>
        </p:nvPicPr>
        <p:blipFill>
          <a:blip r:embed="rId2"/>
          <a:stretch>
            <a:fillRect/>
          </a:stretch>
        </p:blipFill>
        <p:spPr>
          <a:xfrm>
            <a:off x="-3378" y="3648399"/>
            <a:ext cx="2420260" cy="3085835"/>
          </a:xfrm>
          <a:prstGeom prst="rect">
            <a:avLst/>
          </a:prstGeom>
        </p:spPr>
      </p:pic>
      <p:sp>
        <p:nvSpPr>
          <p:cNvPr id="10" name="TextBox 9">
            <a:extLst>
              <a:ext uri="{FF2B5EF4-FFF2-40B4-BE49-F238E27FC236}">
                <a16:creationId xmlns:a16="http://schemas.microsoft.com/office/drawing/2014/main" id="{647CAAB5-A581-0AB1-01DA-D8059F6BDCEE}"/>
              </a:ext>
            </a:extLst>
          </p:cNvPr>
          <p:cNvSpPr txBox="1"/>
          <p:nvPr/>
        </p:nvSpPr>
        <p:spPr>
          <a:xfrm>
            <a:off x="4739581" y="1579253"/>
            <a:ext cx="2160314" cy="92333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ea typeface="Calibri"/>
                <a:cs typeface="Calibri"/>
              </a:rPr>
              <a:t>10% Trimmed Mean</a:t>
            </a:r>
          </a:p>
          <a:p>
            <a:r>
              <a:rPr lang="en-US" sz="1400">
                <a:ea typeface="Calibri"/>
                <a:cs typeface="Calibri"/>
              </a:rPr>
              <a:t>Republican:</a:t>
            </a:r>
          </a:p>
          <a:p>
            <a:endParaRPr lang="en-US" sz="1400">
              <a:ea typeface="Calibri"/>
              <a:cs typeface="Calibri"/>
            </a:endParaRPr>
          </a:p>
          <a:p>
            <a:r>
              <a:rPr lang="en-US" sz="1400">
                <a:ea typeface="Calibri"/>
                <a:cs typeface="Calibri"/>
              </a:rPr>
              <a:t>1,057,474 cases</a:t>
            </a:r>
          </a:p>
        </p:txBody>
      </p:sp>
      <p:sp>
        <p:nvSpPr>
          <p:cNvPr id="11" name="TextBox 10">
            <a:extLst>
              <a:ext uri="{FF2B5EF4-FFF2-40B4-BE49-F238E27FC236}">
                <a16:creationId xmlns:a16="http://schemas.microsoft.com/office/drawing/2014/main" id="{D2490E29-C0FE-20EF-23E1-BE715DD4BCED}"/>
              </a:ext>
            </a:extLst>
          </p:cNvPr>
          <p:cNvSpPr txBox="1"/>
          <p:nvPr/>
        </p:nvSpPr>
        <p:spPr>
          <a:xfrm>
            <a:off x="4712258" y="2717698"/>
            <a:ext cx="2160314" cy="92333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ea typeface="Calibri"/>
                <a:cs typeface="Calibri"/>
              </a:rPr>
              <a:t>10% Trimmed Mean</a:t>
            </a:r>
          </a:p>
          <a:p>
            <a:r>
              <a:rPr lang="en-US" sz="1400">
                <a:ea typeface="Calibri"/>
                <a:cs typeface="Calibri"/>
              </a:rPr>
              <a:t>Democratic:</a:t>
            </a:r>
          </a:p>
          <a:p>
            <a:endParaRPr lang="en-US" sz="1400">
              <a:ea typeface="Calibri"/>
              <a:cs typeface="Calibri"/>
            </a:endParaRPr>
          </a:p>
          <a:p>
            <a:r>
              <a:rPr lang="en-US" sz="1400">
                <a:ea typeface="Calibri"/>
                <a:cs typeface="Calibri"/>
              </a:rPr>
              <a:t>1,581,686 cases</a:t>
            </a:r>
          </a:p>
        </p:txBody>
      </p:sp>
      <p:pic>
        <p:nvPicPr>
          <p:cNvPr id="12" name="Picture 12">
            <a:extLst>
              <a:ext uri="{FF2B5EF4-FFF2-40B4-BE49-F238E27FC236}">
                <a16:creationId xmlns:a16="http://schemas.microsoft.com/office/drawing/2014/main" id="{7539A748-1381-FA3A-EB49-4C863AD3E8DC}"/>
              </a:ext>
            </a:extLst>
          </p:cNvPr>
          <p:cNvPicPr>
            <a:picLocks noChangeAspect="1"/>
          </p:cNvPicPr>
          <p:nvPr/>
        </p:nvPicPr>
        <p:blipFill>
          <a:blip r:embed="rId3"/>
          <a:stretch>
            <a:fillRect/>
          </a:stretch>
        </p:blipFill>
        <p:spPr>
          <a:xfrm>
            <a:off x="4708158" y="3779413"/>
            <a:ext cx="2113867" cy="2978631"/>
          </a:xfrm>
          <a:prstGeom prst="rect">
            <a:avLst/>
          </a:prstGeom>
        </p:spPr>
      </p:pic>
      <p:sp>
        <p:nvSpPr>
          <p:cNvPr id="14" name="Rectangle: Rounded Corners 13">
            <a:extLst>
              <a:ext uri="{FF2B5EF4-FFF2-40B4-BE49-F238E27FC236}">
                <a16:creationId xmlns:a16="http://schemas.microsoft.com/office/drawing/2014/main" id="{F1376F70-B343-F082-3CD5-750934CF257E}"/>
              </a:ext>
            </a:extLst>
          </p:cNvPr>
          <p:cNvSpPr/>
          <p:nvPr/>
        </p:nvSpPr>
        <p:spPr>
          <a:xfrm>
            <a:off x="2343118" y="2012719"/>
            <a:ext cx="2224990" cy="2910483"/>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u="sng">
                <a:solidFill>
                  <a:schemeClr val="tx1"/>
                </a:solidFill>
                <a:ea typeface="Calibri"/>
                <a:cs typeface="Calibri"/>
              </a:rPr>
              <a:t>Observation:</a:t>
            </a:r>
            <a:r>
              <a:rPr lang="en-US">
                <a:solidFill>
                  <a:schemeClr val="tx1"/>
                </a:solidFill>
                <a:ea typeface="Calibri"/>
                <a:cs typeface="Calibri"/>
              </a:rPr>
              <a:t> </a:t>
            </a:r>
            <a:r>
              <a:rPr lang="en-US" sz="1600">
                <a:solidFill>
                  <a:schemeClr val="tx1"/>
                </a:solidFill>
                <a:ea typeface="Calibri"/>
                <a:cs typeface="Calibri"/>
              </a:rPr>
              <a:t>When looking at the original means there is a 13.32% difference in the average amount of Covid-19 cases between the two governor partisans</a:t>
            </a:r>
          </a:p>
        </p:txBody>
      </p:sp>
      <p:sp>
        <p:nvSpPr>
          <p:cNvPr id="15" name="Rectangle: Rounded Corners 14">
            <a:extLst>
              <a:ext uri="{FF2B5EF4-FFF2-40B4-BE49-F238E27FC236}">
                <a16:creationId xmlns:a16="http://schemas.microsoft.com/office/drawing/2014/main" id="{4DE86F1D-46AC-EAE3-ECE7-04D68691698F}"/>
              </a:ext>
            </a:extLst>
          </p:cNvPr>
          <p:cNvSpPr/>
          <p:nvPr/>
        </p:nvSpPr>
        <p:spPr>
          <a:xfrm>
            <a:off x="6960656" y="2012719"/>
            <a:ext cx="2070161" cy="2910483"/>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u="sng">
                <a:solidFill>
                  <a:schemeClr val="tx1"/>
                </a:solidFill>
                <a:ea typeface="Calibri"/>
                <a:cs typeface="Calibri"/>
              </a:rPr>
              <a:t>Observation:</a:t>
            </a:r>
            <a:r>
              <a:rPr lang="en-US">
                <a:solidFill>
                  <a:schemeClr val="tx1"/>
                </a:solidFill>
                <a:ea typeface="Calibri"/>
                <a:cs typeface="Calibri"/>
              </a:rPr>
              <a:t> </a:t>
            </a:r>
            <a:r>
              <a:rPr lang="en-US" sz="1600">
                <a:solidFill>
                  <a:schemeClr val="tx1"/>
                </a:solidFill>
                <a:ea typeface="Calibri"/>
                <a:cs typeface="Calibri"/>
              </a:rPr>
              <a:t>When looking at the 10% trimmed means there is a 39.73% difference in the average amount of Covid-19 cases between the two governor partisans</a:t>
            </a:r>
          </a:p>
        </p:txBody>
      </p:sp>
    </p:spTree>
    <p:extLst>
      <p:ext uri="{BB962C8B-B14F-4D97-AF65-F5344CB8AC3E}">
        <p14:creationId xmlns:p14="http://schemas.microsoft.com/office/powerpoint/2010/main" val="24116487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53E5CF2-B0B3-7023-5521-789C57CBB331}"/>
              </a:ext>
            </a:extLst>
          </p:cNvPr>
          <p:cNvSpPr/>
          <p:nvPr/>
        </p:nvSpPr>
        <p:spPr>
          <a:xfrm>
            <a:off x="321236" y="66524"/>
            <a:ext cx="7886200" cy="1377589"/>
          </a:xfrm>
          <a:prstGeom prst="roundRect">
            <a:avLst/>
          </a:prstGeom>
          <a:solidFill>
            <a:srgbClr val="B55BAF"/>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tx1"/>
                </a:solidFill>
                <a:ea typeface="Calibri"/>
                <a:cs typeface="Calibri"/>
              </a:rPr>
              <a:t>95% Confidence Interval of the average amount of Covid-19 cases between the two different governor partisans.</a:t>
            </a:r>
          </a:p>
        </p:txBody>
      </p:sp>
      <p:pic>
        <p:nvPicPr>
          <p:cNvPr id="16" name="Picture 16" descr="Timeline&#10;&#10;Description automatically generated">
            <a:extLst>
              <a:ext uri="{FF2B5EF4-FFF2-40B4-BE49-F238E27FC236}">
                <a16:creationId xmlns:a16="http://schemas.microsoft.com/office/drawing/2014/main" id="{E40DD1F9-4A98-F3CD-E782-2D00EAD6151D}"/>
              </a:ext>
            </a:extLst>
          </p:cNvPr>
          <p:cNvPicPr>
            <a:picLocks noChangeAspect="1"/>
          </p:cNvPicPr>
          <p:nvPr/>
        </p:nvPicPr>
        <p:blipFill>
          <a:blip r:embed="rId2"/>
          <a:stretch>
            <a:fillRect/>
          </a:stretch>
        </p:blipFill>
        <p:spPr>
          <a:xfrm>
            <a:off x="459021" y="1710076"/>
            <a:ext cx="3836108" cy="1443289"/>
          </a:xfrm>
          <a:prstGeom prst="rect">
            <a:avLst/>
          </a:prstGeom>
        </p:spPr>
      </p:pic>
      <p:pic>
        <p:nvPicPr>
          <p:cNvPr id="17" name="Picture 17">
            <a:extLst>
              <a:ext uri="{FF2B5EF4-FFF2-40B4-BE49-F238E27FC236}">
                <a16:creationId xmlns:a16="http://schemas.microsoft.com/office/drawing/2014/main" id="{DA40E2A2-F090-538C-E6FD-725EE31B407D}"/>
              </a:ext>
            </a:extLst>
          </p:cNvPr>
          <p:cNvPicPr>
            <a:picLocks noChangeAspect="1"/>
          </p:cNvPicPr>
          <p:nvPr/>
        </p:nvPicPr>
        <p:blipFill>
          <a:blip r:embed="rId3"/>
          <a:stretch>
            <a:fillRect/>
          </a:stretch>
        </p:blipFill>
        <p:spPr>
          <a:xfrm>
            <a:off x="459022" y="3586278"/>
            <a:ext cx="3927183" cy="1352129"/>
          </a:xfrm>
          <a:prstGeom prst="rect">
            <a:avLst/>
          </a:prstGeom>
        </p:spPr>
      </p:pic>
      <p:sp>
        <p:nvSpPr>
          <p:cNvPr id="19" name="TextBox 18">
            <a:extLst>
              <a:ext uri="{FF2B5EF4-FFF2-40B4-BE49-F238E27FC236}">
                <a16:creationId xmlns:a16="http://schemas.microsoft.com/office/drawing/2014/main" id="{1321D2BA-6F73-86FD-52D3-A08286D96AFF}"/>
              </a:ext>
            </a:extLst>
          </p:cNvPr>
          <p:cNvSpPr txBox="1"/>
          <p:nvPr/>
        </p:nvSpPr>
        <p:spPr>
          <a:xfrm>
            <a:off x="4712258" y="2007308"/>
            <a:ext cx="2078345" cy="830997"/>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95% Confidence Interval for Republican states</a:t>
            </a:r>
          </a:p>
        </p:txBody>
      </p:sp>
      <p:sp>
        <p:nvSpPr>
          <p:cNvPr id="20" name="TextBox 19">
            <a:extLst>
              <a:ext uri="{FF2B5EF4-FFF2-40B4-BE49-F238E27FC236}">
                <a16:creationId xmlns:a16="http://schemas.microsoft.com/office/drawing/2014/main" id="{CAF7EA29-5837-1376-BCFD-442B2628B999}"/>
              </a:ext>
            </a:extLst>
          </p:cNvPr>
          <p:cNvSpPr txBox="1"/>
          <p:nvPr/>
        </p:nvSpPr>
        <p:spPr>
          <a:xfrm>
            <a:off x="4712258" y="3801499"/>
            <a:ext cx="2078345" cy="830997"/>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95% Confidence Interval for Democratic states</a:t>
            </a:r>
          </a:p>
        </p:txBody>
      </p:sp>
      <p:sp>
        <p:nvSpPr>
          <p:cNvPr id="22" name="Rectangle: Rounded Corners 21">
            <a:extLst>
              <a:ext uri="{FF2B5EF4-FFF2-40B4-BE49-F238E27FC236}">
                <a16:creationId xmlns:a16="http://schemas.microsoft.com/office/drawing/2014/main" id="{3B72F961-0DD5-9EC3-072E-48C8E4B49D09}"/>
              </a:ext>
            </a:extLst>
          </p:cNvPr>
          <p:cNvSpPr/>
          <p:nvPr/>
        </p:nvSpPr>
        <p:spPr>
          <a:xfrm>
            <a:off x="284807" y="5072862"/>
            <a:ext cx="7188615" cy="111629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u="sng">
                <a:solidFill>
                  <a:schemeClr val="tx1"/>
                </a:solidFill>
                <a:ea typeface="Calibri"/>
                <a:cs typeface="Calibri"/>
              </a:rPr>
              <a:t>Observation:</a:t>
            </a:r>
            <a:r>
              <a:rPr lang="en-US">
                <a:solidFill>
                  <a:schemeClr val="tx1"/>
                </a:solidFill>
                <a:ea typeface="Calibri"/>
                <a:cs typeface="Calibri"/>
              </a:rPr>
              <a:t> </a:t>
            </a:r>
            <a:r>
              <a:rPr lang="en-US" sz="1600">
                <a:solidFill>
                  <a:schemeClr val="tx1"/>
                </a:solidFill>
                <a:ea typeface="Calibri"/>
                <a:cs typeface="Calibri"/>
              </a:rPr>
              <a:t>We can see that our 95% confidence interval is lower for Republican states, so it is plausible for us to say that we are 95% confident that the average amount of Covid-19 cases in Republican states will be lower than that of Democratic states.</a:t>
            </a:r>
          </a:p>
        </p:txBody>
      </p:sp>
    </p:spTree>
    <p:extLst>
      <p:ext uri="{BB962C8B-B14F-4D97-AF65-F5344CB8AC3E}">
        <p14:creationId xmlns:p14="http://schemas.microsoft.com/office/powerpoint/2010/main" val="30481853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C807AA6-39AB-4C1F-FF0B-3772FFC937F8}"/>
              </a:ext>
            </a:extLst>
          </p:cNvPr>
          <p:cNvSpPr/>
          <p:nvPr/>
        </p:nvSpPr>
        <p:spPr>
          <a:xfrm>
            <a:off x="321236" y="66524"/>
            <a:ext cx="7886200" cy="1377589"/>
          </a:xfrm>
          <a:prstGeom prst="roundRect">
            <a:avLst/>
          </a:prstGeom>
          <a:solidFill>
            <a:srgbClr val="B55BAF"/>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tx1"/>
                </a:solidFill>
                <a:ea typeface="Calibri"/>
                <a:cs typeface="Calibri"/>
              </a:rPr>
              <a:t>Conclusions of Query 4:</a:t>
            </a:r>
          </a:p>
        </p:txBody>
      </p:sp>
      <p:sp>
        <p:nvSpPr>
          <p:cNvPr id="7" name="Rectangle: Rounded Corners 6">
            <a:extLst>
              <a:ext uri="{FF2B5EF4-FFF2-40B4-BE49-F238E27FC236}">
                <a16:creationId xmlns:a16="http://schemas.microsoft.com/office/drawing/2014/main" id="{3F7F4080-EFE0-36FA-15D6-9C2953E2FFDF}"/>
              </a:ext>
            </a:extLst>
          </p:cNvPr>
          <p:cNvSpPr/>
          <p:nvPr/>
        </p:nvSpPr>
        <p:spPr>
          <a:xfrm>
            <a:off x="375882" y="1857889"/>
            <a:ext cx="8044726" cy="3757486"/>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u="sng">
                <a:solidFill>
                  <a:schemeClr val="tx1"/>
                </a:solidFill>
                <a:ea typeface="Calibri"/>
                <a:cs typeface="Calibri"/>
              </a:rPr>
              <a:t>Conclusion:</a:t>
            </a:r>
            <a:r>
              <a:rPr lang="en-US">
                <a:solidFill>
                  <a:schemeClr val="tx1"/>
                </a:solidFill>
                <a:ea typeface="Calibri"/>
                <a:cs typeface="Calibri"/>
              </a:rPr>
              <a:t> </a:t>
            </a:r>
            <a:r>
              <a:rPr lang="en-US" sz="1600">
                <a:solidFill>
                  <a:schemeClr val="tx1"/>
                </a:solidFill>
                <a:ea typeface="Calibri"/>
                <a:cs typeface="Calibri"/>
              </a:rPr>
              <a:t>We can conclude that a state's governor partisan</a:t>
            </a:r>
            <a:r>
              <a:rPr lang="en-US" sz="1600" u="sng">
                <a:solidFill>
                  <a:schemeClr val="tx1"/>
                </a:solidFill>
                <a:ea typeface="Calibri"/>
                <a:cs typeface="Calibri"/>
              </a:rPr>
              <a:t> does</a:t>
            </a:r>
            <a:r>
              <a:rPr lang="en-US" sz="1600">
                <a:solidFill>
                  <a:schemeClr val="tx1"/>
                </a:solidFill>
                <a:ea typeface="Calibri"/>
                <a:cs typeface="Calibri"/>
              </a:rPr>
              <a:t> influence the number of Covid-19 cases in a state because the regular mean(average)  and the 10% trimmed mean(average) were both lower in Republican states. The regular average amount of Covid-19 cases in Republican states was 13.32% lower than in Democratic states and the 10% trimmed average amount of Covid-19 cases in Republican states was 39.73% lower than in Democratic states. Furthermore, the 95% confidence interval of the number of Covid-19 cases in Republican states was also lower than that of Democratic states. Thus, it is plausible for us to conclude that a state's governor partisan </a:t>
            </a:r>
            <a:r>
              <a:rPr lang="en-US" sz="1600" u="sng">
                <a:solidFill>
                  <a:schemeClr val="tx1"/>
                </a:solidFill>
                <a:ea typeface="Calibri"/>
                <a:cs typeface="Calibri"/>
              </a:rPr>
              <a:t>most definitely </a:t>
            </a:r>
            <a:r>
              <a:rPr lang="en-US" sz="1600">
                <a:solidFill>
                  <a:schemeClr val="tx1"/>
                </a:solidFill>
                <a:ea typeface="Calibri"/>
                <a:cs typeface="Calibri"/>
              </a:rPr>
              <a:t>has an effect on the number of Covid-19 cases, and it is plausible for us to say that we are very confident that Republican states will have lower Covid-19 cases than Democratic states.</a:t>
            </a:r>
          </a:p>
        </p:txBody>
      </p:sp>
    </p:spTree>
    <p:extLst>
      <p:ext uri="{BB962C8B-B14F-4D97-AF65-F5344CB8AC3E}">
        <p14:creationId xmlns:p14="http://schemas.microsoft.com/office/powerpoint/2010/main" val="11806700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E20D387-598F-C58C-9ADF-195EF7F0EE76}"/>
              </a:ext>
            </a:extLst>
          </p:cNvPr>
          <p:cNvSpPr/>
          <p:nvPr/>
        </p:nvSpPr>
        <p:spPr>
          <a:xfrm>
            <a:off x="321236" y="66524"/>
            <a:ext cx="7886200" cy="1377589"/>
          </a:xfrm>
          <a:prstGeom prst="roundRect">
            <a:avLst/>
          </a:prstGeom>
          <a:solidFill>
            <a:srgbClr val="B55BAF"/>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tx1"/>
                </a:solidFill>
                <a:ea typeface="Calibri"/>
                <a:cs typeface="Calibri"/>
              </a:rPr>
              <a:t>Insights of Query 4:</a:t>
            </a:r>
          </a:p>
        </p:txBody>
      </p:sp>
      <p:sp>
        <p:nvSpPr>
          <p:cNvPr id="7" name="Rectangle: Rounded Corners 6">
            <a:extLst>
              <a:ext uri="{FF2B5EF4-FFF2-40B4-BE49-F238E27FC236}">
                <a16:creationId xmlns:a16="http://schemas.microsoft.com/office/drawing/2014/main" id="{F8B1EEBD-3328-C820-9922-1BACDFF56534}"/>
              </a:ext>
            </a:extLst>
          </p:cNvPr>
          <p:cNvSpPr/>
          <p:nvPr/>
        </p:nvSpPr>
        <p:spPr>
          <a:xfrm>
            <a:off x="731078" y="2158439"/>
            <a:ext cx="7288797" cy="279208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u="sng">
                <a:solidFill>
                  <a:schemeClr val="tx1"/>
                </a:solidFill>
                <a:ea typeface="Calibri"/>
                <a:cs typeface="Calibri"/>
              </a:rPr>
              <a:t>Insights:</a:t>
            </a:r>
            <a:r>
              <a:rPr lang="en-US" sz="1600">
                <a:solidFill>
                  <a:schemeClr val="tx1"/>
                </a:solidFill>
                <a:ea typeface="Calibri"/>
                <a:cs typeface="Calibri"/>
              </a:rPr>
              <a:t> I must say that I was very shocked to learn that Democratic states had a higher average amount of Covid-19 cases than Republican cases because everyone knows that Democratic states are usually stricter with their laws during a pandemic. So, I assumed that Democratic states would have much lower Covid-19 cases, but I was definitely wrong.</a:t>
            </a:r>
          </a:p>
        </p:txBody>
      </p:sp>
    </p:spTree>
    <p:extLst>
      <p:ext uri="{BB962C8B-B14F-4D97-AF65-F5344CB8AC3E}">
        <p14:creationId xmlns:p14="http://schemas.microsoft.com/office/powerpoint/2010/main" val="1906744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BC10A-974B-C1F0-E45D-5A428E0796A3}"/>
              </a:ext>
            </a:extLst>
          </p:cNvPr>
          <p:cNvSpPr>
            <a:spLocks noGrp="1"/>
          </p:cNvSpPr>
          <p:nvPr>
            <p:ph type="title"/>
          </p:nvPr>
        </p:nvSpPr>
        <p:spPr/>
        <p:txBody>
          <a:bodyPr/>
          <a:lstStyle/>
          <a:p>
            <a:r>
              <a:rPr lang="en-US" b="1">
                <a:cs typeface="Calibri Light"/>
              </a:rPr>
              <a:t>Hypotheses- Mohammed</a:t>
            </a:r>
            <a:endParaRPr lang="en-US" b="1"/>
          </a:p>
        </p:txBody>
      </p:sp>
      <p:sp>
        <p:nvSpPr>
          <p:cNvPr id="3" name="Content Placeholder 2">
            <a:extLst>
              <a:ext uri="{FF2B5EF4-FFF2-40B4-BE49-F238E27FC236}">
                <a16:creationId xmlns:a16="http://schemas.microsoft.com/office/drawing/2014/main" id="{5E8E2321-40AD-0870-61ED-FFC40CB53D35}"/>
              </a:ext>
            </a:extLst>
          </p:cNvPr>
          <p:cNvSpPr>
            <a:spLocks noGrp="1"/>
          </p:cNvSpPr>
          <p:nvPr>
            <p:ph idx="1"/>
          </p:nvPr>
        </p:nvSpPr>
        <p:spPr/>
        <p:txBody>
          <a:bodyPr vert="horz" lIns="91440" tIns="45720" rIns="91440" bIns="45720" rtlCol="0" anchor="t">
            <a:normAutofit/>
          </a:bodyPr>
          <a:lstStyle/>
          <a:p>
            <a:pPr marL="0" indent="0">
              <a:buNone/>
            </a:pPr>
            <a:r>
              <a:rPr lang="en-US" sz="2400" b="1">
                <a:cs typeface="Calibri"/>
              </a:rPr>
              <a:t>Hypothesis #1:</a:t>
            </a:r>
            <a:r>
              <a:rPr lang="en-US" sz="2400">
                <a:cs typeface="Calibri"/>
              </a:rPr>
              <a:t> In the United States, the amount of Covid-19 cases in the Southern region states were more than 40% higher than the amount of Covid-19 cases in the Midwestern region States.</a:t>
            </a:r>
            <a:endParaRPr lang="en-US" sz="2400">
              <a:ea typeface="Calibri"/>
              <a:cs typeface="Calibri"/>
            </a:endParaRPr>
          </a:p>
          <a:p>
            <a:pPr marL="0" indent="0">
              <a:buNone/>
            </a:pPr>
            <a:r>
              <a:rPr lang="en-US" sz="2400" b="1">
                <a:ea typeface="+mn-lt"/>
                <a:cs typeface="+mn-lt"/>
              </a:rPr>
              <a:t>Hypothesis #2:</a:t>
            </a:r>
            <a:r>
              <a:rPr lang="en-US" sz="2400" b="1">
                <a:cs typeface="Calibri"/>
              </a:rPr>
              <a:t> </a:t>
            </a:r>
            <a:r>
              <a:rPr lang="en-US" sz="2400">
                <a:cs typeface="Calibri"/>
              </a:rPr>
              <a:t>The True Average Vaccine rate in the United States is at most 65 people fully vaccinated per 100 people.</a:t>
            </a:r>
            <a:endParaRPr lang="en-US" sz="2400">
              <a:ea typeface="Calibri"/>
              <a:cs typeface="Calibri"/>
            </a:endParaRPr>
          </a:p>
          <a:p>
            <a:pPr marL="0" indent="0">
              <a:buNone/>
            </a:pPr>
            <a:r>
              <a:rPr lang="en-US" sz="2400" b="1">
                <a:ea typeface="+mn-lt"/>
                <a:cs typeface="+mn-lt"/>
              </a:rPr>
              <a:t>Hypothesis #3:</a:t>
            </a:r>
            <a:r>
              <a:rPr lang="en-US" sz="2400" b="1">
                <a:ea typeface="+mn-lt"/>
                <a:cs typeface="Calibri"/>
              </a:rPr>
              <a:t> </a:t>
            </a:r>
            <a:r>
              <a:rPr lang="en-US" sz="2400">
                <a:ea typeface="Calibri"/>
                <a:cs typeface="Calibri"/>
              </a:rPr>
              <a:t>In the United States, Covid-19 cases were more than 30% less in states that had a Black people population percentage of over 10%.</a:t>
            </a:r>
            <a:endParaRPr lang="en-US"/>
          </a:p>
          <a:p>
            <a:pPr marL="0" indent="0">
              <a:buNone/>
            </a:pPr>
            <a:endParaRPr lang="en-US" sz="1800">
              <a:ea typeface="Calibri"/>
              <a:cs typeface="Calibri"/>
            </a:endParaRPr>
          </a:p>
          <a:p>
            <a:endParaRPr lang="en-US" sz="1800">
              <a:ea typeface="Calibri"/>
              <a:cs typeface="Calibri"/>
            </a:endParaRPr>
          </a:p>
        </p:txBody>
      </p:sp>
    </p:spTree>
    <p:extLst>
      <p:ext uri="{BB962C8B-B14F-4D97-AF65-F5344CB8AC3E}">
        <p14:creationId xmlns:p14="http://schemas.microsoft.com/office/powerpoint/2010/main" val="26640127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2255D83-1189-8D44-95C4-34EAF109CDFD}"/>
              </a:ext>
            </a:extLst>
          </p:cNvPr>
          <p:cNvSpPr/>
          <p:nvPr/>
        </p:nvSpPr>
        <p:spPr>
          <a:xfrm>
            <a:off x="539818" y="248675"/>
            <a:ext cx="7886200" cy="1377589"/>
          </a:xfrm>
          <a:prstGeom prst="roundRect">
            <a:avLst/>
          </a:prstGeom>
          <a:solidFill>
            <a:schemeClr val="accent4"/>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00B0F0"/>
                </a:solidFill>
                <a:ea typeface="Calibri"/>
                <a:cs typeface="Calibri"/>
              </a:rPr>
              <a:t>Hypothesis #1: </a:t>
            </a:r>
            <a:r>
              <a:rPr lang="en-US">
                <a:ea typeface="+mn-lt"/>
                <a:cs typeface="+mn-lt"/>
              </a:rPr>
              <a:t>In the United States, the amount of Covid-19 cases in the Southern region states were more than 40% higher than Covid-19 cases in the Midwestern region States.</a:t>
            </a:r>
            <a:endParaRPr lang="en-US" b="1">
              <a:solidFill>
                <a:srgbClr val="00B0F0"/>
              </a:solidFill>
              <a:ea typeface="Calibri"/>
              <a:cs typeface="Calibri"/>
            </a:endParaRPr>
          </a:p>
        </p:txBody>
      </p:sp>
      <p:sp>
        <p:nvSpPr>
          <p:cNvPr id="7" name="Rectangle: Rounded Corners 6">
            <a:extLst>
              <a:ext uri="{FF2B5EF4-FFF2-40B4-BE49-F238E27FC236}">
                <a16:creationId xmlns:a16="http://schemas.microsoft.com/office/drawing/2014/main" id="{2977E313-7B8D-7D79-7F84-AD9CE3CA2CE0}"/>
              </a:ext>
            </a:extLst>
          </p:cNvPr>
          <p:cNvSpPr/>
          <p:nvPr/>
        </p:nvSpPr>
        <p:spPr>
          <a:xfrm>
            <a:off x="2431568" y="4406497"/>
            <a:ext cx="4398478" cy="220423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Are the Conditions met?</a:t>
            </a:r>
          </a:p>
          <a:p>
            <a:pPr algn="ctr"/>
            <a:endParaRPr lang="en-US">
              <a:ea typeface="Calibri"/>
              <a:cs typeface="Calibri"/>
            </a:endParaRPr>
          </a:p>
          <a:p>
            <a:pPr algn="ctr"/>
            <a:r>
              <a:rPr lang="en-US">
                <a:ea typeface="Calibri"/>
                <a:cs typeface="Calibri"/>
              </a:rPr>
              <a:t>n*p0 = 30(0.4) = 12</a:t>
            </a:r>
            <a:r>
              <a:rPr lang="en-US"/>
              <a:t> ≥ 10 ,   Yes </a:t>
            </a:r>
            <a:r>
              <a:rPr lang="en-US">
                <a:ea typeface="+mn-lt"/>
                <a:cs typeface="+mn-lt"/>
              </a:rPr>
              <a:t>✓</a:t>
            </a:r>
            <a:endParaRPr lang="en-US">
              <a:ea typeface="Calibri"/>
              <a:cs typeface="Calibri"/>
            </a:endParaRPr>
          </a:p>
          <a:p>
            <a:pPr algn="ctr"/>
            <a:r>
              <a:rPr lang="en-US"/>
              <a:t>n(1-p0) = 30(1 – 0.4) = 18 </a:t>
            </a:r>
            <a:r>
              <a:rPr lang="en-US">
                <a:ea typeface="+mn-lt"/>
                <a:cs typeface="+mn-lt"/>
              </a:rPr>
              <a:t> ≥ 10 ,  Yes ✓</a:t>
            </a:r>
            <a:br>
              <a:rPr lang="en-US"/>
            </a:br>
            <a:endParaRPr lang="en-US">
              <a:ea typeface="Calibri"/>
              <a:cs typeface="Calibri"/>
            </a:endParaRPr>
          </a:p>
        </p:txBody>
      </p:sp>
      <p:sp>
        <p:nvSpPr>
          <p:cNvPr id="8" name="Rectangle: Rounded Corners 7">
            <a:extLst>
              <a:ext uri="{FF2B5EF4-FFF2-40B4-BE49-F238E27FC236}">
                <a16:creationId xmlns:a16="http://schemas.microsoft.com/office/drawing/2014/main" id="{D37F99BE-9902-416E-2BB0-DB17191868C7}"/>
              </a:ext>
            </a:extLst>
          </p:cNvPr>
          <p:cNvSpPr/>
          <p:nvPr/>
        </p:nvSpPr>
        <p:spPr>
          <a:xfrm>
            <a:off x="2404246" y="1710658"/>
            <a:ext cx="4425800" cy="2586747"/>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ea typeface="Calibri"/>
                <a:cs typeface="Calibri"/>
              </a:rPr>
              <a:t>Data Used in Hypothesis:</a:t>
            </a:r>
          </a:p>
          <a:p>
            <a:pPr algn="ctr"/>
            <a:endParaRPr lang="en-US" sz="1600"/>
          </a:p>
          <a:p>
            <a:pPr algn="ctr"/>
            <a:r>
              <a:rPr lang="en-US" sz="1600"/>
              <a:t>n= 30</a:t>
            </a:r>
            <a:endParaRPr lang="en-US" sz="1600">
              <a:cs typeface="Calibri"/>
            </a:endParaRPr>
          </a:p>
          <a:p>
            <a:pPr algn="ctr"/>
            <a:endParaRPr lang="en-US" sz="1600">
              <a:cs typeface="Calibri"/>
            </a:endParaRPr>
          </a:p>
          <a:p>
            <a:pPr algn="ctr"/>
            <a:r>
              <a:rPr lang="en-US" sz="1600">
                <a:cs typeface="Calibri"/>
              </a:rPr>
              <a:t>8 out of the 16 Southern States have higher Covid-19 cases </a:t>
            </a:r>
          </a:p>
          <a:p>
            <a:pPr algn="ctr"/>
            <a:endParaRPr lang="en-US" sz="1600">
              <a:cs typeface="Calibri"/>
            </a:endParaRPr>
          </a:p>
          <a:p>
            <a:pPr algn="ctr"/>
            <a:r>
              <a:rPr lang="en-US" sz="1600">
                <a:cs typeface="Calibri"/>
              </a:rPr>
              <a:t>Significance Level: 0.05</a:t>
            </a:r>
          </a:p>
          <a:p>
            <a:pPr algn="ctr"/>
            <a:br>
              <a:rPr lang="en-US"/>
            </a:br>
            <a:endParaRPr lang="en-US">
              <a:ea typeface="Calibri"/>
              <a:cs typeface="Calibri"/>
            </a:endParaRPr>
          </a:p>
        </p:txBody>
      </p:sp>
    </p:spTree>
    <p:extLst>
      <p:ext uri="{BB962C8B-B14F-4D97-AF65-F5344CB8AC3E}">
        <p14:creationId xmlns:p14="http://schemas.microsoft.com/office/powerpoint/2010/main" val="33742296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16D61EC5-9DCD-EDA4-E4CD-CF9B990F3D55}"/>
              </a:ext>
            </a:extLst>
          </p:cNvPr>
          <p:cNvGraphicFramePr>
            <a:graphicFrameLocks noGrp="1"/>
          </p:cNvGraphicFramePr>
          <p:nvPr>
            <p:extLst>
              <p:ext uri="{D42A27DB-BD31-4B8C-83A1-F6EECF244321}">
                <p14:modId xmlns:p14="http://schemas.microsoft.com/office/powerpoint/2010/main" val="2444400589"/>
              </p:ext>
            </p:extLst>
          </p:nvPr>
        </p:nvGraphicFramePr>
        <p:xfrm>
          <a:off x="63752" y="36430"/>
          <a:ext cx="8707302" cy="5932865"/>
        </p:xfrm>
        <a:graphic>
          <a:graphicData uri="http://schemas.openxmlformats.org/drawingml/2006/table">
            <a:tbl>
              <a:tblPr firstRow="1" bandRow="1">
                <a:tableStyleId>{5C22544A-7EE6-4342-B048-85BDC9FD1C3A}</a:tableStyleId>
              </a:tblPr>
              <a:tblGrid>
                <a:gridCol w="1131004">
                  <a:extLst>
                    <a:ext uri="{9D8B030D-6E8A-4147-A177-3AD203B41FA5}">
                      <a16:colId xmlns:a16="http://schemas.microsoft.com/office/drawing/2014/main" val="2987600"/>
                    </a:ext>
                  </a:extLst>
                </a:gridCol>
                <a:gridCol w="7576298">
                  <a:extLst>
                    <a:ext uri="{9D8B030D-6E8A-4147-A177-3AD203B41FA5}">
                      <a16:colId xmlns:a16="http://schemas.microsoft.com/office/drawing/2014/main" val="3577986758"/>
                    </a:ext>
                  </a:extLst>
                </a:gridCol>
              </a:tblGrid>
              <a:tr h="597905">
                <a:tc>
                  <a:txBody>
                    <a:bodyPr/>
                    <a:lstStyle/>
                    <a:p>
                      <a:r>
                        <a:rPr lang="en-US"/>
                        <a:t>Step</a:t>
                      </a:r>
                    </a:p>
                  </a:txBody>
                  <a:tcPr/>
                </a:tc>
                <a:tc>
                  <a:txBody>
                    <a:bodyPr/>
                    <a:lstStyle/>
                    <a:p>
                      <a:r>
                        <a:rPr lang="en-US"/>
                        <a:t>Task</a:t>
                      </a:r>
                    </a:p>
                  </a:txBody>
                  <a:tcPr/>
                </a:tc>
                <a:extLst>
                  <a:ext uri="{0D108BD9-81ED-4DB2-BD59-A6C34878D82A}">
                    <a16:rowId xmlns:a16="http://schemas.microsoft.com/office/drawing/2014/main" val="3444725183"/>
                  </a:ext>
                </a:extLst>
              </a:tr>
              <a:tr h="845608">
                <a:tc>
                  <a:txBody>
                    <a:bodyPr/>
                    <a:lstStyle/>
                    <a:p>
                      <a:pPr algn="ctr"/>
                      <a:r>
                        <a:rPr lang="en-US" sz="1600"/>
                        <a:t>1</a:t>
                      </a:r>
                    </a:p>
                  </a:txBody>
                  <a:tcPr/>
                </a:tc>
                <a:tc>
                  <a:txBody>
                    <a:bodyPr/>
                    <a:lstStyle/>
                    <a:p>
                      <a:r>
                        <a:rPr lang="en-US" sz="1600"/>
                        <a:t>P= Southern Region States that had higher Covid-19 cases than Midwestern Region States</a:t>
                      </a:r>
                    </a:p>
                    <a:p>
                      <a:pPr lvl="0">
                        <a:buNone/>
                      </a:pPr>
                      <a:r>
                        <a:rPr lang="en-US" sz="1600"/>
                        <a:t>(Florida, Georgia, Maryland, North Carolina, South Carolina, Tennessee, Texas, Virginia)</a:t>
                      </a:r>
                    </a:p>
                  </a:txBody>
                  <a:tcPr/>
                </a:tc>
                <a:extLst>
                  <a:ext uri="{0D108BD9-81ED-4DB2-BD59-A6C34878D82A}">
                    <a16:rowId xmlns:a16="http://schemas.microsoft.com/office/drawing/2014/main" val="669836563"/>
                  </a:ext>
                </a:extLst>
              </a:tr>
              <a:tr h="580822">
                <a:tc>
                  <a:txBody>
                    <a:bodyPr/>
                    <a:lstStyle/>
                    <a:p>
                      <a:pPr algn="ctr"/>
                      <a:r>
                        <a:rPr lang="en-US" sz="1600"/>
                        <a:t>2</a:t>
                      </a:r>
                    </a:p>
                  </a:txBody>
                  <a:tcPr/>
                </a:tc>
                <a:tc>
                  <a:txBody>
                    <a:bodyPr/>
                    <a:lstStyle/>
                    <a:p>
                      <a:pPr lvl="0">
                        <a:buNone/>
                      </a:pPr>
                      <a:r>
                        <a:rPr lang="en-US" sz="1600" b="0" i="0" u="none" strike="noStrike" noProof="0">
                          <a:latin typeface="Calibri"/>
                        </a:rPr>
                        <a:t>Ho: Po = 0.4 = 40%</a:t>
                      </a:r>
                    </a:p>
                  </a:txBody>
                  <a:tcPr/>
                </a:tc>
                <a:extLst>
                  <a:ext uri="{0D108BD9-81ED-4DB2-BD59-A6C34878D82A}">
                    <a16:rowId xmlns:a16="http://schemas.microsoft.com/office/drawing/2014/main" val="2556542289"/>
                  </a:ext>
                </a:extLst>
              </a:tr>
              <a:tr h="597905">
                <a:tc>
                  <a:txBody>
                    <a:bodyPr/>
                    <a:lstStyle/>
                    <a:p>
                      <a:pPr algn="ctr"/>
                      <a:r>
                        <a:rPr lang="en-US" sz="1600"/>
                        <a:t>3</a:t>
                      </a:r>
                    </a:p>
                  </a:txBody>
                  <a:tcPr/>
                </a:tc>
                <a:tc>
                  <a:txBody>
                    <a:bodyPr/>
                    <a:lstStyle/>
                    <a:p>
                      <a:r>
                        <a:rPr lang="en-US" sz="1600"/>
                        <a:t>Ha: P &gt; 0.4(Upper-tailed test)</a:t>
                      </a:r>
                    </a:p>
                  </a:txBody>
                  <a:tcPr/>
                </a:tc>
                <a:extLst>
                  <a:ext uri="{0D108BD9-81ED-4DB2-BD59-A6C34878D82A}">
                    <a16:rowId xmlns:a16="http://schemas.microsoft.com/office/drawing/2014/main" val="2579333269"/>
                  </a:ext>
                </a:extLst>
              </a:tr>
              <a:tr h="999355">
                <a:tc>
                  <a:txBody>
                    <a:bodyPr/>
                    <a:lstStyle/>
                    <a:p>
                      <a:pPr algn="ctr"/>
                      <a:r>
                        <a:rPr lang="en-US" sz="1600"/>
                        <a:t>4</a:t>
                      </a:r>
                    </a:p>
                  </a:txBody>
                  <a:tcPr/>
                </a:tc>
                <a:tc>
                  <a:txBody>
                    <a:bodyPr/>
                    <a:lstStyle/>
                    <a:p>
                      <a:endParaRPr lang="en-US" sz="1600"/>
                    </a:p>
                    <a:p>
                      <a:pPr lvl="0">
                        <a:buNone/>
                      </a:pPr>
                      <a:r>
                        <a:rPr lang="en-US" sz="1600" b="0" i="0" u="none" strike="noStrike" noProof="0"/>
                        <a:t>Z=(^p −p0)/ (</a:t>
                      </a:r>
                      <a:r>
                        <a:rPr lang="en-US" sz="1600" b="0" i="0" u="none" strike="noStrike" noProof="0">
                          <a:latin typeface="Calibri"/>
                        </a:rPr>
                        <a:t>√p0(1-p0)/n)</a:t>
                      </a:r>
                      <a:br>
                        <a:rPr lang="en-US" sz="1600" b="0" i="0" u="none" strike="noStrike" noProof="0"/>
                      </a:br>
                      <a:br>
                        <a:rPr lang="en-US" sz="1600" b="0" i="0" u="none" strike="noStrike" noProof="0">
                          <a:latin typeface="Calibri"/>
                        </a:rPr>
                      </a:br>
                      <a:endParaRPr lang="en-US" sz="1600" b="0" i="0" u="none" strike="noStrike" noProof="0">
                        <a:latin typeface="Calibri"/>
                      </a:endParaRPr>
                    </a:p>
                  </a:txBody>
                  <a:tcPr/>
                </a:tc>
                <a:extLst>
                  <a:ext uri="{0D108BD9-81ED-4DB2-BD59-A6C34878D82A}">
                    <a16:rowId xmlns:a16="http://schemas.microsoft.com/office/drawing/2014/main" val="4126434660"/>
                  </a:ext>
                </a:extLst>
              </a:tr>
              <a:tr h="768735">
                <a:tc>
                  <a:txBody>
                    <a:bodyPr/>
                    <a:lstStyle/>
                    <a:p>
                      <a:pPr algn="ctr"/>
                      <a:r>
                        <a:rPr lang="en-US" sz="1600"/>
                        <a:t>5</a:t>
                      </a:r>
                    </a:p>
                  </a:txBody>
                  <a:tcPr/>
                </a:tc>
                <a:tc>
                  <a:txBody>
                    <a:bodyPr/>
                    <a:lstStyle/>
                    <a:p>
                      <a:pPr lvl="0">
                        <a:buNone/>
                      </a:pPr>
                      <a:r>
                        <a:rPr lang="en-US" sz="1600" b="0" i="0" u="none" strike="noStrike" noProof="0"/>
                        <a:t>n=30  </a:t>
                      </a:r>
                      <a:r>
                        <a:rPr lang="en-US" sz="1600" b="0" i="0" u="none" strike="noStrike" noProof="0">
                          <a:latin typeface="Calibri"/>
                        </a:rPr>
                        <a:t>^p =8/16=0.5  Po=0.2</a:t>
                      </a:r>
                      <a:endParaRPr lang="en-US" sz="1600" b="0" i="0" u="none" strike="noStrike" noProof="0"/>
                    </a:p>
                    <a:p>
                      <a:pPr lvl="0">
                        <a:buNone/>
                      </a:pPr>
                      <a:endParaRPr lang="en-US" sz="1600" b="0" i="0" u="none" strike="noStrike" noProof="0"/>
                    </a:p>
                    <a:p>
                      <a:pPr lvl="0">
                        <a:buNone/>
                      </a:pPr>
                      <a:r>
                        <a:rPr lang="en-US" sz="1600" b="0" i="0" u="none" strike="noStrike" noProof="0">
                          <a:latin typeface="Calibri"/>
                        </a:rPr>
                        <a:t>So, z= 0.5 - 0.4/ (√0.4(1−0.4)/30) = 0.1/0.089 = 1.124</a:t>
                      </a:r>
                      <a:endParaRPr lang="en-US" sz="1600"/>
                    </a:p>
                  </a:txBody>
                  <a:tcPr/>
                </a:tc>
                <a:extLst>
                  <a:ext uri="{0D108BD9-81ED-4DB2-BD59-A6C34878D82A}">
                    <a16:rowId xmlns:a16="http://schemas.microsoft.com/office/drawing/2014/main" val="2510107665"/>
                  </a:ext>
                </a:extLst>
              </a:tr>
              <a:tr h="597905">
                <a:tc>
                  <a:txBody>
                    <a:bodyPr/>
                    <a:lstStyle/>
                    <a:p>
                      <a:pPr lvl="0" algn="ctr">
                        <a:buNone/>
                      </a:pPr>
                      <a:r>
                        <a:rPr lang="en-US" sz="1600"/>
                        <a:t>6</a:t>
                      </a:r>
                    </a:p>
                  </a:txBody>
                  <a:tcPr>
                    <a:solidFill>
                      <a:schemeClr val="bg2"/>
                    </a:solidFill>
                  </a:tcPr>
                </a:tc>
                <a:tc>
                  <a:txBody>
                    <a:bodyPr/>
                    <a:lstStyle/>
                    <a:p>
                      <a:pPr lvl="0">
                        <a:buNone/>
                      </a:pPr>
                      <a:r>
                        <a:rPr lang="en-US" sz="1600"/>
                        <a:t> P-value = (look up the z-value </a:t>
                      </a:r>
                      <a:r>
                        <a:rPr lang="en-US" sz="1600" u="sng">
                          <a:highlight>
                            <a:srgbClr val="FFFF00"/>
                          </a:highlight>
                        </a:rPr>
                        <a:t>1.124</a:t>
                      </a:r>
                      <a:r>
                        <a:rPr lang="en-US" sz="1600"/>
                        <a:t> in table A.3) </a:t>
                      </a:r>
                      <a:endParaRPr lang="en-US" sz="1600" b="0" i="0" u="none" strike="noStrike" noProof="0">
                        <a:latin typeface="Calibri"/>
                      </a:endParaRPr>
                    </a:p>
                    <a:p>
                      <a:pPr lvl="0">
                        <a:buNone/>
                      </a:pPr>
                      <a:r>
                        <a:rPr lang="en-US" sz="1600" b="0" i="0" u="none" strike="noStrike" noProof="0">
                          <a:latin typeface="Calibri"/>
                        </a:rPr>
                        <a:t>P-value ≈ 0.8686</a:t>
                      </a:r>
                    </a:p>
                  </a:txBody>
                  <a:tcPr>
                    <a:solidFill>
                      <a:schemeClr val="accent3">
                        <a:lumMod val="20000"/>
                        <a:lumOff val="80000"/>
                      </a:schemeClr>
                    </a:solidFill>
                  </a:tcPr>
                </a:tc>
                <a:extLst>
                  <a:ext uri="{0D108BD9-81ED-4DB2-BD59-A6C34878D82A}">
                    <a16:rowId xmlns:a16="http://schemas.microsoft.com/office/drawing/2014/main" val="100459460"/>
                  </a:ext>
                </a:extLst>
              </a:tr>
              <a:tr h="768735">
                <a:tc>
                  <a:txBody>
                    <a:bodyPr/>
                    <a:lstStyle/>
                    <a:p>
                      <a:pPr algn="ctr"/>
                      <a:r>
                        <a:rPr lang="en-US" sz="1600"/>
                        <a:t>7</a:t>
                      </a:r>
                    </a:p>
                  </a:txBody>
                  <a:tcPr/>
                </a:tc>
                <a:tc>
                  <a:txBody>
                    <a:bodyPr/>
                    <a:lstStyle/>
                    <a:p>
                      <a:r>
                        <a:rPr lang="en-US" sz="1600"/>
                        <a:t>Because the P-value = 0.8686&gt; 0.05 the Ho cannot be rejected. It is plausible to conclude that the Southern region states have more than 40% Covid-19 Cases than the Midwestern region states.</a:t>
                      </a:r>
                    </a:p>
                  </a:txBody>
                  <a:tcPr/>
                </a:tc>
                <a:extLst>
                  <a:ext uri="{0D108BD9-81ED-4DB2-BD59-A6C34878D82A}">
                    <a16:rowId xmlns:a16="http://schemas.microsoft.com/office/drawing/2014/main" val="2143724794"/>
                  </a:ext>
                </a:extLst>
              </a:tr>
            </a:tbl>
          </a:graphicData>
        </a:graphic>
      </p:graphicFrame>
      <p:pic>
        <p:nvPicPr>
          <p:cNvPr id="2" name="Picture 2" descr="A picture containing graphical user interface&#10;&#10;Description automatically generated">
            <a:extLst>
              <a:ext uri="{FF2B5EF4-FFF2-40B4-BE49-F238E27FC236}">
                <a16:creationId xmlns:a16="http://schemas.microsoft.com/office/drawing/2014/main" id="{9A122106-6204-7C4F-E889-CB2D54218AB8}"/>
              </a:ext>
            </a:extLst>
          </p:cNvPr>
          <p:cNvPicPr>
            <a:picLocks noChangeAspect="1"/>
          </p:cNvPicPr>
          <p:nvPr/>
        </p:nvPicPr>
        <p:blipFill>
          <a:blip r:embed="rId2"/>
          <a:stretch>
            <a:fillRect/>
          </a:stretch>
        </p:blipFill>
        <p:spPr>
          <a:xfrm>
            <a:off x="3951888" y="2844124"/>
            <a:ext cx="2305808" cy="778127"/>
          </a:xfrm>
          <a:prstGeom prst="rect">
            <a:avLst/>
          </a:prstGeom>
        </p:spPr>
      </p:pic>
      <p:sp>
        <p:nvSpPr>
          <p:cNvPr id="4" name="Rectangle: Rounded Corners 3">
            <a:extLst>
              <a:ext uri="{FF2B5EF4-FFF2-40B4-BE49-F238E27FC236}">
                <a16:creationId xmlns:a16="http://schemas.microsoft.com/office/drawing/2014/main" id="{44C7C50B-87FD-54A9-BD34-EDC3EBB6D628}"/>
              </a:ext>
            </a:extLst>
          </p:cNvPr>
          <p:cNvSpPr/>
          <p:nvPr/>
        </p:nvSpPr>
        <p:spPr>
          <a:xfrm>
            <a:off x="46800" y="6006418"/>
            <a:ext cx="7814820" cy="80982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u="sng">
                <a:latin typeface="Times New Roman"/>
                <a:cs typeface="Times New Roman"/>
              </a:rPr>
              <a:t>Conclusion: </a:t>
            </a:r>
            <a:r>
              <a:rPr lang="en-US" sz="1600">
                <a:latin typeface="Times New Roman"/>
                <a:cs typeface="Times New Roman"/>
              </a:rPr>
              <a:t>We fail to reject Ho which means that our hypothesis is correct/plausible because we can confidently say that Covid-19 cases are more than 40% higher in the Southern region states compared to the Midwestern region states.</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16156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205251E-1A1E-2BFD-5BD2-EC5518241DDF}"/>
              </a:ext>
            </a:extLst>
          </p:cNvPr>
          <p:cNvSpPr/>
          <p:nvPr/>
        </p:nvSpPr>
        <p:spPr>
          <a:xfrm>
            <a:off x="539818" y="248675"/>
            <a:ext cx="7886200" cy="1377589"/>
          </a:xfrm>
          <a:prstGeom prst="roundRect">
            <a:avLst/>
          </a:prstGeom>
          <a:solidFill>
            <a:schemeClr val="accent4"/>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rgbClr val="00B0F0"/>
                </a:solidFill>
                <a:ea typeface="Calibri"/>
                <a:cs typeface="Calibri"/>
              </a:rPr>
              <a:t>Hypothesis #2: </a:t>
            </a:r>
            <a:r>
              <a:rPr lang="en-US">
                <a:ea typeface="+mn-lt"/>
                <a:cs typeface="+mn-lt"/>
              </a:rPr>
              <a:t>The True Average Vaccine rate is at most 65 people fully vaccinated per 100 people.</a:t>
            </a:r>
            <a:endParaRPr lang="en-US" b="1">
              <a:ea typeface="+mn-lt"/>
              <a:cs typeface="+mn-lt"/>
            </a:endParaRPr>
          </a:p>
        </p:txBody>
      </p:sp>
      <p:sp>
        <p:nvSpPr>
          <p:cNvPr id="7" name="Rectangle: Rounded Corners 6">
            <a:extLst>
              <a:ext uri="{FF2B5EF4-FFF2-40B4-BE49-F238E27FC236}">
                <a16:creationId xmlns:a16="http://schemas.microsoft.com/office/drawing/2014/main" id="{BF57064C-8479-B400-3BF8-C569AA5CBDAF}"/>
              </a:ext>
            </a:extLst>
          </p:cNvPr>
          <p:cNvSpPr/>
          <p:nvPr/>
        </p:nvSpPr>
        <p:spPr>
          <a:xfrm>
            <a:off x="2358708" y="1965670"/>
            <a:ext cx="4425800" cy="261406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ea typeface="Calibri"/>
                <a:cs typeface="Calibri"/>
              </a:rPr>
              <a:t>Data Used in Hypothesis:</a:t>
            </a:r>
          </a:p>
          <a:p>
            <a:pPr algn="ctr"/>
            <a:endParaRPr lang="en-US" sz="1600"/>
          </a:p>
          <a:p>
            <a:pPr algn="ctr"/>
            <a:r>
              <a:rPr lang="en-US" sz="1600"/>
              <a:t>n= 50</a:t>
            </a:r>
            <a:endParaRPr lang="en-US" sz="1600">
              <a:cs typeface="Calibri"/>
            </a:endParaRPr>
          </a:p>
          <a:p>
            <a:pPr algn="ctr"/>
            <a:r>
              <a:rPr lang="en-US" sz="1600">
                <a:cs typeface="Calibri"/>
              </a:rPr>
              <a:t>µ0 = 65</a:t>
            </a:r>
            <a:endParaRPr lang="en-US"/>
          </a:p>
          <a:p>
            <a:pPr algn="ctr"/>
            <a:r>
              <a:rPr lang="en-US" sz="1600">
                <a:cs typeface="Calibri"/>
              </a:rPr>
              <a:t>Mean = 63.42</a:t>
            </a:r>
            <a:endParaRPr lang="en-US"/>
          </a:p>
          <a:p>
            <a:pPr algn="ctr"/>
            <a:r>
              <a:rPr lang="en-US" sz="1600">
                <a:cs typeface="Calibri"/>
              </a:rPr>
              <a:t>Standard Deviation = 8.83</a:t>
            </a:r>
          </a:p>
          <a:p>
            <a:pPr algn="ctr"/>
            <a:r>
              <a:rPr lang="en-US" sz="1600">
                <a:cs typeface="Calibri"/>
              </a:rPr>
              <a:t>Significance Level: 0.05</a:t>
            </a:r>
          </a:p>
        </p:txBody>
      </p:sp>
    </p:spTree>
    <p:extLst>
      <p:ext uri="{BB962C8B-B14F-4D97-AF65-F5344CB8AC3E}">
        <p14:creationId xmlns:p14="http://schemas.microsoft.com/office/powerpoint/2010/main" val="21181614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1D67717E-4B8F-1E2C-E6CC-6AD0901657BF}"/>
              </a:ext>
            </a:extLst>
          </p:cNvPr>
          <p:cNvGraphicFramePr>
            <a:graphicFrameLocks noGrp="1"/>
          </p:cNvGraphicFramePr>
          <p:nvPr>
            <p:extLst>
              <p:ext uri="{D42A27DB-BD31-4B8C-83A1-F6EECF244321}">
                <p14:modId xmlns:p14="http://schemas.microsoft.com/office/powerpoint/2010/main" val="261255263"/>
              </p:ext>
            </p:extLst>
          </p:nvPr>
        </p:nvGraphicFramePr>
        <p:xfrm>
          <a:off x="22531" y="2759"/>
          <a:ext cx="9089822" cy="5909331"/>
        </p:xfrm>
        <a:graphic>
          <a:graphicData uri="http://schemas.openxmlformats.org/drawingml/2006/table">
            <a:tbl>
              <a:tblPr firstRow="1" bandRow="1">
                <a:tableStyleId>{5C22544A-7EE6-4342-B048-85BDC9FD1C3A}</a:tableStyleId>
              </a:tblPr>
              <a:tblGrid>
                <a:gridCol w="1180691">
                  <a:extLst>
                    <a:ext uri="{9D8B030D-6E8A-4147-A177-3AD203B41FA5}">
                      <a16:colId xmlns:a16="http://schemas.microsoft.com/office/drawing/2014/main" val="2987600"/>
                    </a:ext>
                  </a:extLst>
                </a:gridCol>
                <a:gridCol w="7909131">
                  <a:extLst>
                    <a:ext uri="{9D8B030D-6E8A-4147-A177-3AD203B41FA5}">
                      <a16:colId xmlns:a16="http://schemas.microsoft.com/office/drawing/2014/main" val="3577986758"/>
                    </a:ext>
                  </a:extLst>
                </a:gridCol>
              </a:tblGrid>
              <a:tr h="638018">
                <a:tc>
                  <a:txBody>
                    <a:bodyPr/>
                    <a:lstStyle/>
                    <a:p>
                      <a:r>
                        <a:rPr lang="en-US"/>
                        <a:t>Step</a:t>
                      </a:r>
                    </a:p>
                  </a:txBody>
                  <a:tcPr/>
                </a:tc>
                <a:tc>
                  <a:txBody>
                    <a:bodyPr/>
                    <a:lstStyle/>
                    <a:p>
                      <a:r>
                        <a:rPr lang="en-US"/>
                        <a:t>Task</a:t>
                      </a:r>
                    </a:p>
                  </a:txBody>
                  <a:tcPr/>
                </a:tc>
                <a:extLst>
                  <a:ext uri="{0D108BD9-81ED-4DB2-BD59-A6C34878D82A}">
                    <a16:rowId xmlns:a16="http://schemas.microsoft.com/office/drawing/2014/main" val="3444725183"/>
                  </a:ext>
                </a:extLst>
              </a:tr>
              <a:tr h="904532">
                <a:tc>
                  <a:txBody>
                    <a:bodyPr/>
                    <a:lstStyle/>
                    <a:p>
                      <a:pPr algn="ctr"/>
                      <a:r>
                        <a:rPr lang="en-US" sz="1600"/>
                        <a:t>1</a:t>
                      </a:r>
                    </a:p>
                  </a:txBody>
                  <a:tcPr/>
                </a:tc>
                <a:tc>
                  <a:txBody>
                    <a:bodyPr/>
                    <a:lstStyle/>
                    <a:p>
                      <a:pPr lvl="0">
                        <a:buNone/>
                      </a:pPr>
                      <a:r>
                        <a:rPr lang="en-US" sz="1600" b="0" i="0" u="none" strike="noStrike" noProof="0"/>
                        <a:t>µ</a:t>
                      </a:r>
                      <a:r>
                        <a:rPr lang="en-US" sz="1600" b="0" i="0" u="none" strike="noStrike" noProof="0">
                          <a:latin typeface="Calibri"/>
                        </a:rPr>
                        <a:t>=t</a:t>
                      </a:r>
                      <a:r>
                        <a:rPr lang="en-US" sz="1600"/>
                        <a:t>rue average vaccination rate</a:t>
                      </a:r>
                    </a:p>
                  </a:txBody>
                  <a:tcPr/>
                </a:tc>
                <a:extLst>
                  <a:ext uri="{0D108BD9-81ED-4DB2-BD59-A6C34878D82A}">
                    <a16:rowId xmlns:a16="http://schemas.microsoft.com/office/drawing/2014/main" val="669836563"/>
                  </a:ext>
                </a:extLst>
              </a:tr>
              <a:tr h="621865">
                <a:tc>
                  <a:txBody>
                    <a:bodyPr/>
                    <a:lstStyle/>
                    <a:p>
                      <a:pPr algn="ctr"/>
                      <a:r>
                        <a:rPr lang="en-US" sz="1600"/>
                        <a:t>2</a:t>
                      </a:r>
                    </a:p>
                  </a:txBody>
                  <a:tcPr/>
                </a:tc>
                <a:tc>
                  <a:txBody>
                    <a:bodyPr/>
                    <a:lstStyle/>
                    <a:p>
                      <a:r>
                        <a:rPr lang="en-US" sz="1600"/>
                        <a:t>Ho: µ = 65</a:t>
                      </a:r>
                    </a:p>
                  </a:txBody>
                  <a:tcPr/>
                </a:tc>
                <a:extLst>
                  <a:ext uri="{0D108BD9-81ED-4DB2-BD59-A6C34878D82A}">
                    <a16:rowId xmlns:a16="http://schemas.microsoft.com/office/drawing/2014/main" val="2556542289"/>
                  </a:ext>
                </a:extLst>
              </a:tr>
              <a:tr h="638018">
                <a:tc>
                  <a:txBody>
                    <a:bodyPr/>
                    <a:lstStyle/>
                    <a:p>
                      <a:pPr algn="ctr"/>
                      <a:r>
                        <a:rPr lang="en-US" sz="1600"/>
                        <a:t>3</a:t>
                      </a:r>
                    </a:p>
                  </a:txBody>
                  <a:tcPr/>
                </a:tc>
                <a:tc>
                  <a:txBody>
                    <a:bodyPr/>
                    <a:lstStyle/>
                    <a:p>
                      <a:r>
                        <a:rPr lang="en-US" sz="1600"/>
                        <a:t>Ha: µ &lt; 65 (lower-tailed test)</a:t>
                      </a:r>
                    </a:p>
                  </a:txBody>
                  <a:tcPr/>
                </a:tc>
                <a:extLst>
                  <a:ext uri="{0D108BD9-81ED-4DB2-BD59-A6C34878D82A}">
                    <a16:rowId xmlns:a16="http://schemas.microsoft.com/office/drawing/2014/main" val="2579333269"/>
                  </a:ext>
                </a:extLst>
              </a:tr>
              <a:tr h="815694">
                <a:tc>
                  <a:txBody>
                    <a:bodyPr/>
                    <a:lstStyle/>
                    <a:p>
                      <a:pPr algn="ctr"/>
                      <a:r>
                        <a:rPr lang="en-US" sz="1600"/>
                        <a:t>4</a:t>
                      </a:r>
                    </a:p>
                  </a:txBody>
                  <a:tcPr/>
                </a:tc>
                <a:tc>
                  <a:txBody>
                    <a:bodyPr/>
                    <a:lstStyle/>
                    <a:p>
                      <a:endParaRPr lang="en-US" sz="1600"/>
                    </a:p>
                    <a:p>
                      <a:pPr lvl="0">
                        <a:buNone/>
                      </a:pPr>
                      <a:r>
                        <a:rPr lang="en-US" sz="1600"/>
                        <a:t>T =x</a:t>
                      </a:r>
                      <a:r>
                        <a:rPr lang="en-US" sz="1600" b="0" i="0" u="none" strike="noStrike" noProof="0">
                          <a:latin typeface="Calibri"/>
                        </a:rPr>
                        <a:t>−𝜇/ σ/√n </a:t>
                      </a:r>
                      <a:br>
                        <a:rPr lang="en-US" sz="1600" b="0" i="0" u="none" strike="noStrike" noProof="0">
                          <a:latin typeface="Calibri"/>
                        </a:rPr>
                      </a:br>
                      <a:endParaRPr lang="en-US" sz="1600" b="0" i="0" u="none" strike="noStrike" noProof="0">
                        <a:latin typeface="Calibri"/>
                      </a:endParaRPr>
                    </a:p>
                  </a:txBody>
                  <a:tcPr/>
                </a:tc>
                <a:extLst>
                  <a:ext uri="{0D108BD9-81ED-4DB2-BD59-A6C34878D82A}">
                    <a16:rowId xmlns:a16="http://schemas.microsoft.com/office/drawing/2014/main" val="4126434660"/>
                  </a:ext>
                </a:extLst>
              </a:tr>
              <a:tr h="807618">
                <a:tc>
                  <a:txBody>
                    <a:bodyPr/>
                    <a:lstStyle/>
                    <a:p>
                      <a:pPr algn="ctr"/>
                      <a:r>
                        <a:rPr lang="en-US" sz="1600"/>
                        <a:t>5</a:t>
                      </a:r>
                    </a:p>
                  </a:txBody>
                  <a:tcPr/>
                </a:tc>
                <a:tc>
                  <a:txBody>
                    <a:bodyPr/>
                    <a:lstStyle/>
                    <a:p>
                      <a:r>
                        <a:rPr lang="en-US" sz="1600"/>
                        <a:t>n=50   </a:t>
                      </a:r>
                      <a:r>
                        <a:rPr lang="en-US" sz="1600" b="0" i="0" u="none" strike="noStrike" noProof="0">
                          <a:latin typeface="Calibri"/>
                        </a:rPr>
                        <a:t>𝜇=65   σ=8.83  x=63.42</a:t>
                      </a:r>
                    </a:p>
                    <a:p>
                      <a:pPr lvl="0">
                        <a:buNone/>
                      </a:pPr>
                      <a:endParaRPr lang="en-US" sz="1600" b="0" i="0" u="none" strike="noStrike" noProof="0">
                        <a:latin typeface="Calibri"/>
                      </a:endParaRPr>
                    </a:p>
                    <a:p>
                      <a:pPr lvl="0">
                        <a:buNone/>
                      </a:pPr>
                      <a:r>
                        <a:rPr lang="en-US" sz="1600" b="0" i="0" u="none" strike="noStrike" noProof="0">
                          <a:latin typeface="Calibri"/>
                        </a:rPr>
                        <a:t>So, t= 63.42-65/ 8.83/√50 =  - 1.58/1.249 = -1.27</a:t>
                      </a:r>
                    </a:p>
                  </a:txBody>
                  <a:tcPr/>
                </a:tc>
                <a:extLst>
                  <a:ext uri="{0D108BD9-81ED-4DB2-BD59-A6C34878D82A}">
                    <a16:rowId xmlns:a16="http://schemas.microsoft.com/office/drawing/2014/main" val="2510107665"/>
                  </a:ext>
                </a:extLst>
              </a:tr>
              <a:tr h="638018">
                <a:tc>
                  <a:txBody>
                    <a:bodyPr/>
                    <a:lstStyle/>
                    <a:p>
                      <a:pPr algn="ctr"/>
                      <a:r>
                        <a:rPr lang="en-US" sz="1600"/>
                        <a:t>6</a:t>
                      </a:r>
                    </a:p>
                  </a:txBody>
                  <a:tcPr/>
                </a:tc>
                <a:tc>
                  <a:txBody>
                    <a:bodyPr/>
                    <a:lstStyle/>
                    <a:p>
                      <a:r>
                        <a:rPr lang="en-US" sz="1600"/>
                        <a:t> P-value = (look up the value </a:t>
                      </a:r>
                      <a:r>
                        <a:rPr lang="en-US" sz="1600" u="sng">
                          <a:highlight>
                            <a:srgbClr val="FFFF00"/>
                          </a:highlight>
                        </a:rPr>
                        <a:t>-1.27</a:t>
                      </a:r>
                      <a:r>
                        <a:rPr lang="en-US" sz="1600"/>
                        <a:t> in table A.3) </a:t>
                      </a:r>
                    </a:p>
                    <a:p>
                      <a:pPr lvl="0">
                        <a:buNone/>
                      </a:pPr>
                      <a:r>
                        <a:rPr lang="en-US" sz="1600"/>
                        <a:t> P-value= 0.1020</a:t>
                      </a:r>
                    </a:p>
                  </a:txBody>
                  <a:tcPr/>
                </a:tc>
                <a:extLst>
                  <a:ext uri="{0D108BD9-81ED-4DB2-BD59-A6C34878D82A}">
                    <a16:rowId xmlns:a16="http://schemas.microsoft.com/office/drawing/2014/main" val="100459460"/>
                  </a:ext>
                </a:extLst>
              </a:tr>
              <a:tr h="646094">
                <a:tc>
                  <a:txBody>
                    <a:bodyPr/>
                    <a:lstStyle/>
                    <a:p>
                      <a:pPr algn="ctr"/>
                      <a:r>
                        <a:rPr lang="en-US" sz="1600"/>
                        <a:t>7</a:t>
                      </a:r>
                    </a:p>
                  </a:txBody>
                  <a:tcPr/>
                </a:tc>
                <a:tc>
                  <a:txBody>
                    <a:bodyPr/>
                    <a:lstStyle/>
                    <a:p>
                      <a:r>
                        <a:rPr lang="en-US" sz="1600"/>
                        <a:t>Because the P-value = 0.1020 &gt; 0.05 </a:t>
                      </a:r>
                      <a:r>
                        <a:rPr lang="en-US" sz="1600" b="0" i="0" u="none" strike="noStrike" noProof="0">
                          <a:latin typeface="Calibri"/>
                        </a:rPr>
                        <a:t>the Ho cannot be rejected. It is plausible to conclude that the true average vaccination rate in the United States is at most 65 people fully vaccinated for every 100 people.</a:t>
                      </a:r>
                      <a:endParaRPr lang="en-US" sz="1600"/>
                    </a:p>
                  </a:txBody>
                  <a:tcPr/>
                </a:tc>
                <a:extLst>
                  <a:ext uri="{0D108BD9-81ED-4DB2-BD59-A6C34878D82A}">
                    <a16:rowId xmlns:a16="http://schemas.microsoft.com/office/drawing/2014/main" val="2143724794"/>
                  </a:ext>
                </a:extLst>
              </a:tr>
            </a:tbl>
          </a:graphicData>
        </a:graphic>
      </p:graphicFrame>
      <p:pic>
        <p:nvPicPr>
          <p:cNvPr id="2" name="Picture 2">
            <a:extLst>
              <a:ext uri="{FF2B5EF4-FFF2-40B4-BE49-F238E27FC236}">
                <a16:creationId xmlns:a16="http://schemas.microsoft.com/office/drawing/2014/main" id="{984B98B6-3E68-2573-F5BA-781F260DDCDF}"/>
              </a:ext>
            </a:extLst>
          </p:cNvPr>
          <p:cNvPicPr>
            <a:picLocks noChangeAspect="1"/>
          </p:cNvPicPr>
          <p:nvPr/>
        </p:nvPicPr>
        <p:blipFill>
          <a:blip r:embed="rId2"/>
          <a:stretch>
            <a:fillRect/>
          </a:stretch>
        </p:blipFill>
        <p:spPr>
          <a:xfrm>
            <a:off x="3333807" y="2949904"/>
            <a:ext cx="1019175" cy="666750"/>
          </a:xfrm>
          <a:prstGeom prst="rect">
            <a:avLst/>
          </a:prstGeom>
        </p:spPr>
      </p:pic>
      <p:sp>
        <p:nvSpPr>
          <p:cNvPr id="3" name="Rectangle: Rounded Corners 2">
            <a:extLst>
              <a:ext uri="{FF2B5EF4-FFF2-40B4-BE49-F238E27FC236}">
                <a16:creationId xmlns:a16="http://schemas.microsoft.com/office/drawing/2014/main" id="{762034D2-4C4E-34CB-8ABD-FECE81ECD654}"/>
              </a:ext>
            </a:extLst>
          </p:cNvPr>
          <p:cNvSpPr/>
          <p:nvPr/>
        </p:nvSpPr>
        <p:spPr>
          <a:xfrm>
            <a:off x="46800" y="6006418"/>
            <a:ext cx="7814820" cy="80982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u="sng">
                <a:latin typeface="Times New Roman"/>
                <a:cs typeface="Times New Roman"/>
              </a:rPr>
              <a:t>Conclusion: </a:t>
            </a:r>
            <a:r>
              <a:rPr lang="en-US" sz="1600">
                <a:latin typeface="Times New Roman"/>
                <a:cs typeface="Times New Roman"/>
              </a:rPr>
              <a:t>We fail to reject Ho which means that our hypothesis is correct/plausible because we can confidently say that the true average vaccination rate in the United States is at most 65 people fully vaccinated for every 100 people.</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40511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80F24D2-A327-D765-E883-AB45BD1CD8A2}"/>
              </a:ext>
            </a:extLst>
          </p:cNvPr>
          <p:cNvSpPr/>
          <p:nvPr/>
        </p:nvSpPr>
        <p:spPr>
          <a:xfrm>
            <a:off x="539818" y="248675"/>
            <a:ext cx="7886200" cy="1377589"/>
          </a:xfrm>
          <a:prstGeom prst="roundRect">
            <a:avLst/>
          </a:prstGeom>
          <a:solidFill>
            <a:schemeClr val="accent4"/>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nSpc>
                <a:spcPct val="90000"/>
              </a:lnSpc>
              <a:spcBef>
                <a:spcPts val="1000"/>
              </a:spcBef>
            </a:pPr>
            <a:r>
              <a:rPr lang="en-US" b="1">
                <a:solidFill>
                  <a:srgbClr val="00B0F0"/>
                </a:solidFill>
                <a:ea typeface="Calibri"/>
                <a:cs typeface="Calibri"/>
              </a:rPr>
              <a:t>Hypothesis #3: </a:t>
            </a:r>
            <a:r>
              <a:rPr lang="en-US" b="1">
                <a:solidFill>
                  <a:srgbClr val="00B0F0"/>
                </a:solidFill>
                <a:ea typeface="+mn-lt"/>
                <a:cs typeface="+mn-lt"/>
              </a:rPr>
              <a:t> </a:t>
            </a:r>
            <a:r>
              <a:rPr lang="en-US">
                <a:ea typeface="+mn-lt"/>
                <a:cs typeface="+mn-lt"/>
              </a:rPr>
              <a:t>In the United States, Covid-19 cases were more than 30% less in states that had a Black people population percentage of over 10%.</a:t>
            </a:r>
          </a:p>
          <a:p>
            <a:pPr algn="ctr"/>
            <a:endParaRPr lang="en-US">
              <a:ea typeface="+mn-lt"/>
              <a:cs typeface="+mn-lt"/>
            </a:endParaRPr>
          </a:p>
        </p:txBody>
      </p:sp>
      <p:sp>
        <p:nvSpPr>
          <p:cNvPr id="7" name="Rectangle: Rounded Corners 6">
            <a:extLst>
              <a:ext uri="{FF2B5EF4-FFF2-40B4-BE49-F238E27FC236}">
                <a16:creationId xmlns:a16="http://schemas.microsoft.com/office/drawing/2014/main" id="{88AE925D-98CA-CB17-CF55-BAC86E2131A4}"/>
              </a:ext>
            </a:extLst>
          </p:cNvPr>
          <p:cNvSpPr/>
          <p:nvPr/>
        </p:nvSpPr>
        <p:spPr>
          <a:xfrm>
            <a:off x="2404246" y="1710658"/>
            <a:ext cx="4425800" cy="2586747"/>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ea typeface="Calibri"/>
                <a:cs typeface="Calibri"/>
              </a:rPr>
              <a:t>Data Used in Hypothesis:</a:t>
            </a:r>
          </a:p>
          <a:p>
            <a:pPr algn="ctr"/>
            <a:endParaRPr lang="en-US" sz="1600"/>
          </a:p>
          <a:p>
            <a:pPr algn="ctr"/>
            <a:r>
              <a:rPr lang="en-US" sz="1600"/>
              <a:t>n= 50</a:t>
            </a:r>
            <a:endParaRPr lang="en-US" sz="1600">
              <a:cs typeface="Calibri"/>
            </a:endParaRPr>
          </a:p>
          <a:p>
            <a:pPr algn="ctr"/>
            <a:endParaRPr lang="en-US" sz="1600">
              <a:cs typeface="Calibri"/>
            </a:endParaRPr>
          </a:p>
          <a:p>
            <a:pPr algn="ctr"/>
            <a:r>
              <a:rPr lang="en-US" sz="1600">
                <a:cs typeface="Calibri"/>
              </a:rPr>
              <a:t>17 out of the 50 States have a population of over 10% Black People and have less covid cases than the other states.</a:t>
            </a:r>
          </a:p>
          <a:p>
            <a:pPr algn="ctr"/>
            <a:endParaRPr lang="en-US" sz="1600">
              <a:cs typeface="Calibri"/>
            </a:endParaRPr>
          </a:p>
          <a:p>
            <a:pPr algn="ctr"/>
            <a:r>
              <a:rPr lang="en-US" sz="1600">
                <a:cs typeface="Calibri"/>
              </a:rPr>
              <a:t>Significance Level: 0.05</a:t>
            </a:r>
          </a:p>
          <a:p>
            <a:pPr algn="ctr"/>
            <a:endParaRPr lang="en-US"/>
          </a:p>
        </p:txBody>
      </p:sp>
      <p:sp>
        <p:nvSpPr>
          <p:cNvPr id="9" name="Rectangle: Rounded Corners 8">
            <a:extLst>
              <a:ext uri="{FF2B5EF4-FFF2-40B4-BE49-F238E27FC236}">
                <a16:creationId xmlns:a16="http://schemas.microsoft.com/office/drawing/2014/main" id="{436FBC82-F6BB-E7B3-CC30-C4E268B13E77}"/>
              </a:ext>
            </a:extLst>
          </p:cNvPr>
          <p:cNvSpPr/>
          <p:nvPr/>
        </p:nvSpPr>
        <p:spPr>
          <a:xfrm>
            <a:off x="2376922" y="4415605"/>
            <a:ext cx="4480446" cy="220423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Are the Conditions met?</a:t>
            </a:r>
          </a:p>
          <a:p>
            <a:pPr algn="ctr"/>
            <a:endParaRPr lang="en-US">
              <a:ea typeface="Calibri"/>
              <a:cs typeface="Calibri"/>
            </a:endParaRPr>
          </a:p>
          <a:p>
            <a:pPr algn="ctr"/>
            <a:r>
              <a:rPr lang="en-US">
                <a:ea typeface="Calibri"/>
                <a:cs typeface="Calibri"/>
              </a:rPr>
              <a:t>n*p0 = 50(0.3) = 15</a:t>
            </a:r>
            <a:r>
              <a:rPr lang="en-US"/>
              <a:t> ≥ 10 ,   Yes </a:t>
            </a:r>
            <a:r>
              <a:rPr lang="en-US">
                <a:ea typeface="+mn-lt"/>
                <a:cs typeface="+mn-lt"/>
              </a:rPr>
              <a:t>✓</a:t>
            </a:r>
            <a:endParaRPr lang="en-US">
              <a:ea typeface="Calibri"/>
              <a:cs typeface="Calibri"/>
            </a:endParaRPr>
          </a:p>
          <a:p>
            <a:pPr algn="ctr"/>
            <a:r>
              <a:rPr lang="en-US"/>
              <a:t>n(1-p0) = 30(1 – 0.3) = 21 </a:t>
            </a:r>
            <a:r>
              <a:rPr lang="en-US">
                <a:ea typeface="+mn-lt"/>
                <a:cs typeface="+mn-lt"/>
              </a:rPr>
              <a:t> ≥ 10 ,  Yes ✓</a:t>
            </a:r>
            <a:br>
              <a:rPr lang="en-US"/>
            </a:br>
            <a:endParaRPr lang="en-US">
              <a:ea typeface="Calibri"/>
              <a:cs typeface="Calibri"/>
            </a:endParaRPr>
          </a:p>
        </p:txBody>
      </p:sp>
    </p:spTree>
    <p:extLst>
      <p:ext uri="{BB962C8B-B14F-4D97-AF65-F5344CB8AC3E}">
        <p14:creationId xmlns:p14="http://schemas.microsoft.com/office/powerpoint/2010/main" val="419838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17417-411C-5F35-788D-4A7ED633DEB4}"/>
              </a:ext>
            </a:extLst>
          </p:cNvPr>
          <p:cNvSpPr>
            <a:spLocks noGrp="1"/>
          </p:cNvSpPr>
          <p:nvPr>
            <p:ph type="title"/>
          </p:nvPr>
        </p:nvSpPr>
        <p:spPr>
          <a:xfrm>
            <a:off x="428283" y="91898"/>
            <a:ext cx="4225458" cy="697141"/>
          </a:xfrm>
        </p:spPr>
        <p:txBody>
          <a:bodyPr/>
          <a:lstStyle/>
          <a:p>
            <a:r>
              <a:rPr lang="en-US">
                <a:cs typeface="Calibri Light"/>
              </a:rPr>
              <a:t>Analysis: </a:t>
            </a:r>
            <a:endParaRPr lang="en-US"/>
          </a:p>
        </p:txBody>
      </p:sp>
      <p:sp>
        <p:nvSpPr>
          <p:cNvPr id="5" name="Rectangle: Rounded Corners 4">
            <a:extLst>
              <a:ext uri="{FF2B5EF4-FFF2-40B4-BE49-F238E27FC236}">
                <a16:creationId xmlns:a16="http://schemas.microsoft.com/office/drawing/2014/main" id="{CCE6A9CF-380E-B4C0-2F74-3AD943862B35}"/>
              </a:ext>
            </a:extLst>
          </p:cNvPr>
          <p:cNvSpPr/>
          <p:nvPr/>
        </p:nvSpPr>
        <p:spPr>
          <a:xfrm>
            <a:off x="2834492" y="94205"/>
            <a:ext cx="4791178" cy="55421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Did the Covid-19 Vaccine have a significant effect on the number of Covid-19 cases in the United States? </a:t>
            </a:r>
            <a:endParaRPr lang="en-US" sz="1400">
              <a:ea typeface="Calibri"/>
              <a:cs typeface="Calibri"/>
            </a:endParaRPr>
          </a:p>
        </p:txBody>
      </p:sp>
      <p:pic>
        <p:nvPicPr>
          <p:cNvPr id="3" name="Picture 5" descr="Chart, bar chart&#10;&#10;Description automatically generated">
            <a:extLst>
              <a:ext uri="{FF2B5EF4-FFF2-40B4-BE49-F238E27FC236}">
                <a16:creationId xmlns:a16="http://schemas.microsoft.com/office/drawing/2014/main" id="{601A7A27-2197-2489-306C-44274650C8CC}"/>
              </a:ext>
            </a:extLst>
          </p:cNvPr>
          <p:cNvPicPr>
            <a:picLocks noChangeAspect="1"/>
          </p:cNvPicPr>
          <p:nvPr/>
        </p:nvPicPr>
        <p:blipFill>
          <a:blip r:embed="rId2"/>
          <a:stretch>
            <a:fillRect/>
          </a:stretch>
        </p:blipFill>
        <p:spPr>
          <a:xfrm>
            <a:off x="431699" y="740581"/>
            <a:ext cx="8490073" cy="5987046"/>
          </a:xfrm>
          <a:prstGeom prst="rect">
            <a:avLst/>
          </a:prstGeom>
        </p:spPr>
      </p:pic>
      <p:sp>
        <p:nvSpPr>
          <p:cNvPr id="9" name="Rectangle: Rounded Corners 8">
            <a:extLst>
              <a:ext uri="{FF2B5EF4-FFF2-40B4-BE49-F238E27FC236}">
                <a16:creationId xmlns:a16="http://schemas.microsoft.com/office/drawing/2014/main" id="{3AA63127-D409-6B17-8494-0DEFC58A6173}"/>
              </a:ext>
            </a:extLst>
          </p:cNvPr>
          <p:cNvSpPr/>
          <p:nvPr/>
        </p:nvSpPr>
        <p:spPr>
          <a:xfrm>
            <a:off x="3635958" y="1269082"/>
            <a:ext cx="3752914" cy="89119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a:ea typeface="Calibri"/>
                <a:cs typeface="Calibri"/>
              </a:rPr>
              <a:t>Here we are looking at a histogram showing us the amount of Covid-19 cases per state ( the larger number) and the Vaccination rate per state (the smaller number).</a:t>
            </a:r>
          </a:p>
        </p:txBody>
      </p:sp>
    </p:spTree>
    <p:extLst>
      <p:ext uri="{BB962C8B-B14F-4D97-AF65-F5344CB8AC3E}">
        <p14:creationId xmlns:p14="http://schemas.microsoft.com/office/powerpoint/2010/main" val="37649404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A0FBB340-8999-7B97-CAF6-1949BDAA6F11}"/>
              </a:ext>
            </a:extLst>
          </p:cNvPr>
          <p:cNvGraphicFramePr>
            <a:graphicFrameLocks noGrp="1"/>
          </p:cNvGraphicFramePr>
          <p:nvPr>
            <p:extLst>
              <p:ext uri="{D42A27DB-BD31-4B8C-83A1-F6EECF244321}">
                <p14:modId xmlns:p14="http://schemas.microsoft.com/office/powerpoint/2010/main" val="641795130"/>
              </p:ext>
            </p:extLst>
          </p:nvPr>
        </p:nvGraphicFramePr>
        <p:xfrm>
          <a:off x="22531" y="2759"/>
          <a:ext cx="9089822" cy="5909331"/>
        </p:xfrm>
        <a:graphic>
          <a:graphicData uri="http://schemas.openxmlformats.org/drawingml/2006/table">
            <a:tbl>
              <a:tblPr firstRow="1" bandRow="1">
                <a:tableStyleId>{5C22544A-7EE6-4342-B048-85BDC9FD1C3A}</a:tableStyleId>
              </a:tblPr>
              <a:tblGrid>
                <a:gridCol w="1180691">
                  <a:extLst>
                    <a:ext uri="{9D8B030D-6E8A-4147-A177-3AD203B41FA5}">
                      <a16:colId xmlns:a16="http://schemas.microsoft.com/office/drawing/2014/main" val="2987600"/>
                    </a:ext>
                  </a:extLst>
                </a:gridCol>
                <a:gridCol w="7909131">
                  <a:extLst>
                    <a:ext uri="{9D8B030D-6E8A-4147-A177-3AD203B41FA5}">
                      <a16:colId xmlns:a16="http://schemas.microsoft.com/office/drawing/2014/main" val="3577986758"/>
                    </a:ext>
                  </a:extLst>
                </a:gridCol>
              </a:tblGrid>
              <a:tr h="638018">
                <a:tc>
                  <a:txBody>
                    <a:bodyPr/>
                    <a:lstStyle/>
                    <a:p>
                      <a:r>
                        <a:rPr lang="en-US"/>
                        <a:t>Step</a:t>
                      </a:r>
                    </a:p>
                  </a:txBody>
                  <a:tcPr/>
                </a:tc>
                <a:tc>
                  <a:txBody>
                    <a:bodyPr/>
                    <a:lstStyle/>
                    <a:p>
                      <a:r>
                        <a:rPr lang="en-US"/>
                        <a:t>Task</a:t>
                      </a:r>
                    </a:p>
                  </a:txBody>
                  <a:tcPr/>
                </a:tc>
                <a:extLst>
                  <a:ext uri="{0D108BD9-81ED-4DB2-BD59-A6C34878D82A}">
                    <a16:rowId xmlns:a16="http://schemas.microsoft.com/office/drawing/2014/main" val="3444725183"/>
                  </a:ext>
                </a:extLst>
              </a:tr>
              <a:tr h="904532">
                <a:tc>
                  <a:txBody>
                    <a:bodyPr/>
                    <a:lstStyle/>
                    <a:p>
                      <a:pPr algn="ctr"/>
                      <a:r>
                        <a:rPr lang="en-US" sz="1600"/>
                        <a:t>1</a:t>
                      </a:r>
                    </a:p>
                  </a:txBody>
                  <a:tcPr/>
                </a:tc>
                <a:tc>
                  <a:txBody>
                    <a:bodyPr/>
                    <a:lstStyle/>
                    <a:p>
                      <a:r>
                        <a:rPr lang="en-US" sz="1600"/>
                        <a:t>P = States that have a population of over 10% Black people and have less Covid-19 cases than states without a population of over 10% black people</a:t>
                      </a:r>
                    </a:p>
                  </a:txBody>
                  <a:tcPr/>
                </a:tc>
                <a:extLst>
                  <a:ext uri="{0D108BD9-81ED-4DB2-BD59-A6C34878D82A}">
                    <a16:rowId xmlns:a16="http://schemas.microsoft.com/office/drawing/2014/main" val="669836563"/>
                  </a:ext>
                </a:extLst>
              </a:tr>
              <a:tr h="621865">
                <a:tc>
                  <a:txBody>
                    <a:bodyPr/>
                    <a:lstStyle/>
                    <a:p>
                      <a:pPr algn="ctr"/>
                      <a:r>
                        <a:rPr lang="en-US" sz="1600"/>
                        <a:t>2</a:t>
                      </a:r>
                    </a:p>
                  </a:txBody>
                  <a:tcPr/>
                </a:tc>
                <a:tc>
                  <a:txBody>
                    <a:bodyPr/>
                    <a:lstStyle/>
                    <a:p>
                      <a:pPr lvl="0">
                        <a:buNone/>
                      </a:pPr>
                      <a:r>
                        <a:rPr lang="en-US" sz="1600" b="0" i="0" u="none" strike="noStrike" noProof="0">
                          <a:latin typeface="Calibri"/>
                        </a:rPr>
                        <a:t>Ho: Po = 0.3= 30%</a:t>
                      </a:r>
                      <a:endParaRPr lang="en-US" sz="1600"/>
                    </a:p>
                  </a:txBody>
                  <a:tcPr/>
                </a:tc>
                <a:extLst>
                  <a:ext uri="{0D108BD9-81ED-4DB2-BD59-A6C34878D82A}">
                    <a16:rowId xmlns:a16="http://schemas.microsoft.com/office/drawing/2014/main" val="2556542289"/>
                  </a:ext>
                </a:extLst>
              </a:tr>
              <a:tr h="638018">
                <a:tc>
                  <a:txBody>
                    <a:bodyPr/>
                    <a:lstStyle/>
                    <a:p>
                      <a:pPr algn="ctr"/>
                      <a:r>
                        <a:rPr lang="en-US" sz="1600"/>
                        <a:t>3</a:t>
                      </a:r>
                    </a:p>
                  </a:txBody>
                  <a:tcPr/>
                </a:tc>
                <a:tc>
                  <a:txBody>
                    <a:bodyPr/>
                    <a:lstStyle/>
                    <a:p>
                      <a:pPr lvl="0">
                        <a:buNone/>
                      </a:pPr>
                      <a:r>
                        <a:rPr lang="en-US" sz="1600" b="0" i="0" u="none" strike="noStrike" noProof="0">
                          <a:latin typeface="Calibri"/>
                        </a:rPr>
                        <a:t>Ha: P &gt; 0.3(Upper-tailed test)</a:t>
                      </a:r>
                    </a:p>
                  </a:txBody>
                  <a:tcPr/>
                </a:tc>
                <a:extLst>
                  <a:ext uri="{0D108BD9-81ED-4DB2-BD59-A6C34878D82A}">
                    <a16:rowId xmlns:a16="http://schemas.microsoft.com/office/drawing/2014/main" val="2579333269"/>
                  </a:ext>
                </a:extLst>
              </a:tr>
              <a:tr h="815694">
                <a:tc>
                  <a:txBody>
                    <a:bodyPr/>
                    <a:lstStyle/>
                    <a:p>
                      <a:pPr algn="ctr"/>
                      <a:r>
                        <a:rPr lang="en-US" sz="1600"/>
                        <a:t>4</a:t>
                      </a:r>
                    </a:p>
                  </a:txBody>
                  <a:tcPr/>
                </a:tc>
                <a:tc>
                  <a:txBody>
                    <a:bodyPr/>
                    <a:lstStyle/>
                    <a:p>
                      <a:endParaRPr lang="en-US" sz="1600"/>
                    </a:p>
                    <a:p>
                      <a:pPr lvl="0">
                        <a:buNone/>
                      </a:pPr>
                      <a:r>
                        <a:rPr lang="en-US" sz="1600" b="0" i="0" u="none" strike="noStrike" noProof="0"/>
                        <a:t>Z=(^p −p0)/ (</a:t>
                      </a:r>
                      <a:r>
                        <a:rPr lang="en-US" sz="1600" b="0" i="0" u="none" strike="noStrike" noProof="0">
                          <a:latin typeface="Calibri"/>
                        </a:rPr>
                        <a:t>√p0(1-p0)/n)  </a:t>
                      </a:r>
                      <a:br>
                        <a:rPr lang="en-US" sz="1600" b="0" i="0" u="none" strike="noStrike" noProof="0">
                          <a:latin typeface="Calibri"/>
                        </a:rPr>
                      </a:br>
                      <a:endParaRPr lang="en-US" sz="1600" b="0" i="0" u="none" strike="noStrike" noProof="0">
                        <a:latin typeface="Calibri"/>
                      </a:endParaRPr>
                    </a:p>
                  </a:txBody>
                  <a:tcPr/>
                </a:tc>
                <a:extLst>
                  <a:ext uri="{0D108BD9-81ED-4DB2-BD59-A6C34878D82A}">
                    <a16:rowId xmlns:a16="http://schemas.microsoft.com/office/drawing/2014/main" val="4126434660"/>
                  </a:ext>
                </a:extLst>
              </a:tr>
              <a:tr h="807618">
                <a:tc>
                  <a:txBody>
                    <a:bodyPr/>
                    <a:lstStyle/>
                    <a:p>
                      <a:pPr algn="ctr"/>
                      <a:r>
                        <a:rPr lang="en-US" sz="1600"/>
                        <a:t>5</a:t>
                      </a:r>
                    </a:p>
                  </a:txBody>
                  <a:tcPr/>
                </a:tc>
                <a:tc>
                  <a:txBody>
                    <a:bodyPr/>
                    <a:lstStyle/>
                    <a:p>
                      <a:pPr lvl="0">
                        <a:buNone/>
                      </a:pPr>
                      <a:r>
                        <a:rPr lang="en-US" sz="1600" b="0" i="0" u="none" strike="noStrike" noProof="0"/>
                        <a:t>n=50  </a:t>
                      </a:r>
                      <a:r>
                        <a:rPr lang="en-US" sz="1600" b="0" i="0" u="none" strike="noStrike" noProof="0">
                          <a:latin typeface="Calibri"/>
                        </a:rPr>
                        <a:t>^p =17/50=0.34 Po=0.3</a:t>
                      </a:r>
                    </a:p>
                    <a:p>
                      <a:pPr lvl="0">
                        <a:buNone/>
                      </a:pPr>
                      <a:endParaRPr lang="en-US" sz="1600" b="0" i="0" u="none" strike="noStrike" noProof="0"/>
                    </a:p>
                    <a:p>
                      <a:pPr lvl="0">
                        <a:buNone/>
                      </a:pPr>
                      <a:r>
                        <a:rPr lang="en-US" sz="1600" b="0" i="0" u="none" strike="noStrike" noProof="0">
                          <a:latin typeface="Calibri"/>
                        </a:rPr>
                        <a:t>So, z= 0.34 - 0.3/ (√0.3(1−0.3)/50) = 0.04/0.0648 = 0.62</a:t>
                      </a:r>
                      <a:endParaRPr lang="en-US" sz="1600"/>
                    </a:p>
                  </a:txBody>
                  <a:tcPr/>
                </a:tc>
                <a:extLst>
                  <a:ext uri="{0D108BD9-81ED-4DB2-BD59-A6C34878D82A}">
                    <a16:rowId xmlns:a16="http://schemas.microsoft.com/office/drawing/2014/main" val="2510107665"/>
                  </a:ext>
                </a:extLst>
              </a:tr>
              <a:tr h="638018">
                <a:tc>
                  <a:txBody>
                    <a:bodyPr/>
                    <a:lstStyle/>
                    <a:p>
                      <a:pPr lvl="0" algn="ctr">
                        <a:buNone/>
                      </a:pPr>
                      <a:r>
                        <a:rPr lang="en-US" sz="1600"/>
                        <a:t>6</a:t>
                      </a:r>
                    </a:p>
                  </a:txBody>
                  <a:tcPr/>
                </a:tc>
                <a:tc>
                  <a:txBody>
                    <a:bodyPr/>
                    <a:lstStyle/>
                    <a:p>
                      <a:pPr lvl="0">
                        <a:buNone/>
                      </a:pPr>
                      <a:r>
                        <a:rPr lang="en-US" sz="1600"/>
                        <a:t> P-value = (look up the value </a:t>
                      </a:r>
                      <a:r>
                        <a:rPr lang="en-US" sz="1600" u="sng">
                          <a:highlight>
                            <a:srgbClr val="FFFF00"/>
                          </a:highlight>
                        </a:rPr>
                        <a:t>0.62</a:t>
                      </a:r>
                      <a:r>
                        <a:rPr lang="en-US" sz="1600"/>
                        <a:t> in table A.3) </a:t>
                      </a:r>
                    </a:p>
                    <a:p>
                      <a:pPr lvl="0">
                        <a:buNone/>
                      </a:pPr>
                      <a:r>
                        <a:rPr lang="en-US" sz="1600"/>
                        <a:t> P-value = 0.7324</a:t>
                      </a:r>
                    </a:p>
                  </a:txBody>
                  <a:tcPr/>
                </a:tc>
                <a:extLst>
                  <a:ext uri="{0D108BD9-81ED-4DB2-BD59-A6C34878D82A}">
                    <a16:rowId xmlns:a16="http://schemas.microsoft.com/office/drawing/2014/main" val="100459460"/>
                  </a:ext>
                </a:extLst>
              </a:tr>
              <a:tr h="646094">
                <a:tc>
                  <a:txBody>
                    <a:bodyPr/>
                    <a:lstStyle/>
                    <a:p>
                      <a:pPr algn="ctr"/>
                      <a:r>
                        <a:rPr lang="en-US" sz="1600"/>
                        <a:t>7</a:t>
                      </a:r>
                    </a:p>
                  </a:txBody>
                  <a:tcPr/>
                </a:tc>
                <a:tc>
                  <a:txBody>
                    <a:bodyPr/>
                    <a:lstStyle/>
                    <a:p>
                      <a:r>
                        <a:rPr lang="en-US" sz="1600"/>
                        <a:t>Because the P-value = 0.7324 &gt; 0.05 </a:t>
                      </a:r>
                      <a:r>
                        <a:rPr lang="en-US" sz="1600" b="0" i="0" u="none" strike="noStrike" noProof="0">
                          <a:latin typeface="Calibri"/>
                        </a:rPr>
                        <a:t>the Ho cannot be rejected. It is plausible to conclude that States with a population of over 10% Black people have more than 30% less Covid-19 cases than states without a population of over 10% Black people.</a:t>
                      </a:r>
                    </a:p>
                  </a:txBody>
                  <a:tcPr/>
                </a:tc>
                <a:extLst>
                  <a:ext uri="{0D108BD9-81ED-4DB2-BD59-A6C34878D82A}">
                    <a16:rowId xmlns:a16="http://schemas.microsoft.com/office/drawing/2014/main" val="2143724794"/>
                  </a:ext>
                </a:extLst>
              </a:tr>
            </a:tbl>
          </a:graphicData>
        </a:graphic>
      </p:graphicFrame>
      <p:pic>
        <p:nvPicPr>
          <p:cNvPr id="4" name="Picture 2" descr="A picture containing graphical user interface&#10;&#10;Description automatically generated">
            <a:extLst>
              <a:ext uri="{FF2B5EF4-FFF2-40B4-BE49-F238E27FC236}">
                <a16:creationId xmlns:a16="http://schemas.microsoft.com/office/drawing/2014/main" id="{52D05422-CD05-19D4-1702-B9815F3DFA00}"/>
              </a:ext>
            </a:extLst>
          </p:cNvPr>
          <p:cNvPicPr>
            <a:picLocks noChangeAspect="1"/>
          </p:cNvPicPr>
          <p:nvPr/>
        </p:nvPicPr>
        <p:blipFill>
          <a:blip r:embed="rId2"/>
          <a:stretch>
            <a:fillRect/>
          </a:stretch>
        </p:blipFill>
        <p:spPr>
          <a:xfrm>
            <a:off x="3879027" y="2853231"/>
            <a:ext cx="2196518" cy="741697"/>
          </a:xfrm>
          <a:prstGeom prst="rect">
            <a:avLst/>
          </a:prstGeom>
        </p:spPr>
      </p:pic>
      <p:sp>
        <p:nvSpPr>
          <p:cNvPr id="8" name="Rectangle: Rounded Corners 7">
            <a:extLst>
              <a:ext uri="{FF2B5EF4-FFF2-40B4-BE49-F238E27FC236}">
                <a16:creationId xmlns:a16="http://schemas.microsoft.com/office/drawing/2014/main" id="{6E2B08F0-089B-85A9-3C8C-46797FDF519E}"/>
              </a:ext>
            </a:extLst>
          </p:cNvPr>
          <p:cNvSpPr/>
          <p:nvPr/>
        </p:nvSpPr>
        <p:spPr>
          <a:xfrm>
            <a:off x="28585" y="5969988"/>
            <a:ext cx="7814820" cy="80982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u="sng">
                <a:latin typeface="Times New Roman"/>
                <a:cs typeface="Times New Roman"/>
              </a:rPr>
              <a:t>Conclusion: </a:t>
            </a:r>
            <a:r>
              <a:rPr lang="en-US" sz="1400">
                <a:latin typeface="Times New Roman"/>
                <a:cs typeface="Times New Roman"/>
              </a:rPr>
              <a:t>We fail to reject Ho which means that our hypothesis is correct/plausible because we can confidently say that states with a population of over 10% Black people have more than 30% fewer Covid-19 cases than states without a population of over 10% Black people.</a:t>
            </a: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0689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DE5F507E-E911-4F47-92C6-546FFEA3501D}"/>
              </a:ext>
            </a:extLst>
          </p:cNvPr>
          <p:cNvSpPr>
            <a:spLocks noGrp="1"/>
          </p:cNvSpPr>
          <p:nvPr>
            <p:ph type="title"/>
          </p:nvPr>
        </p:nvSpPr>
        <p:spPr>
          <a:xfrm>
            <a:off x="360771" y="2390636"/>
            <a:ext cx="8422458" cy="2076728"/>
          </a:xfrm>
        </p:spPr>
        <p:txBody>
          <a:bodyPr/>
          <a:lstStyle/>
          <a:p>
            <a:r>
              <a:rPr lang="en-US" sz="4800" b="1">
                <a:latin typeface="Times New Roman" panose="02020603050405020304" pitchFamily="18" charset="0"/>
                <a:cs typeface="Times New Roman" panose="02020603050405020304" pitchFamily="18" charset="0"/>
              </a:rPr>
              <a:t>Appendix: Hadi Noureddine</a:t>
            </a:r>
            <a:br>
              <a:rPr lang="en-US" b="1">
                <a:latin typeface="Times New Roman" panose="02020603050405020304" pitchFamily="18"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78504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D61933-A627-95A8-BA77-A4B1D921A1BC}"/>
              </a:ext>
            </a:extLst>
          </p:cNvPr>
          <p:cNvSpPr>
            <a:spLocks noGrp="1"/>
          </p:cNvSpPr>
          <p:nvPr>
            <p:ph type="body" idx="1"/>
          </p:nvPr>
        </p:nvSpPr>
        <p:spPr>
          <a:xfrm>
            <a:off x="623888" y="1095578"/>
            <a:ext cx="7886700" cy="4994073"/>
          </a:xfrm>
        </p:spPr>
        <p:txBody>
          <a:bodyPr vert="horz" lIns="91440" tIns="45720" rIns="91440" bIns="45720" rtlCol="0" anchor="t">
            <a:normAutofit/>
          </a:bodyPr>
          <a:lstStyle/>
          <a:p>
            <a:r>
              <a:rPr lang="en-US" u="sng">
                <a:ea typeface="+mn-lt"/>
                <a:cs typeface="+mn-lt"/>
                <a:hlinkClick r:id="rId2"/>
              </a:rPr>
              <a:t>Covid Cases </a:t>
            </a:r>
          </a:p>
          <a:p>
            <a:r>
              <a:rPr lang="en-US" u="sng">
                <a:ea typeface="+mn-lt"/>
                <a:cs typeface="+mn-lt"/>
                <a:hlinkClick r:id="rId3"/>
              </a:rPr>
              <a:t>Covid Deaths</a:t>
            </a:r>
            <a:endParaRPr lang="en-US" u="sng">
              <a:ea typeface="+mn-lt"/>
              <a:cs typeface="+mn-lt"/>
            </a:endParaRPr>
          </a:p>
          <a:p>
            <a:r>
              <a:rPr lang="en-US">
                <a:ea typeface="+mn-lt"/>
                <a:cs typeface="+mn-lt"/>
                <a:hlinkClick r:id="rId4"/>
              </a:rPr>
              <a:t>Suicide Total per state in 2019</a:t>
            </a:r>
            <a:endParaRPr lang="en-US">
              <a:ea typeface="+mn-lt"/>
              <a:cs typeface="+mn-lt"/>
            </a:endParaRPr>
          </a:p>
          <a:p>
            <a:r>
              <a:rPr lang="en-US">
                <a:ea typeface="+mn-lt"/>
                <a:cs typeface="+mn-lt"/>
                <a:hlinkClick r:id="rId4"/>
              </a:rPr>
              <a:t>Adult Mental Health illness in 2021</a:t>
            </a:r>
            <a:endParaRPr lang="en-US"/>
          </a:p>
          <a:p>
            <a:r>
              <a:rPr lang="en-US">
                <a:ea typeface="+mn-lt"/>
                <a:cs typeface="+mn-lt"/>
                <a:hlinkClick r:id="rId5"/>
              </a:rPr>
              <a:t>Suicide Total per state in 2020</a:t>
            </a:r>
            <a:endParaRPr lang="en-US">
              <a:ea typeface="+mn-lt"/>
              <a:cs typeface="+mn-lt"/>
            </a:endParaRPr>
          </a:p>
          <a:p>
            <a:r>
              <a:rPr lang="en-US" u="sng">
                <a:ea typeface="+mn-lt"/>
                <a:cs typeface="+mn-lt"/>
                <a:hlinkClick r:id="rId6"/>
              </a:rPr>
              <a:t>Suicidal Thoughts in 2020</a:t>
            </a:r>
            <a:endParaRPr lang="en-US" u="sng">
              <a:cs typeface="Calibri"/>
            </a:endParaRPr>
          </a:p>
          <a:p>
            <a:r>
              <a:rPr lang="en-US" u="sng">
                <a:ea typeface="+mn-lt"/>
                <a:cs typeface="+mn-lt"/>
                <a:hlinkClick r:id="rId4"/>
              </a:rPr>
              <a:t>Suicidal Thoughts in 2021</a:t>
            </a:r>
            <a:endParaRPr lang="en-US" u="sng">
              <a:cs typeface="Calibri"/>
            </a:endParaRPr>
          </a:p>
          <a:p>
            <a:r>
              <a:rPr lang="en-US">
                <a:ea typeface="+mn-lt"/>
                <a:cs typeface="+mn-lt"/>
                <a:hlinkClick r:id="rId7"/>
              </a:rPr>
              <a:t>Overdose rates 2019-2020</a:t>
            </a:r>
            <a:endParaRPr lang="en-US"/>
          </a:p>
          <a:p>
            <a:r>
              <a:rPr lang="en-US">
                <a:ea typeface="+mn-lt"/>
                <a:cs typeface="+mn-lt"/>
                <a:hlinkClick r:id="rId8"/>
              </a:rPr>
              <a:t>Gun Total </a:t>
            </a:r>
            <a:endParaRPr lang="en-US"/>
          </a:p>
          <a:p>
            <a:endParaRPr lang="en-US">
              <a:cs typeface="Calibri"/>
            </a:endParaRPr>
          </a:p>
        </p:txBody>
      </p:sp>
      <p:sp>
        <p:nvSpPr>
          <p:cNvPr id="4" name="TextBox 3">
            <a:extLst>
              <a:ext uri="{FF2B5EF4-FFF2-40B4-BE49-F238E27FC236}">
                <a16:creationId xmlns:a16="http://schemas.microsoft.com/office/drawing/2014/main" id="{79606544-84FD-AB00-C265-EE6A35504E3B}"/>
              </a:ext>
            </a:extLst>
          </p:cNvPr>
          <p:cNvSpPr txBox="1"/>
          <p:nvPr/>
        </p:nvSpPr>
        <p:spPr>
          <a:xfrm>
            <a:off x="2511604" y="195657"/>
            <a:ext cx="41207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Hyper Links for Data</a:t>
            </a:r>
          </a:p>
        </p:txBody>
      </p:sp>
      <p:sp>
        <p:nvSpPr>
          <p:cNvPr id="5" name="Rectangle: Rounded Corners 4">
            <a:extLst>
              <a:ext uri="{FF2B5EF4-FFF2-40B4-BE49-F238E27FC236}">
                <a16:creationId xmlns:a16="http://schemas.microsoft.com/office/drawing/2014/main" id="{707910C2-A6CA-1216-C191-F9B37454EC32}"/>
              </a:ext>
            </a:extLst>
          </p:cNvPr>
          <p:cNvSpPr/>
          <p:nvPr/>
        </p:nvSpPr>
        <p:spPr>
          <a:xfrm>
            <a:off x="5462441" y="3351135"/>
            <a:ext cx="2355877" cy="1557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Here are some of the data sources I used for my appendix</a:t>
            </a:r>
            <a:endParaRPr lang="en-US"/>
          </a:p>
        </p:txBody>
      </p:sp>
    </p:spTree>
    <p:extLst>
      <p:ext uri="{BB962C8B-B14F-4D97-AF65-F5344CB8AC3E}">
        <p14:creationId xmlns:p14="http://schemas.microsoft.com/office/powerpoint/2010/main" val="37883040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2D3B1-B58C-49A2-A108-B48A6CBEE672}"/>
              </a:ext>
            </a:extLst>
          </p:cNvPr>
          <p:cNvSpPr>
            <a:spLocks noGrp="1"/>
          </p:cNvSpPr>
          <p:nvPr>
            <p:ph type="title"/>
          </p:nvPr>
        </p:nvSpPr>
        <p:spPr/>
        <p:txBody>
          <a:bodyPr>
            <a:normAutofit/>
          </a:bodyPr>
          <a:lstStyle/>
          <a:p>
            <a:r>
              <a:rPr lang="en-US" sz="3200" b="1">
                <a:cs typeface="Calibri Light"/>
              </a:rPr>
              <a:t>Goals – Hadi </a:t>
            </a:r>
            <a:endParaRPr lang="en-US" sz="3200">
              <a:cs typeface="Calibri Light" panose="020F0302020204030204"/>
            </a:endParaRPr>
          </a:p>
        </p:txBody>
      </p:sp>
      <p:sp>
        <p:nvSpPr>
          <p:cNvPr id="5" name="Content Placeholder 4">
            <a:extLst>
              <a:ext uri="{FF2B5EF4-FFF2-40B4-BE49-F238E27FC236}">
                <a16:creationId xmlns:a16="http://schemas.microsoft.com/office/drawing/2014/main" id="{DBDB3708-1606-439D-AE34-F262F61604CF}"/>
              </a:ext>
            </a:extLst>
          </p:cNvPr>
          <p:cNvSpPr>
            <a:spLocks noGrp="1"/>
          </p:cNvSpPr>
          <p:nvPr>
            <p:ph idx="1"/>
          </p:nvPr>
        </p:nvSpPr>
        <p:spPr/>
        <p:txBody>
          <a:bodyPr vert="horz" lIns="91440" tIns="45720" rIns="91440" bIns="45720" rtlCol="0" anchor="t">
            <a:normAutofit fontScale="92500" lnSpcReduction="20000"/>
          </a:bodyPr>
          <a:lstStyle/>
          <a:p>
            <a:endParaRPr lang="en-US" sz="1600">
              <a:cs typeface="Calibri" panose="020F0502020204030204"/>
            </a:endParaRPr>
          </a:p>
          <a:p>
            <a:pPr marL="342900" indent="-342900">
              <a:buAutoNum type="arabicPeriod"/>
            </a:pPr>
            <a:r>
              <a:rPr lang="en-US" sz="1600">
                <a:cs typeface="Calibri" panose="020F0502020204030204"/>
              </a:rPr>
              <a:t>Did states with a higher rate of gun ownership have higher suicide totals? If so, how did that effect both COVID-19 cases and deaths? Did temperature have an impact on  both COVID-19 cases and deaths? What is the Probability that the sample average of the 50 states from 2014 to 2020 is greater than 900 deaths? How did suicide rates compare from 2019 (pre-covid) to 2020 (during covid)? How have suicide rates changed over the past 5 years starting from 2014-2020 and what does the future trend look like?</a:t>
            </a:r>
            <a:endParaRPr lang="en-US">
              <a:ea typeface="+mn-lt"/>
              <a:cs typeface="+mn-lt"/>
            </a:endParaRPr>
          </a:p>
          <a:p>
            <a:pPr marL="342900" indent="-342900">
              <a:buAutoNum type="arabicPeriod"/>
            </a:pPr>
            <a:r>
              <a:rPr lang="en-US" sz="1600">
                <a:ea typeface="+mn-lt"/>
                <a:cs typeface="+mn-lt"/>
              </a:rPr>
              <a:t>What is the confidence interval for the true average of Mental health cases in the 50 states using a 95% confidence level? How did a household income standing affect the amount of mental health cases? How were COVID-19 cases and deaths affected by different levels of household incomes? What is the probability that the 50 states have between 500,000 and 900,000 or less than 200,000 mental health cases in 2021? </a:t>
            </a:r>
            <a:endParaRPr lang="en-US">
              <a:ea typeface="+mn-lt"/>
              <a:cs typeface="+mn-lt"/>
            </a:endParaRPr>
          </a:p>
          <a:p>
            <a:pPr marL="342900" indent="-342900">
              <a:buAutoNum type="arabicPeriod"/>
            </a:pPr>
            <a:r>
              <a:rPr lang="en-US" sz="1600">
                <a:ea typeface="+mn-lt"/>
                <a:cs typeface="+mn-lt"/>
              </a:rPr>
              <a:t>What is the estimate of the Mid-West states suicidal thoughts given a 95% confidence interval? What is the prediction Interval of the Mid-West states suicidal thoughts in 2020 given a 95% confidence interval? How does the estimation interval compare to the point interval? What is the Probability that of the sample average of 50 states has less than 200,000 suicidal thoughts? Is there a relationship between suicidal thoughts and COVID-19 cases and deaths?</a:t>
            </a:r>
            <a:endParaRPr lang="en-US">
              <a:ea typeface="+mn-lt"/>
              <a:cs typeface="+mn-lt"/>
            </a:endParaRPr>
          </a:p>
          <a:p>
            <a:pPr marL="342900" indent="-342900">
              <a:buAutoNum type="arabicPeriod"/>
            </a:pPr>
            <a:r>
              <a:rPr lang="en-US" sz="1600">
                <a:ea typeface="+mn-lt"/>
                <a:cs typeface="+mn-lt"/>
              </a:rPr>
              <a:t>What is the upper confidence bound for the true average of overdose death rates in the Mid-West states using a 90% confidence interval? How have drug overdose rates in 2019 compared to 2020 (during COVID-19 pandemic? What is the probability that the 50 states have between 25 and 30 overdose deaths per 100,000 people in 2020?</a:t>
            </a:r>
          </a:p>
          <a:p>
            <a:pPr marL="0" indent="0">
              <a:buNone/>
            </a:pPr>
            <a:endParaRPr lang="en-US" sz="1600">
              <a:cs typeface="Calibri" panose="020F0502020204030204"/>
            </a:endParaRPr>
          </a:p>
          <a:p>
            <a:pPr marL="342900" indent="-342900">
              <a:buAutoNum type="arabicPeriod"/>
            </a:pPr>
            <a:endParaRPr lang="en-US" sz="1600">
              <a:cs typeface="Calibri" panose="020F0502020204030204"/>
            </a:endParaRPr>
          </a:p>
          <a:p>
            <a:pPr marL="342900" indent="-342900">
              <a:buAutoNum type="arabicPeriod"/>
            </a:pPr>
            <a:endParaRPr lang="en-US" sz="1600">
              <a:cs typeface="Calibri" panose="020F0502020204030204"/>
            </a:endParaRPr>
          </a:p>
          <a:p>
            <a:pPr marL="514350" indent="-514350">
              <a:buAutoNum type="arabicPeriod"/>
            </a:pPr>
            <a:endParaRPr lang="en-US" sz="1600">
              <a:cs typeface="Calibri" panose="020F0502020204030204"/>
            </a:endParaRPr>
          </a:p>
          <a:p>
            <a:pPr marL="514350" indent="-514350">
              <a:buAutoNum type="arabicPeriod"/>
            </a:pPr>
            <a:endParaRPr lang="en-US">
              <a:cs typeface="Calibri" panose="020F0502020204030204"/>
            </a:endParaRPr>
          </a:p>
        </p:txBody>
      </p:sp>
    </p:spTree>
    <p:extLst>
      <p:ext uri="{BB962C8B-B14F-4D97-AF65-F5344CB8AC3E}">
        <p14:creationId xmlns:p14="http://schemas.microsoft.com/office/powerpoint/2010/main" val="25692786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B5E7-9D39-4AD2-AD9F-17D889DC1694}"/>
              </a:ext>
            </a:extLst>
          </p:cNvPr>
          <p:cNvSpPr>
            <a:spLocks noGrp="1"/>
          </p:cNvSpPr>
          <p:nvPr>
            <p:ph type="title"/>
          </p:nvPr>
        </p:nvSpPr>
        <p:spPr/>
        <p:txBody>
          <a:bodyPr>
            <a:normAutofit/>
          </a:bodyPr>
          <a:lstStyle/>
          <a:p>
            <a:r>
              <a:rPr lang="en-US" sz="3200" b="1">
                <a:cs typeface="Calibri Light"/>
              </a:rPr>
              <a:t>Hypothesis - Hadi</a:t>
            </a:r>
            <a:endParaRPr lang="en-US" sz="3200" b="1"/>
          </a:p>
        </p:txBody>
      </p:sp>
      <p:sp>
        <p:nvSpPr>
          <p:cNvPr id="3" name="Content Placeholder 2">
            <a:extLst>
              <a:ext uri="{FF2B5EF4-FFF2-40B4-BE49-F238E27FC236}">
                <a16:creationId xmlns:a16="http://schemas.microsoft.com/office/drawing/2014/main" id="{00B930A3-5AA1-4037-879E-AB5DA4C1B3F1}"/>
              </a:ext>
            </a:extLst>
          </p:cNvPr>
          <p:cNvSpPr>
            <a:spLocks noGrp="1"/>
          </p:cNvSpPr>
          <p:nvPr>
            <p:ph idx="1"/>
          </p:nvPr>
        </p:nvSpPr>
        <p:spPr/>
        <p:txBody>
          <a:bodyPr vert="horz" lIns="91440" tIns="45720" rIns="91440" bIns="45720" rtlCol="0" anchor="t">
            <a:normAutofit/>
          </a:bodyPr>
          <a:lstStyle/>
          <a:p>
            <a:r>
              <a:rPr lang="en-US">
                <a:cs typeface="Calibri"/>
              </a:rPr>
              <a:t>More than 50% of states increased in total mental health cases from 2021 to 2022</a:t>
            </a:r>
            <a:endParaRPr lang="en-US">
              <a:ea typeface="+mn-lt"/>
              <a:cs typeface="+mn-lt"/>
            </a:endParaRPr>
          </a:p>
          <a:p>
            <a:r>
              <a:rPr lang="en-US">
                <a:cs typeface="Calibri"/>
              </a:rPr>
              <a:t>The true average suicide rates in 2020 are at most 17 deaths per 100,000 in the 50 states.</a:t>
            </a:r>
            <a:endParaRPr lang="en-US">
              <a:ea typeface="+mn-lt"/>
              <a:cs typeface="+mn-lt"/>
            </a:endParaRPr>
          </a:p>
          <a:p>
            <a:pPr marL="0" indent="0">
              <a:buNone/>
            </a:pPr>
            <a:endParaRPr lang="en-US">
              <a:cs typeface="Calibri"/>
            </a:endParaRPr>
          </a:p>
        </p:txBody>
      </p:sp>
    </p:spTree>
    <p:extLst>
      <p:ext uri="{BB962C8B-B14F-4D97-AF65-F5344CB8AC3E}">
        <p14:creationId xmlns:p14="http://schemas.microsoft.com/office/powerpoint/2010/main" val="15853596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0DDD-ED6A-45AD-A09A-127318FDA5AF}"/>
              </a:ext>
            </a:extLst>
          </p:cNvPr>
          <p:cNvSpPr>
            <a:spLocks noGrp="1"/>
          </p:cNvSpPr>
          <p:nvPr>
            <p:ph type="title"/>
          </p:nvPr>
        </p:nvSpPr>
        <p:spPr/>
        <p:txBody>
          <a:bodyPr/>
          <a:lstStyle/>
          <a:p>
            <a:r>
              <a:rPr lang="en-US" b="1">
                <a:cs typeface="Calibri Light"/>
              </a:rPr>
              <a:t>Query 1</a:t>
            </a:r>
            <a:endParaRPr lang="en-US" b="1"/>
          </a:p>
        </p:txBody>
      </p:sp>
      <p:sp>
        <p:nvSpPr>
          <p:cNvPr id="3" name="Content Placeholder 2">
            <a:extLst>
              <a:ext uri="{FF2B5EF4-FFF2-40B4-BE49-F238E27FC236}">
                <a16:creationId xmlns:a16="http://schemas.microsoft.com/office/drawing/2014/main" id="{E07AD4EF-032E-4EA0-AC17-BF74B217CCBE}"/>
              </a:ext>
            </a:extLst>
          </p:cNvPr>
          <p:cNvSpPr>
            <a:spLocks noGrp="1"/>
          </p:cNvSpPr>
          <p:nvPr>
            <p:ph idx="1"/>
          </p:nvPr>
        </p:nvSpPr>
        <p:spPr/>
        <p:txBody>
          <a:bodyPr vert="horz" lIns="91440" tIns="45720" rIns="91440" bIns="45720" rtlCol="0" anchor="t">
            <a:normAutofit/>
          </a:bodyPr>
          <a:lstStyle/>
          <a:p>
            <a:pPr marL="457200" indent="-457200">
              <a:buAutoNum type="alphaUcPeriod"/>
            </a:pPr>
            <a:r>
              <a:rPr lang="en-US" sz="2000">
                <a:ea typeface="+mn-lt"/>
                <a:cs typeface="+mn-lt"/>
              </a:rPr>
              <a:t>Did states with a higher rate of gun ownership have higher suicide totals? If so, how did that effect both COVID-19 cases and deaths? Did temperature have an impact on  both COVID-19 cases and deaths?</a:t>
            </a:r>
            <a:endParaRPr lang="en-US">
              <a:cs typeface="Calibri" panose="020F0502020204030204"/>
            </a:endParaRPr>
          </a:p>
          <a:p>
            <a:pPr marL="457200" indent="-457200">
              <a:buAutoNum type="alphaUcPeriod"/>
            </a:pPr>
            <a:r>
              <a:rPr lang="en-US" sz="2000">
                <a:ea typeface="+mn-lt"/>
                <a:cs typeface="+mn-lt"/>
              </a:rPr>
              <a:t>What is the Probability that the sample average of the 50 states from 2014 to 2020 is greater than 900 deaths?</a:t>
            </a:r>
          </a:p>
          <a:p>
            <a:pPr marL="514350" indent="-514350">
              <a:buAutoNum type="alphaUcPeriod"/>
            </a:pPr>
            <a:r>
              <a:rPr lang="en-US" sz="2000" b="1">
                <a:ea typeface="+mn-lt"/>
                <a:cs typeface="+mn-lt"/>
              </a:rPr>
              <a:t> </a:t>
            </a:r>
            <a:r>
              <a:rPr lang="en-US" sz="2000">
                <a:ea typeface="+mn-lt"/>
                <a:cs typeface="+mn-lt"/>
              </a:rPr>
              <a:t>How did suicide rates compare from 2019 (pre-covid) to 2020 (during covid)?</a:t>
            </a:r>
          </a:p>
          <a:p>
            <a:pPr marL="514350" indent="-514350">
              <a:buAutoNum type="alphaUcPeriod"/>
            </a:pPr>
            <a:r>
              <a:rPr lang="en-US" sz="2000">
                <a:ea typeface="+mn-lt"/>
                <a:cs typeface="+mn-lt"/>
              </a:rPr>
              <a:t>How have suicide rates changed over the past 5 years starting from 2014-2020 and what does the future trend look like?</a:t>
            </a:r>
          </a:p>
          <a:p>
            <a:pPr marL="514350" indent="-514350">
              <a:buAutoNum type="alphaUcPeriod"/>
            </a:pPr>
            <a:endParaRPr lang="en-US">
              <a:ea typeface="+mn-lt"/>
              <a:cs typeface="+mn-lt"/>
            </a:endParaRPr>
          </a:p>
        </p:txBody>
      </p:sp>
    </p:spTree>
    <p:extLst>
      <p:ext uri="{BB962C8B-B14F-4D97-AF65-F5344CB8AC3E}">
        <p14:creationId xmlns:p14="http://schemas.microsoft.com/office/powerpoint/2010/main" val="600416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box and whisker chart&#10;&#10;Description automatically generated">
            <a:extLst>
              <a:ext uri="{FF2B5EF4-FFF2-40B4-BE49-F238E27FC236}">
                <a16:creationId xmlns:a16="http://schemas.microsoft.com/office/drawing/2014/main" id="{B55D92E0-0F88-BB70-113F-E3BAFA261627}"/>
              </a:ext>
            </a:extLst>
          </p:cNvPr>
          <p:cNvPicPr>
            <a:picLocks noGrp="1" noChangeAspect="1"/>
          </p:cNvPicPr>
          <p:nvPr>
            <p:ph idx="1"/>
          </p:nvPr>
        </p:nvPicPr>
        <p:blipFill>
          <a:blip r:embed="rId2"/>
          <a:stretch>
            <a:fillRect/>
          </a:stretch>
        </p:blipFill>
        <p:spPr>
          <a:xfrm>
            <a:off x="73494" y="1785695"/>
            <a:ext cx="4494889" cy="2996096"/>
          </a:xfrm>
        </p:spPr>
      </p:pic>
      <p:sp>
        <p:nvSpPr>
          <p:cNvPr id="4" name="Rectangle: Rounded Corners 3">
            <a:extLst>
              <a:ext uri="{FF2B5EF4-FFF2-40B4-BE49-F238E27FC236}">
                <a16:creationId xmlns:a16="http://schemas.microsoft.com/office/drawing/2014/main" id="{85C7FC10-B5BF-BA64-BE82-020A75893F13}"/>
              </a:ext>
            </a:extLst>
          </p:cNvPr>
          <p:cNvSpPr/>
          <p:nvPr/>
        </p:nvSpPr>
        <p:spPr>
          <a:xfrm>
            <a:off x="630895" y="166707"/>
            <a:ext cx="7886200" cy="1377589"/>
          </a:xfrm>
          <a:prstGeom prst="roundRect">
            <a:avLst/>
          </a:prstGeom>
          <a:solidFill>
            <a:srgbClr val="FF0303">
              <a:alpha val="65000"/>
            </a:srgb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cs typeface="Calibri"/>
              </a:rPr>
              <a:t>Removing Outliers for query one</a:t>
            </a:r>
          </a:p>
        </p:txBody>
      </p:sp>
      <p:pic>
        <p:nvPicPr>
          <p:cNvPr id="6" name="Picture 6" descr="Chart, box and whisker chart&#10;&#10;Description automatically generated">
            <a:extLst>
              <a:ext uri="{FF2B5EF4-FFF2-40B4-BE49-F238E27FC236}">
                <a16:creationId xmlns:a16="http://schemas.microsoft.com/office/drawing/2014/main" id="{BBADB27B-C368-BF1F-AD13-48CCEAA1FA4C}"/>
              </a:ext>
            </a:extLst>
          </p:cNvPr>
          <p:cNvPicPr>
            <a:picLocks noChangeAspect="1"/>
          </p:cNvPicPr>
          <p:nvPr/>
        </p:nvPicPr>
        <p:blipFill>
          <a:blip r:embed="rId3"/>
          <a:stretch>
            <a:fillRect/>
          </a:stretch>
        </p:blipFill>
        <p:spPr>
          <a:xfrm>
            <a:off x="4767658" y="1786707"/>
            <a:ext cx="4290492" cy="2995093"/>
          </a:xfrm>
          <a:prstGeom prst="rect">
            <a:avLst/>
          </a:prstGeom>
        </p:spPr>
      </p:pic>
      <p:sp>
        <p:nvSpPr>
          <p:cNvPr id="7" name="Rectangle: Rounded Corners 6">
            <a:extLst>
              <a:ext uri="{FF2B5EF4-FFF2-40B4-BE49-F238E27FC236}">
                <a16:creationId xmlns:a16="http://schemas.microsoft.com/office/drawing/2014/main" id="{824288ED-9353-1DC2-1953-CDC10F87F91F}"/>
              </a:ext>
            </a:extLst>
          </p:cNvPr>
          <p:cNvSpPr/>
          <p:nvPr/>
        </p:nvSpPr>
        <p:spPr>
          <a:xfrm>
            <a:off x="630896" y="5018218"/>
            <a:ext cx="3044671" cy="109807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Florida, California and Texas are all high outliers.</a:t>
            </a:r>
            <a:endParaRPr lang="en-US">
              <a:solidFill>
                <a:schemeClr val="tx1"/>
              </a:solidFill>
            </a:endParaRPr>
          </a:p>
        </p:txBody>
      </p:sp>
      <p:sp>
        <p:nvSpPr>
          <p:cNvPr id="8" name="Rectangle: Rounded Corners 7">
            <a:extLst>
              <a:ext uri="{FF2B5EF4-FFF2-40B4-BE49-F238E27FC236}">
                <a16:creationId xmlns:a16="http://schemas.microsoft.com/office/drawing/2014/main" id="{AEF80FDF-38FD-2E33-AB16-BCB512B09148}"/>
              </a:ext>
            </a:extLst>
          </p:cNvPr>
          <p:cNvSpPr/>
          <p:nvPr/>
        </p:nvSpPr>
        <p:spPr>
          <a:xfrm>
            <a:off x="4633891" y="5018217"/>
            <a:ext cx="3653605" cy="155727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Florida, California and Texas will usually be outliers in the data due to their high population.</a:t>
            </a:r>
          </a:p>
        </p:txBody>
      </p:sp>
    </p:spTree>
    <p:extLst>
      <p:ext uri="{BB962C8B-B14F-4D97-AF65-F5344CB8AC3E}">
        <p14:creationId xmlns:p14="http://schemas.microsoft.com/office/powerpoint/2010/main" val="14833005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ox and whisker chart&#10;&#10;Description automatically generated">
            <a:extLst>
              <a:ext uri="{FF2B5EF4-FFF2-40B4-BE49-F238E27FC236}">
                <a16:creationId xmlns:a16="http://schemas.microsoft.com/office/drawing/2014/main" id="{74B11913-3F5B-1C30-E35F-A60E36A367D9}"/>
              </a:ext>
            </a:extLst>
          </p:cNvPr>
          <p:cNvPicPr>
            <a:picLocks noGrp="1" noChangeAspect="1"/>
          </p:cNvPicPr>
          <p:nvPr>
            <p:ph idx="1"/>
          </p:nvPr>
        </p:nvPicPr>
        <p:blipFill>
          <a:blip r:embed="rId2"/>
          <a:stretch>
            <a:fillRect/>
          </a:stretch>
        </p:blipFill>
        <p:spPr>
          <a:xfrm>
            <a:off x="462510" y="1905485"/>
            <a:ext cx="2728587" cy="1888036"/>
          </a:xfrm>
        </p:spPr>
      </p:pic>
      <p:pic>
        <p:nvPicPr>
          <p:cNvPr id="5" name="Picture 5" descr="Chart, box and whisker chart&#10;&#10;Description automatically generated">
            <a:extLst>
              <a:ext uri="{FF2B5EF4-FFF2-40B4-BE49-F238E27FC236}">
                <a16:creationId xmlns:a16="http://schemas.microsoft.com/office/drawing/2014/main" id="{411D1D00-84A2-4044-A62A-C41AC8AEC540}"/>
              </a:ext>
            </a:extLst>
          </p:cNvPr>
          <p:cNvPicPr>
            <a:picLocks noChangeAspect="1"/>
          </p:cNvPicPr>
          <p:nvPr/>
        </p:nvPicPr>
        <p:blipFill>
          <a:blip r:embed="rId3"/>
          <a:stretch>
            <a:fillRect/>
          </a:stretch>
        </p:blipFill>
        <p:spPr>
          <a:xfrm>
            <a:off x="3200401" y="1905590"/>
            <a:ext cx="2653357" cy="1868880"/>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id="{AE5AF05C-727E-726F-0A38-9BE02D778A97}"/>
              </a:ext>
            </a:extLst>
          </p:cNvPr>
          <p:cNvPicPr>
            <a:picLocks noChangeAspect="1"/>
          </p:cNvPicPr>
          <p:nvPr/>
        </p:nvPicPr>
        <p:blipFill>
          <a:blip r:embed="rId4"/>
          <a:stretch>
            <a:fillRect/>
          </a:stretch>
        </p:blipFill>
        <p:spPr>
          <a:xfrm>
            <a:off x="2391815" y="3819423"/>
            <a:ext cx="2743200" cy="1894475"/>
          </a:xfrm>
          <a:prstGeom prst="rect">
            <a:avLst/>
          </a:prstGeom>
        </p:spPr>
      </p:pic>
      <p:pic>
        <p:nvPicPr>
          <p:cNvPr id="7" name="Picture 7" descr="Chart, box and whisker chart&#10;&#10;Description automatically generated">
            <a:extLst>
              <a:ext uri="{FF2B5EF4-FFF2-40B4-BE49-F238E27FC236}">
                <a16:creationId xmlns:a16="http://schemas.microsoft.com/office/drawing/2014/main" id="{BD623D97-A307-BF19-3DA5-E15B9B4654CE}"/>
              </a:ext>
            </a:extLst>
          </p:cNvPr>
          <p:cNvPicPr>
            <a:picLocks noChangeAspect="1"/>
          </p:cNvPicPr>
          <p:nvPr/>
        </p:nvPicPr>
        <p:blipFill>
          <a:blip r:embed="rId5"/>
          <a:stretch>
            <a:fillRect/>
          </a:stretch>
        </p:blipFill>
        <p:spPr>
          <a:xfrm>
            <a:off x="5176941" y="3853533"/>
            <a:ext cx="2743200" cy="1826253"/>
          </a:xfrm>
          <a:prstGeom prst="rect">
            <a:avLst/>
          </a:prstGeom>
        </p:spPr>
      </p:pic>
      <p:pic>
        <p:nvPicPr>
          <p:cNvPr id="8" name="Picture 8" descr="Chart, box and whisker chart&#10;&#10;Description automatically generated">
            <a:extLst>
              <a:ext uri="{FF2B5EF4-FFF2-40B4-BE49-F238E27FC236}">
                <a16:creationId xmlns:a16="http://schemas.microsoft.com/office/drawing/2014/main" id="{52995C50-2155-AA83-6822-0800DDD28170}"/>
              </a:ext>
            </a:extLst>
          </p:cNvPr>
          <p:cNvPicPr>
            <a:picLocks noChangeAspect="1"/>
          </p:cNvPicPr>
          <p:nvPr/>
        </p:nvPicPr>
        <p:blipFill>
          <a:blip r:embed="rId6"/>
          <a:stretch>
            <a:fillRect/>
          </a:stretch>
        </p:blipFill>
        <p:spPr>
          <a:xfrm>
            <a:off x="5935615" y="1902071"/>
            <a:ext cx="2743200" cy="1875921"/>
          </a:xfrm>
          <a:prstGeom prst="rect">
            <a:avLst/>
          </a:prstGeom>
        </p:spPr>
      </p:pic>
      <p:sp>
        <p:nvSpPr>
          <p:cNvPr id="10" name="Rectangle: Rounded Corners 9">
            <a:extLst>
              <a:ext uri="{FF2B5EF4-FFF2-40B4-BE49-F238E27FC236}">
                <a16:creationId xmlns:a16="http://schemas.microsoft.com/office/drawing/2014/main" id="{744E8129-E074-694B-8BBF-EBAACA3821B7}"/>
              </a:ext>
            </a:extLst>
          </p:cNvPr>
          <p:cNvSpPr/>
          <p:nvPr/>
        </p:nvSpPr>
        <p:spPr>
          <a:xfrm>
            <a:off x="580982" y="266532"/>
            <a:ext cx="7886200" cy="1377589"/>
          </a:xfrm>
          <a:prstGeom prst="roundRect">
            <a:avLst/>
          </a:prstGeom>
          <a:solidFill>
            <a:srgbClr val="FF0303">
              <a:alpha val="65000"/>
            </a:srgb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cs typeface="Calibri"/>
              </a:rPr>
              <a:t>Removing Outliers for query one</a:t>
            </a:r>
          </a:p>
        </p:txBody>
      </p:sp>
      <p:sp>
        <p:nvSpPr>
          <p:cNvPr id="11" name="Rectangle: Rounded Corners 10">
            <a:extLst>
              <a:ext uri="{FF2B5EF4-FFF2-40B4-BE49-F238E27FC236}">
                <a16:creationId xmlns:a16="http://schemas.microsoft.com/office/drawing/2014/main" id="{81BDEFC8-746D-7AEF-57E7-F878471F509B}"/>
              </a:ext>
            </a:extLst>
          </p:cNvPr>
          <p:cNvSpPr/>
          <p:nvPr/>
        </p:nvSpPr>
        <p:spPr>
          <a:xfrm>
            <a:off x="151734" y="3990017"/>
            <a:ext cx="2086349" cy="117793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Texas, Florida and California are high outliers.</a:t>
            </a:r>
            <a:endParaRPr lang="en-US">
              <a:solidFill>
                <a:schemeClr val="tx1"/>
              </a:solidFill>
            </a:endParaRPr>
          </a:p>
        </p:txBody>
      </p:sp>
    </p:spTree>
    <p:extLst>
      <p:ext uri="{BB962C8B-B14F-4D97-AF65-F5344CB8AC3E}">
        <p14:creationId xmlns:p14="http://schemas.microsoft.com/office/powerpoint/2010/main" val="11312380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ox and whisker chart&#10;&#10;Description automatically generated">
            <a:extLst>
              <a:ext uri="{FF2B5EF4-FFF2-40B4-BE49-F238E27FC236}">
                <a16:creationId xmlns:a16="http://schemas.microsoft.com/office/drawing/2014/main" id="{69514A6E-D9FE-6A64-727C-0C413FD20C63}"/>
              </a:ext>
            </a:extLst>
          </p:cNvPr>
          <p:cNvPicPr>
            <a:picLocks noGrp="1" noChangeAspect="1"/>
          </p:cNvPicPr>
          <p:nvPr>
            <p:ph idx="1"/>
          </p:nvPr>
        </p:nvPicPr>
        <p:blipFill>
          <a:blip r:embed="rId2"/>
          <a:stretch>
            <a:fillRect/>
          </a:stretch>
        </p:blipFill>
        <p:spPr>
          <a:xfrm>
            <a:off x="244316" y="1835607"/>
            <a:ext cx="4442741" cy="3006080"/>
          </a:xfrm>
        </p:spPr>
      </p:pic>
      <p:pic>
        <p:nvPicPr>
          <p:cNvPr id="5" name="Picture 5" descr="Chart, box and whisker chart&#10;&#10;Description automatically generated">
            <a:extLst>
              <a:ext uri="{FF2B5EF4-FFF2-40B4-BE49-F238E27FC236}">
                <a16:creationId xmlns:a16="http://schemas.microsoft.com/office/drawing/2014/main" id="{C0329B47-6A09-9524-B389-26E336CAFEB1}"/>
              </a:ext>
            </a:extLst>
          </p:cNvPr>
          <p:cNvPicPr>
            <a:picLocks noChangeAspect="1"/>
          </p:cNvPicPr>
          <p:nvPr/>
        </p:nvPicPr>
        <p:blipFill>
          <a:blip r:embed="rId3"/>
          <a:stretch>
            <a:fillRect/>
          </a:stretch>
        </p:blipFill>
        <p:spPr>
          <a:xfrm>
            <a:off x="4647867" y="1899748"/>
            <a:ext cx="4460195" cy="2938712"/>
          </a:xfrm>
          <a:prstGeom prst="rect">
            <a:avLst/>
          </a:prstGeom>
        </p:spPr>
      </p:pic>
      <p:sp>
        <p:nvSpPr>
          <p:cNvPr id="7" name="Rectangle: Rounded Corners 6">
            <a:extLst>
              <a:ext uri="{FF2B5EF4-FFF2-40B4-BE49-F238E27FC236}">
                <a16:creationId xmlns:a16="http://schemas.microsoft.com/office/drawing/2014/main" id="{EB2B686F-27F6-455C-C618-B040E9216DC3}"/>
              </a:ext>
            </a:extLst>
          </p:cNvPr>
          <p:cNvSpPr/>
          <p:nvPr/>
        </p:nvSpPr>
        <p:spPr>
          <a:xfrm>
            <a:off x="750685" y="226601"/>
            <a:ext cx="7886200" cy="1377589"/>
          </a:xfrm>
          <a:prstGeom prst="roundRect">
            <a:avLst/>
          </a:prstGeom>
          <a:solidFill>
            <a:srgbClr val="FF0303">
              <a:alpha val="65000"/>
            </a:srgbClr>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a:solidFill>
                  <a:schemeClr val="bg1"/>
                </a:solidFill>
                <a:cs typeface="Calibri"/>
              </a:rPr>
              <a:t>Removing Outliers for query one</a:t>
            </a:r>
          </a:p>
        </p:txBody>
      </p:sp>
      <p:sp>
        <p:nvSpPr>
          <p:cNvPr id="8" name="Rectangle: Rounded Corners 7">
            <a:extLst>
              <a:ext uri="{FF2B5EF4-FFF2-40B4-BE49-F238E27FC236}">
                <a16:creationId xmlns:a16="http://schemas.microsoft.com/office/drawing/2014/main" id="{89D79312-2E71-9A5F-FED7-3D96A32D71BE}"/>
              </a:ext>
            </a:extLst>
          </p:cNvPr>
          <p:cNvSpPr/>
          <p:nvPr/>
        </p:nvSpPr>
        <p:spPr>
          <a:xfrm>
            <a:off x="830546" y="5068131"/>
            <a:ext cx="5190917" cy="918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Alaska and Wyoming are both high outliers for Suicide rates per 100,000. But they do have a lower population.</a:t>
            </a:r>
            <a:endParaRPr lang="en-US"/>
          </a:p>
        </p:txBody>
      </p:sp>
    </p:spTree>
    <p:extLst>
      <p:ext uri="{BB962C8B-B14F-4D97-AF65-F5344CB8AC3E}">
        <p14:creationId xmlns:p14="http://schemas.microsoft.com/office/powerpoint/2010/main" val="10360256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562256F-3FA6-93F5-9854-697C26A4EFD7}"/>
              </a:ext>
            </a:extLst>
          </p:cNvPr>
          <p:cNvSpPr/>
          <p:nvPr/>
        </p:nvSpPr>
        <p:spPr>
          <a:xfrm>
            <a:off x="630896" y="306464"/>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endParaRPr lang="en-US">
              <a:ea typeface="+mn-lt"/>
              <a:cs typeface="+mn-lt"/>
            </a:endParaRPr>
          </a:p>
          <a:p>
            <a:pPr>
              <a:lnSpc>
                <a:spcPct val="90000"/>
              </a:lnSpc>
              <a:spcBef>
                <a:spcPts val="1000"/>
              </a:spcBef>
            </a:pPr>
            <a:r>
              <a:rPr lang="en-US" b="1">
                <a:solidFill>
                  <a:schemeClr val="tx1"/>
                </a:solidFill>
                <a:ea typeface="+mn-lt"/>
                <a:cs typeface="+mn-lt"/>
              </a:rPr>
              <a:t>Part A. </a:t>
            </a:r>
            <a:r>
              <a:rPr lang="en-US">
                <a:solidFill>
                  <a:schemeClr val="tx1"/>
                </a:solidFill>
                <a:ea typeface="+mn-lt"/>
                <a:cs typeface="+mn-lt"/>
              </a:rPr>
              <a:t>Did states with a higher rate of gun ownership have higher suicide totals? If so, how did that effect both COVID-19 cases and deaths? Did temperature have an impact on  both COVID-19 cases and deaths?</a:t>
            </a:r>
            <a:endParaRPr lang="en-US">
              <a:solidFill>
                <a:schemeClr val="tx1"/>
              </a:solidFill>
              <a:ea typeface="Calibri" panose="020F0502020204030204"/>
              <a:cs typeface="Calibri" panose="020F0502020204030204"/>
            </a:endParaRPr>
          </a:p>
          <a:p>
            <a:pPr>
              <a:lnSpc>
                <a:spcPct val="90000"/>
              </a:lnSpc>
              <a:spcBef>
                <a:spcPts val="1000"/>
              </a:spcBef>
            </a:pPr>
            <a:endParaRPr lang="en-US" b="1">
              <a:solidFill>
                <a:schemeClr val="tx1"/>
              </a:solidFill>
              <a:ea typeface="+mn-lt"/>
              <a:cs typeface="+mn-lt"/>
            </a:endParaRPr>
          </a:p>
          <a:p>
            <a:pPr algn="ctr"/>
            <a:endParaRPr lang="en-US">
              <a:cs typeface="Calibri"/>
            </a:endParaRPr>
          </a:p>
        </p:txBody>
      </p:sp>
      <p:sp>
        <p:nvSpPr>
          <p:cNvPr id="2" name="Rectangle: Rounded Corners 1">
            <a:extLst>
              <a:ext uri="{FF2B5EF4-FFF2-40B4-BE49-F238E27FC236}">
                <a16:creationId xmlns:a16="http://schemas.microsoft.com/office/drawing/2014/main" id="{8FA23941-6CA1-DFDA-3424-B7755C73FC2A}"/>
              </a:ext>
            </a:extLst>
          </p:cNvPr>
          <p:cNvSpPr/>
          <p:nvPr/>
        </p:nvSpPr>
        <p:spPr>
          <a:xfrm>
            <a:off x="3485899" y="2622410"/>
            <a:ext cx="2046419" cy="176690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Let's first look at how these variables are related to one another.</a:t>
            </a:r>
          </a:p>
        </p:txBody>
      </p:sp>
    </p:spTree>
    <p:extLst>
      <p:ext uri="{BB962C8B-B14F-4D97-AF65-F5344CB8AC3E}">
        <p14:creationId xmlns:p14="http://schemas.microsoft.com/office/powerpoint/2010/main" val="878700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17417-411C-5F35-788D-4A7ED633DEB4}"/>
              </a:ext>
            </a:extLst>
          </p:cNvPr>
          <p:cNvSpPr>
            <a:spLocks noGrp="1"/>
          </p:cNvSpPr>
          <p:nvPr>
            <p:ph type="title"/>
          </p:nvPr>
        </p:nvSpPr>
        <p:spPr>
          <a:xfrm>
            <a:off x="428283" y="91898"/>
            <a:ext cx="4225458" cy="697141"/>
          </a:xfrm>
        </p:spPr>
        <p:txBody>
          <a:bodyPr/>
          <a:lstStyle/>
          <a:p>
            <a:r>
              <a:rPr lang="en-US">
                <a:cs typeface="Calibri Light"/>
              </a:rPr>
              <a:t>Analysis: </a:t>
            </a:r>
            <a:endParaRPr lang="en-US"/>
          </a:p>
        </p:txBody>
      </p:sp>
      <p:sp>
        <p:nvSpPr>
          <p:cNvPr id="5" name="Rectangle: Rounded Corners 4">
            <a:extLst>
              <a:ext uri="{FF2B5EF4-FFF2-40B4-BE49-F238E27FC236}">
                <a16:creationId xmlns:a16="http://schemas.microsoft.com/office/drawing/2014/main" id="{CCE6A9CF-380E-B4C0-2F74-3AD943862B35}"/>
              </a:ext>
            </a:extLst>
          </p:cNvPr>
          <p:cNvSpPr/>
          <p:nvPr/>
        </p:nvSpPr>
        <p:spPr>
          <a:xfrm>
            <a:off x="2834492" y="94205"/>
            <a:ext cx="5364954" cy="554211"/>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Calibri"/>
                <a:cs typeface="Calibri"/>
              </a:rPr>
              <a:t>The small number represents the vaccination rate of a state, and the large number represents the number of Covid-19 cases in a state.</a:t>
            </a:r>
          </a:p>
        </p:txBody>
      </p:sp>
      <p:pic>
        <p:nvPicPr>
          <p:cNvPr id="4" name="Picture 5" descr="Chart, bar chart&#10;&#10;Description automatically generated">
            <a:extLst>
              <a:ext uri="{FF2B5EF4-FFF2-40B4-BE49-F238E27FC236}">
                <a16:creationId xmlns:a16="http://schemas.microsoft.com/office/drawing/2014/main" id="{190D534C-069A-5B47-05BB-A7CD298D1952}"/>
              </a:ext>
            </a:extLst>
          </p:cNvPr>
          <p:cNvPicPr>
            <a:picLocks noChangeAspect="1"/>
          </p:cNvPicPr>
          <p:nvPr/>
        </p:nvPicPr>
        <p:blipFill>
          <a:blip r:embed="rId2"/>
          <a:stretch>
            <a:fillRect/>
          </a:stretch>
        </p:blipFill>
        <p:spPr>
          <a:xfrm>
            <a:off x="431699" y="676828"/>
            <a:ext cx="8644901" cy="6096336"/>
          </a:xfrm>
          <a:prstGeom prst="rect">
            <a:avLst/>
          </a:prstGeom>
        </p:spPr>
      </p:pic>
      <p:sp>
        <p:nvSpPr>
          <p:cNvPr id="10" name="Rectangle: Rounded Corners 9">
            <a:extLst>
              <a:ext uri="{FF2B5EF4-FFF2-40B4-BE49-F238E27FC236}">
                <a16:creationId xmlns:a16="http://schemas.microsoft.com/office/drawing/2014/main" id="{3AA63127-D409-6B17-8494-0DEFC58A6173}"/>
              </a:ext>
            </a:extLst>
          </p:cNvPr>
          <p:cNvSpPr/>
          <p:nvPr/>
        </p:nvSpPr>
        <p:spPr>
          <a:xfrm>
            <a:off x="5147815" y="1004962"/>
            <a:ext cx="3853097" cy="116441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b="1" u="sng">
                <a:ea typeface="Calibri"/>
                <a:cs typeface="Calibri"/>
              </a:rPr>
              <a:t>Observation:</a:t>
            </a:r>
            <a:r>
              <a:rPr lang="en-US" sz="1400" b="1">
                <a:ea typeface="Calibri"/>
                <a:cs typeface="Calibri"/>
              </a:rPr>
              <a:t> Given that the average amount of cases in the United States was 964,766 cases 26 out of the 50 states had a vaccination rate of 50% or greater and still exceeded the average number of Covid-19 cases.</a:t>
            </a:r>
          </a:p>
        </p:txBody>
      </p:sp>
      <p:sp>
        <p:nvSpPr>
          <p:cNvPr id="11" name="Rectangle: Rounded Corners 10">
            <a:extLst>
              <a:ext uri="{FF2B5EF4-FFF2-40B4-BE49-F238E27FC236}">
                <a16:creationId xmlns:a16="http://schemas.microsoft.com/office/drawing/2014/main" id="{3AA63127-D409-6B17-8494-0DEFC58A6173}"/>
              </a:ext>
            </a:extLst>
          </p:cNvPr>
          <p:cNvSpPr/>
          <p:nvPr/>
        </p:nvSpPr>
        <p:spPr>
          <a:xfrm>
            <a:off x="2239655" y="1047653"/>
            <a:ext cx="2732866" cy="927619"/>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b="1" u="sng">
                <a:ea typeface="Calibri"/>
                <a:cs typeface="Calibri"/>
              </a:rPr>
              <a:t>Fact:</a:t>
            </a:r>
            <a:r>
              <a:rPr lang="en-US" sz="1400" b="1">
                <a:ea typeface="Calibri"/>
                <a:cs typeface="Calibri"/>
              </a:rPr>
              <a:t> </a:t>
            </a:r>
            <a:r>
              <a:rPr lang="en-US" sz="1200" b="1">
                <a:ea typeface="Calibri"/>
                <a:cs typeface="Calibri"/>
              </a:rPr>
              <a:t>The adjusted average amount of Covid-19 cases in the United States was 964,766 cases.</a:t>
            </a:r>
          </a:p>
        </p:txBody>
      </p:sp>
      <p:sp>
        <p:nvSpPr>
          <p:cNvPr id="12" name="Rectangle: Rounded Corners 11">
            <a:extLst>
              <a:ext uri="{FF2B5EF4-FFF2-40B4-BE49-F238E27FC236}">
                <a16:creationId xmlns:a16="http://schemas.microsoft.com/office/drawing/2014/main" id="{EE52FA51-053C-3EC4-C069-467881CC27E7}"/>
              </a:ext>
            </a:extLst>
          </p:cNvPr>
          <p:cNvSpPr/>
          <p:nvPr/>
        </p:nvSpPr>
        <p:spPr>
          <a:xfrm>
            <a:off x="3317193" y="2343775"/>
            <a:ext cx="3315752" cy="95494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b="1" u="sng">
                <a:ea typeface="Calibri"/>
                <a:cs typeface="Calibri"/>
              </a:rPr>
              <a:t>Observation: 24 out of the 50 states had </a:t>
            </a:r>
            <a:r>
              <a:rPr lang="en-US" sz="1400" b="1">
                <a:ea typeface="Calibri"/>
                <a:cs typeface="Calibri"/>
              </a:rPr>
              <a:t>vaccination rates of 50% or greater and they did not exceed the average number of Covid-19 cases.</a:t>
            </a:r>
            <a:r>
              <a:rPr lang="en-US" sz="1600" b="1">
                <a:ea typeface="Calibri"/>
                <a:cs typeface="Calibri"/>
              </a:rPr>
              <a:t> </a:t>
            </a:r>
            <a:endParaRPr lang="en-US" sz="1100" b="1">
              <a:ea typeface="Calibri"/>
              <a:cs typeface="Calibri"/>
            </a:endParaRPr>
          </a:p>
        </p:txBody>
      </p:sp>
    </p:spTree>
    <p:extLst>
      <p:ext uri="{BB962C8B-B14F-4D97-AF65-F5344CB8AC3E}">
        <p14:creationId xmlns:p14="http://schemas.microsoft.com/office/powerpoint/2010/main" val="1022060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picture containing diagram&#10;&#10;Description automatically generated">
            <a:extLst>
              <a:ext uri="{FF2B5EF4-FFF2-40B4-BE49-F238E27FC236}">
                <a16:creationId xmlns:a16="http://schemas.microsoft.com/office/drawing/2014/main" id="{E3B1D934-4200-D92D-65C4-DB57E60A6ED1}"/>
              </a:ext>
            </a:extLst>
          </p:cNvPr>
          <p:cNvPicPr>
            <a:picLocks noGrp="1" noChangeAspect="1"/>
          </p:cNvPicPr>
          <p:nvPr>
            <p:ph idx="1"/>
          </p:nvPr>
        </p:nvPicPr>
        <p:blipFill rotWithShape="1">
          <a:blip r:embed="rId2"/>
          <a:srcRect l="7343" t="16588" r="8411" b="7109"/>
          <a:stretch/>
        </p:blipFill>
        <p:spPr>
          <a:xfrm>
            <a:off x="-3407" y="-1179"/>
            <a:ext cx="9151317" cy="4655250"/>
          </a:xfrm>
        </p:spPr>
      </p:pic>
      <p:sp>
        <p:nvSpPr>
          <p:cNvPr id="10" name="Rectangle: Rounded Corners 9">
            <a:extLst>
              <a:ext uri="{FF2B5EF4-FFF2-40B4-BE49-F238E27FC236}">
                <a16:creationId xmlns:a16="http://schemas.microsoft.com/office/drawing/2014/main" id="{574D9FB3-29F0-85E2-135D-0E73D0B4A994}"/>
              </a:ext>
            </a:extLst>
          </p:cNvPr>
          <p:cNvSpPr/>
          <p:nvPr/>
        </p:nvSpPr>
        <p:spPr>
          <a:xfrm>
            <a:off x="1189917" y="4828550"/>
            <a:ext cx="3903169" cy="119790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Relationship between all the data</a:t>
            </a:r>
            <a:endParaRPr lang="en-US"/>
          </a:p>
        </p:txBody>
      </p:sp>
    </p:spTree>
    <p:extLst>
      <p:ext uri="{BB962C8B-B14F-4D97-AF65-F5344CB8AC3E}">
        <p14:creationId xmlns:p14="http://schemas.microsoft.com/office/powerpoint/2010/main" val="37877855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021D7785-422C-8C77-88E2-72FD5760BAB1}"/>
              </a:ext>
            </a:extLst>
          </p:cNvPr>
          <p:cNvPicPr>
            <a:picLocks noGrp="1" noChangeAspect="1"/>
          </p:cNvPicPr>
          <p:nvPr>
            <p:ph idx="1"/>
          </p:nvPr>
        </p:nvPicPr>
        <p:blipFill>
          <a:blip r:embed="rId2"/>
          <a:stretch>
            <a:fillRect/>
          </a:stretch>
        </p:blipFill>
        <p:spPr>
          <a:xfrm>
            <a:off x="634151" y="1626048"/>
            <a:ext cx="3771900" cy="2876550"/>
          </a:xfrm>
        </p:spPr>
      </p:pic>
      <p:pic>
        <p:nvPicPr>
          <p:cNvPr id="5" name="Picture 5" descr="A picture containing diagram&#10;&#10;Description automatically generated">
            <a:extLst>
              <a:ext uri="{FF2B5EF4-FFF2-40B4-BE49-F238E27FC236}">
                <a16:creationId xmlns:a16="http://schemas.microsoft.com/office/drawing/2014/main" id="{F2BFBA69-016B-CAD7-99D4-6D5648057F65}"/>
              </a:ext>
            </a:extLst>
          </p:cNvPr>
          <p:cNvPicPr>
            <a:picLocks noChangeAspect="1"/>
          </p:cNvPicPr>
          <p:nvPr/>
        </p:nvPicPr>
        <p:blipFill>
          <a:blip r:embed="rId3"/>
          <a:stretch>
            <a:fillRect/>
          </a:stretch>
        </p:blipFill>
        <p:spPr>
          <a:xfrm>
            <a:off x="5003128" y="1833095"/>
            <a:ext cx="3381935" cy="2149809"/>
          </a:xfrm>
          <a:prstGeom prst="rect">
            <a:avLst/>
          </a:prstGeom>
        </p:spPr>
      </p:pic>
      <p:sp>
        <p:nvSpPr>
          <p:cNvPr id="10" name="Rectangle: Rounded Corners 9">
            <a:extLst>
              <a:ext uri="{FF2B5EF4-FFF2-40B4-BE49-F238E27FC236}">
                <a16:creationId xmlns:a16="http://schemas.microsoft.com/office/drawing/2014/main" id="{BBF39930-FCC1-8556-762E-B7190339E7DB}"/>
              </a:ext>
            </a:extLst>
          </p:cNvPr>
          <p:cNvSpPr/>
          <p:nvPr/>
        </p:nvSpPr>
        <p:spPr>
          <a:xfrm>
            <a:off x="630896" y="306464"/>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endParaRPr lang="en-US">
              <a:ea typeface="+mn-lt"/>
              <a:cs typeface="+mn-lt"/>
            </a:endParaRPr>
          </a:p>
          <a:p>
            <a:pPr>
              <a:lnSpc>
                <a:spcPct val="90000"/>
              </a:lnSpc>
              <a:spcBef>
                <a:spcPts val="1000"/>
              </a:spcBef>
            </a:pPr>
            <a:r>
              <a:rPr lang="en-US" b="1">
                <a:solidFill>
                  <a:schemeClr val="tx1"/>
                </a:solidFill>
                <a:ea typeface="+mn-lt"/>
                <a:cs typeface="+mn-lt"/>
              </a:rPr>
              <a:t>Did states with a higher rate of gun ownership have higher suicide totals? </a:t>
            </a:r>
            <a:endParaRPr lang="en-US" b="1">
              <a:solidFill>
                <a:schemeClr val="tx1"/>
              </a:solidFill>
              <a:ea typeface="Calibri" panose="020F0502020204030204"/>
              <a:cs typeface="Calibri" panose="020F0502020204030204"/>
            </a:endParaRPr>
          </a:p>
          <a:p>
            <a:pPr>
              <a:lnSpc>
                <a:spcPct val="90000"/>
              </a:lnSpc>
              <a:spcBef>
                <a:spcPts val="1000"/>
              </a:spcBef>
            </a:pPr>
            <a:endParaRPr lang="en-US" b="1">
              <a:solidFill>
                <a:schemeClr val="tx1"/>
              </a:solidFill>
              <a:ea typeface="+mn-lt"/>
              <a:cs typeface="+mn-lt"/>
            </a:endParaRPr>
          </a:p>
          <a:p>
            <a:pPr algn="ctr"/>
            <a:endParaRPr lang="en-US">
              <a:cs typeface="Calibri"/>
            </a:endParaRPr>
          </a:p>
        </p:txBody>
      </p:sp>
      <p:sp>
        <p:nvSpPr>
          <p:cNvPr id="11" name="Rectangle: Rounded Corners 10">
            <a:extLst>
              <a:ext uri="{FF2B5EF4-FFF2-40B4-BE49-F238E27FC236}">
                <a16:creationId xmlns:a16="http://schemas.microsoft.com/office/drawing/2014/main" id="{0DF3C3C4-D4DE-75D5-00E1-152393CFEEF9}"/>
              </a:ext>
            </a:extLst>
          </p:cNvPr>
          <p:cNvSpPr/>
          <p:nvPr/>
        </p:nvSpPr>
        <p:spPr>
          <a:xfrm>
            <a:off x="910406" y="4738707"/>
            <a:ext cx="3663588" cy="110806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In the States with a high gun rate the suicide totals are lower than usual.</a:t>
            </a:r>
          </a:p>
        </p:txBody>
      </p:sp>
      <p:sp>
        <p:nvSpPr>
          <p:cNvPr id="2" name="Rectangle: Rounded Corners 1">
            <a:extLst>
              <a:ext uri="{FF2B5EF4-FFF2-40B4-BE49-F238E27FC236}">
                <a16:creationId xmlns:a16="http://schemas.microsoft.com/office/drawing/2014/main" id="{755F0E4D-18F8-2169-BB4F-EE50A210E016}"/>
              </a:ext>
            </a:extLst>
          </p:cNvPr>
          <p:cNvSpPr/>
          <p:nvPr/>
        </p:nvSpPr>
        <p:spPr>
          <a:xfrm>
            <a:off x="5252808" y="4169704"/>
            <a:ext cx="2974794" cy="1956575"/>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Insight: This is very surprising I was expecting that when a state's gun rate was high it's suicide totals would increase however the complete opposite happened.</a:t>
            </a:r>
          </a:p>
        </p:txBody>
      </p:sp>
    </p:spTree>
    <p:extLst>
      <p:ext uri="{BB962C8B-B14F-4D97-AF65-F5344CB8AC3E}">
        <p14:creationId xmlns:p14="http://schemas.microsoft.com/office/powerpoint/2010/main" val="10608604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94011F-C790-A499-576D-43A45E1FE32E}"/>
              </a:ext>
            </a:extLst>
          </p:cNvPr>
          <p:cNvSpPr>
            <a:spLocks noGrp="1"/>
          </p:cNvSpPr>
          <p:nvPr>
            <p:ph idx="1"/>
          </p:nvPr>
        </p:nvSpPr>
        <p:spPr/>
        <p:txBody>
          <a:bodyPr/>
          <a:lstStyle/>
          <a:p>
            <a:endParaRPr lang="en-US"/>
          </a:p>
        </p:txBody>
      </p:sp>
      <p:pic>
        <p:nvPicPr>
          <p:cNvPr id="5" name="Picture 7" descr="Diagram&#10;&#10;Description automatically generated">
            <a:extLst>
              <a:ext uri="{FF2B5EF4-FFF2-40B4-BE49-F238E27FC236}">
                <a16:creationId xmlns:a16="http://schemas.microsoft.com/office/drawing/2014/main" id="{7EE0B68E-14C4-FA87-CD7B-3E2AC119AC7B}"/>
              </a:ext>
            </a:extLst>
          </p:cNvPr>
          <p:cNvPicPr>
            <a:picLocks noChangeAspect="1"/>
          </p:cNvPicPr>
          <p:nvPr/>
        </p:nvPicPr>
        <p:blipFill>
          <a:blip r:embed="rId2"/>
          <a:stretch>
            <a:fillRect/>
          </a:stretch>
        </p:blipFill>
        <p:spPr>
          <a:xfrm>
            <a:off x="4860731" y="1967610"/>
            <a:ext cx="2743200" cy="2146100"/>
          </a:xfrm>
          <a:prstGeom prst="rect">
            <a:avLst/>
          </a:prstGeom>
        </p:spPr>
      </p:pic>
      <p:pic>
        <p:nvPicPr>
          <p:cNvPr id="7" name="Picture 6" descr="Diagram&#10;&#10;Description automatically generated">
            <a:extLst>
              <a:ext uri="{FF2B5EF4-FFF2-40B4-BE49-F238E27FC236}">
                <a16:creationId xmlns:a16="http://schemas.microsoft.com/office/drawing/2014/main" id="{64DD7C5E-6E24-798A-75FD-35F4F97D211A}"/>
              </a:ext>
            </a:extLst>
          </p:cNvPr>
          <p:cNvPicPr>
            <a:picLocks noChangeAspect="1"/>
          </p:cNvPicPr>
          <p:nvPr/>
        </p:nvPicPr>
        <p:blipFill>
          <a:blip r:embed="rId3"/>
          <a:stretch>
            <a:fillRect/>
          </a:stretch>
        </p:blipFill>
        <p:spPr>
          <a:xfrm>
            <a:off x="4867483" y="3930106"/>
            <a:ext cx="2743200" cy="1901628"/>
          </a:xfrm>
          <a:prstGeom prst="rect">
            <a:avLst/>
          </a:prstGeom>
        </p:spPr>
      </p:pic>
      <p:pic>
        <p:nvPicPr>
          <p:cNvPr id="9" name="Picture 4" descr="Diagram&#10;&#10;Description automatically generated">
            <a:extLst>
              <a:ext uri="{FF2B5EF4-FFF2-40B4-BE49-F238E27FC236}">
                <a16:creationId xmlns:a16="http://schemas.microsoft.com/office/drawing/2014/main" id="{6057425B-DC4A-DCD1-DA97-5C10F40BE1DC}"/>
              </a:ext>
            </a:extLst>
          </p:cNvPr>
          <p:cNvPicPr>
            <a:picLocks noChangeAspect="1"/>
          </p:cNvPicPr>
          <p:nvPr/>
        </p:nvPicPr>
        <p:blipFill>
          <a:blip r:embed="rId4"/>
          <a:stretch>
            <a:fillRect/>
          </a:stretch>
        </p:blipFill>
        <p:spPr>
          <a:xfrm>
            <a:off x="494395" y="1685943"/>
            <a:ext cx="3282756" cy="2497214"/>
          </a:xfrm>
          <a:prstGeom prst="rect">
            <a:avLst/>
          </a:prstGeom>
        </p:spPr>
      </p:pic>
      <p:sp>
        <p:nvSpPr>
          <p:cNvPr id="11" name="Rectangle: Rounded Corners 10">
            <a:extLst>
              <a:ext uri="{FF2B5EF4-FFF2-40B4-BE49-F238E27FC236}">
                <a16:creationId xmlns:a16="http://schemas.microsoft.com/office/drawing/2014/main" id="{A6FB1FF4-0F0B-0ADC-0099-80E7D1C154F0}"/>
              </a:ext>
            </a:extLst>
          </p:cNvPr>
          <p:cNvSpPr/>
          <p:nvPr/>
        </p:nvSpPr>
        <p:spPr>
          <a:xfrm>
            <a:off x="630896" y="306464"/>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endParaRPr lang="en-US">
              <a:ea typeface="+mn-lt"/>
              <a:cs typeface="+mn-lt"/>
            </a:endParaRPr>
          </a:p>
          <a:p>
            <a:pPr>
              <a:lnSpc>
                <a:spcPct val="90000"/>
              </a:lnSpc>
              <a:spcBef>
                <a:spcPts val="1000"/>
              </a:spcBef>
            </a:pPr>
            <a:r>
              <a:rPr lang="en-US" b="1">
                <a:solidFill>
                  <a:schemeClr val="tx1"/>
                </a:solidFill>
                <a:ea typeface="+mn-lt"/>
                <a:cs typeface="+mn-lt"/>
              </a:rPr>
              <a:t>Did states with a higher rate of gun ownership have higher suicide totals? </a:t>
            </a:r>
            <a:r>
              <a:rPr lang="en-US" b="1">
                <a:solidFill>
                  <a:schemeClr val="tx1"/>
                </a:solidFill>
                <a:highlight>
                  <a:srgbClr val="FFFF00"/>
                </a:highlight>
                <a:ea typeface="+mn-lt"/>
                <a:cs typeface="+mn-lt"/>
              </a:rPr>
              <a:t>If so, how did that effect both COVID-19 cases and deaths? </a:t>
            </a:r>
            <a:endParaRPr lang="en-US" b="1">
              <a:solidFill>
                <a:schemeClr val="tx1"/>
              </a:solidFill>
              <a:ea typeface="Calibri" panose="020F0502020204030204"/>
              <a:cs typeface="Calibri" panose="020F0502020204030204"/>
            </a:endParaRPr>
          </a:p>
          <a:p>
            <a:pPr>
              <a:lnSpc>
                <a:spcPct val="90000"/>
              </a:lnSpc>
              <a:spcBef>
                <a:spcPts val="1000"/>
              </a:spcBef>
            </a:pPr>
            <a:endParaRPr lang="en-US" b="1">
              <a:solidFill>
                <a:schemeClr val="tx1"/>
              </a:solidFill>
              <a:ea typeface="+mn-lt"/>
              <a:cs typeface="+mn-lt"/>
            </a:endParaRPr>
          </a:p>
          <a:p>
            <a:pPr algn="ctr"/>
            <a:endParaRPr lang="en-US">
              <a:cs typeface="Calibri"/>
            </a:endParaRPr>
          </a:p>
        </p:txBody>
      </p:sp>
      <p:sp>
        <p:nvSpPr>
          <p:cNvPr id="12" name="Rectangle: Rounded Corners 11">
            <a:extLst>
              <a:ext uri="{FF2B5EF4-FFF2-40B4-BE49-F238E27FC236}">
                <a16:creationId xmlns:a16="http://schemas.microsoft.com/office/drawing/2014/main" id="{77CB4930-068E-6D55-7AF5-DAFCFBA263D6}"/>
              </a:ext>
            </a:extLst>
          </p:cNvPr>
          <p:cNvSpPr/>
          <p:nvPr/>
        </p:nvSpPr>
        <p:spPr>
          <a:xfrm>
            <a:off x="561017" y="4808585"/>
            <a:ext cx="3553780" cy="13975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By looking at both COVID-19 cases and deaths we can tell that states with higher gun rates have lower COVID-19 cases and deaths.</a:t>
            </a:r>
            <a:endParaRPr lang="en-US">
              <a:solidFill>
                <a:schemeClr val="tx1"/>
              </a:solidFill>
            </a:endParaRPr>
          </a:p>
        </p:txBody>
      </p:sp>
      <p:sp>
        <p:nvSpPr>
          <p:cNvPr id="13" name="Rectangle: Rounded Corners 12">
            <a:extLst>
              <a:ext uri="{FF2B5EF4-FFF2-40B4-BE49-F238E27FC236}">
                <a16:creationId xmlns:a16="http://schemas.microsoft.com/office/drawing/2014/main" id="{463FA40B-95D1-C4F9-C664-D3C700F8EFF6}"/>
              </a:ext>
            </a:extLst>
          </p:cNvPr>
          <p:cNvSpPr/>
          <p:nvPr/>
        </p:nvSpPr>
        <p:spPr>
          <a:xfrm>
            <a:off x="7601823" y="2725355"/>
            <a:ext cx="1467430" cy="17768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The high decreases and the low increases.</a:t>
            </a:r>
            <a:endParaRPr lang="en-US"/>
          </a:p>
        </p:txBody>
      </p:sp>
    </p:spTree>
    <p:extLst>
      <p:ext uri="{BB962C8B-B14F-4D97-AF65-F5344CB8AC3E}">
        <p14:creationId xmlns:p14="http://schemas.microsoft.com/office/powerpoint/2010/main" val="10403757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742457A-1449-ED0C-8AE7-140A25DE027C}"/>
              </a:ext>
            </a:extLst>
          </p:cNvPr>
          <p:cNvSpPr/>
          <p:nvPr/>
        </p:nvSpPr>
        <p:spPr>
          <a:xfrm>
            <a:off x="630896" y="306464"/>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endParaRPr lang="en-US">
              <a:ea typeface="+mn-lt"/>
              <a:cs typeface="+mn-lt"/>
            </a:endParaRPr>
          </a:p>
          <a:p>
            <a:pPr>
              <a:lnSpc>
                <a:spcPct val="90000"/>
              </a:lnSpc>
              <a:spcBef>
                <a:spcPts val="1000"/>
              </a:spcBef>
            </a:pPr>
            <a:r>
              <a:rPr lang="en-US" b="1">
                <a:solidFill>
                  <a:schemeClr val="tx1"/>
                </a:solidFill>
                <a:ea typeface="+mn-lt"/>
                <a:cs typeface="+mn-lt"/>
              </a:rPr>
              <a:t>Did states with a higher rate of gun ownership have higher suicide totals? If so, how did that effect both COVID-19 cases and deaths? </a:t>
            </a:r>
            <a:r>
              <a:rPr lang="en-US" b="1">
                <a:solidFill>
                  <a:schemeClr val="tx1"/>
                </a:solidFill>
                <a:highlight>
                  <a:srgbClr val="FFFF00"/>
                </a:highlight>
                <a:ea typeface="+mn-lt"/>
                <a:cs typeface="+mn-lt"/>
              </a:rPr>
              <a:t>Did temperature have an impact on  both COVID-19 cases and deaths when gun rates are high?</a:t>
            </a:r>
            <a:endParaRPr lang="en-US" b="1">
              <a:solidFill>
                <a:schemeClr val="tx1"/>
              </a:solidFill>
              <a:highlight>
                <a:srgbClr val="FFFF00"/>
              </a:highlight>
              <a:ea typeface="Calibri" panose="020F0502020204030204"/>
              <a:cs typeface="Calibri" panose="020F0502020204030204"/>
            </a:endParaRPr>
          </a:p>
          <a:p>
            <a:pPr>
              <a:lnSpc>
                <a:spcPct val="90000"/>
              </a:lnSpc>
              <a:spcBef>
                <a:spcPts val="1000"/>
              </a:spcBef>
            </a:pPr>
            <a:endParaRPr lang="en-US" b="1">
              <a:solidFill>
                <a:schemeClr val="tx1"/>
              </a:solidFill>
              <a:ea typeface="+mn-lt"/>
              <a:cs typeface="+mn-lt"/>
            </a:endParaRPr>
          </a:p>
          <a:p>
            <a:pPr algn="ctr"/>
            <a:endParaRPr lang="en-US">
              <a:cs typeface="Calibri"/>
            </a:endParaRPr>
          </a:p>
        </p:txBody>
      </p:sp>
      <p:pic>
        <p:nvPicPr>
          <p:cNvPr id="7" name="Picture 4" descr="Diagram&#10;&#10;Description automatically generated">
            <a:extLst>
              <a:ext uri="{FF2B5EF4-FFF2-40B4-BE49-F238E27FC236}">
                <a16:creationId xmlns:a16="http://schemas.microsoft.com/office/drawing/2014/main" id="{7571F689-B31F-10D9-6821-47A822924323}"/>
              </a:ext>
            </a:extLst>
          </p:cNvPr>
          <p:cNvPicPr>
            <a:picLocks noChangeAspect="1"/>
          </p:cNvPicPr>
          <p:nvPr/>
        </p:nvPicPr>
        <p:blipFill>
          <a:blip r:embed="rId2"/>
          <a:stretch>
            <a:fillRect/>
          </a:stretch>
        </p:blipFill>
        <p:spPr>
          <a:xfrm>
            <a:off x="554290" y="1626048"/>
            <a:ext cx="3282756" cy="2497214"/>
          </a:xfrm>
          <a:prstGeom prst="rect">
            <a:avLst/>
          </a:prstGeom>
        </p:spPr>
      </p:pic>
      <p:pic>
        <p:nvPicPr>
          <p:cNvPr id="11" name="Picture 11">
            <a:extLst>
              <a:ext uri="{FF2B5EF4-FFF2-40B4-BE49-F238E27FC236}">
                <a16:creationId xmlns:a16="http://schemas.microsoft.com/office/drawing/2014/main" id="{1582431D-A2E4-2AE1-F764-31503259E8F9}"/>
              </a:ext>
            </a:extLst>
          </p:cNvPr>
          <p:cNvPicPr>
            <a:picLocks noGrp="1" noChangeAspect="1"/>
          </p:cNvPicPr>
          <p:nvPr>
            <p:ph idx="1"/>
          </p:nvPr>
        </p:nvPicPr>
        <p:blipFill>
          <a:blip r:embed="rId3"/>
          <a:stretch>
            <a:fillRect/>
          </a:stretch>
        </p:blipFill>
        <p:spPr>
          <a:xfrm>
            <a:off x="3824808" y="1825107"/>
            <a:ext cx="3231345" cy="2208510"/>
          </a:xfrm>
        </p:spPr>
      </p:pic>
      <p:pic>
        <p:nvPicPr>
          <p:cNvPr id="12" name="Picture 12" descr="Diagram&#10;&#10;Description automatically generated">
            <a:extLst>
              <a:ext uri="{FF2B5EF4-FFF2-40B4-BE49-F238E27FC236}">
                <a16:creationId xmlns:a16="http://schemas.microsoft.com/office/drawing/2014/main" id="{BA958771-8A6F-943F-143F-51C035E00E72}"/>
              </a:ext>
            </a:extLst>
          </p:cNvPr>
          <p:cNvPicPr>
            <a:picLocks noChangeAspect="1"/>
          </p:cNvPicPr>
          <p:nvPr/>
        </p:nvPicPr>
        <p:blipFill>
          <a:blip r:embed="rId4"/>
          <a:stretch>
            <a:fillRect/>
          </a:stretch>
        </p:blipFill>
        <p:spPr>
          <a:xfrm>
            <a:off x="4418269" y="3433606"/>
            <a:ext cx="2743200" cy="3105339"/>
          </a:xfrm>
          <a:prstGeom prst="rect">
            <a:avLst/>
          </a:prstGeom>
        </p:spPr>
      </p:pic>
      <p:sp>
        <p:nvSpPr>
          <p:cNvPr id="13" name="Rectangle: Rounded Corners 12">
            <a:extLst>
              <a:ext uri="{FF2B5EF4-FFF2-40B4-BE49-F238E27FC236}">
                <a16:creationId xmlns:a16="http://schemas.microsoft.com/office/drawing/2014/main" id="{8E3B1ACB-F738-FCDD-2CCA-7774D6BE3197}"/>
              </a:ext>
            </a:extLst>
          </p:cNvPr>
          <p:cNvSpPr/>
          <p:nvPr/>
        </p:nvSpPr>
        <p:spPr>
          <a:xfrm>
            <a:off x="491140" y="4069878"/>
            <a:ext cx="2735213" cy="204641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When a state had both a high gun rate and an average low temperature both covid cases and deaths decreased significantly.</a:t>
            </a:r>
            <a:endParaRPr lang="en-US">
              <a:solidFill>
                <a:schemeClr val="tx1"/>
              </a:solidFill>
            </a:endParaRPr>
          </a:p>
        </p:txBody>
      </p:sp>
      <p:sp>
        <p:nvSpPr>
          <p:cNvPr id="14" name="Rectangle: Rounded Corners 13">
            <a:extLst>
              <a:ext uri="{FF2B5EF4-FFF2-40B4-BE49-F238E27FC236}">
                <a16:creationId xmlns:a16="http://schemas.microsoft.com/office/drawing/2014/main" id="{124EA39E-9B31-52C2-BDFE-84CEFD3CBE9B}"/>
              </a:ext>
            </a:extLst>
          </p:cNvPr>
          <p:cNvSpPr/>
          <p:nvPr/>
        </p:nvSpPr>
        <p:spPr>
          <a:xfrm>
            <a:off x="7229350" y="3830297"/>
            <a:ext cx="1497379" cy="918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Previous High was 0.1058</a:t>
            </a:r>
          </a:p>
        </p:txBody>
      </p:sp>
      <p:sp>
        <p:nvSpPr>
          <p:cNvPr id="15" name="Rectangle: Rounded Corners 14">
            <a:extLst>
              <a:ext uri="{FF2B5EF4-FFF2-40B4-BE49-F238E27FC236}">
                <a16:creationId xmlns:a16="http://schemas.microsoft.com/office/drawing/2014/main" id="{5236189B-270D-0868-4BB6-5C586D8D3720}"/>
              </a:ext>
            </a:extLst>
          </p:cNvPr>
          <p:cNvSpPr/>
          <p:nvPr/>
        </p:nvSpPr>
        <p:spPr>
          <a:xfrm>
            <a:off x="7269280" y="4988270"/>
            <a:ext cx="1497379" cy="918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Previous High was 0.1203</a:t>
            </a:r>
          </a:p>
        </p:txBody>
      </p:sp>
    </p:spTree>
    <p:extLst>
      <p:ext uri="{BB962C8B-B14F-4D97-AF65-F5344CB8AC3E}">
        <p14:creationId xmlns:p14="http://schemas.microsoft.com/office/powerpoint/2010/main" val="31914480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E57BE96-F59A-251B-2DE9-5F68DC4AA263}"/>
              </a:ext>
            </a:extLst>
          </p:cNvPr>
          <p:cNvSpPr>
            <a:spLocks noGrp="1"/>
          </p:cNvSpPr>
          <p:nvPr>
            <p:ph type="title"/>
          </p:nvPr>
        </p:nvSpPr>
        <p:spPr>
          <a:xfrm>
            <a:off x="718879" y="800392"/>
            <a:ext cx="7698523" cy="1212102"/>
          </a:xfrm>
        </p:spPr>
        <p:txBody>
          <a:bodyPr>
            <a:normAutofit/>
          </a:bodyPr>
          <a:lstStyle/>
          <a:p>
            <a:r>
              <a:rPr lang="en-US" sz="3500">
                <a:solidFill>
                  <a:srgbClr val="FFFFFF"/>
                </a:solidFill>
                <a:latin typeface="Times New Roman"/>
                <a:cs typeface="Calibri Light"/>
              </a:rPr>
              <a:t>What if the states temperature was high on average?</a:t>
            </a:r>
            <a:endParaRPr lang="en-US" sz="3500">
              <a:solidFill>
                <a:srgbClr val="FFFFFF"/>
              </a:solidFill>
              <a:latin typeface="Times New Roman"/>
            </a:endParaRPr>
          </a:p>
        </p:txBody>
      </p:sp>
      <p:pic>
        <p:nvPicPr>
          <p:cNvPr id="4" name="Picture 4" descr="Diagram&#10;&#10;Description automatically generated">
            <a:extLst>
              <a:ext uri="{FF2B5EF4-FFF2-40B4-BE49-F238E27FC236}">
                <a16:creationId xmlns:a16="http://schemas.microsoft.com/office/drawing/2014/main" id="{3C956132-9F21-C2E3-E4FE-B1BE8E7B5C4E}"/>
              </a:ext>
            </a:extLst>
          </p:cNvPr>
          <p:cNvPicPr>
            <a:picLocks noGrp="1" noChangeAspect="1"/>
          </p:cNvPicPr>
          <p:nvPr>
            <p:ph idx="1"/>
          </p:nvPr>
        </p:nvPicPr>
        <p:blipFill rotWithShape="1">
          <a:blip r:embed="rId2"/>
          <a:srcRect l="6667" t="15651" r="9630" b="25190"/>
          <a:stretch/>
        </p:blipFill>
        <p:spPr>
          <a:xfrm>
            <a:off x="3260956" y="3182758"/>
            <a:ext cx="2522399" cy="2586531"/>
          </a:xfrm>
        </p:spPr>
      </p:pic>
      <p:pic>
        <p:nvPicPr>
          <p:cNvPr id="5" name="Picture 4" descr="Diagram&#10;&#10;Description automatically generated">
            <a:extLst>
              <a:ext uri="{FF2B5EF4-FFF2-40B4-BE49-F238E27FC236}">
                <a16:creationId xmlns:a16="http://schemas.microsoft.com/office/drawing/2014/main" id="{6035E986-F0FA-C5DF-C218-16C19364CE13}"/>
              </a:ext>
            </a:extLst>
          </p:cNvPr>
          <p:cNvPicPr>
            <a:picLocks noChangeAspect="1"/>
          </p:cNvPicPr>
          <p:nvPr/>
        </p:nvPicPr>
        <p:blipFill rotWithShape="1">
          <a:blip r:embed="rId3"/>
          <a:srcRect l="11363" t="26770" r="23077" b="32663"/>
          <a:stretch/>
        </p:blipFill>
        <p:spPr>
          <a:xfrm>
            <a:off x="769351" y="3176056"/>
            <a:ext cx="2359454" cy="1121905"/>
          </a:xfrm>
          <a:prstGeom prst="rect">
            <a:avLst/>
          </a:prstGeom>
        </p:spPr>
      </p:pic>
      <p:sp>
        <p:nvSpPr>
          <p:cNvPr id="7" name="Rectangle: Rounded Corners 6">
            <a:extLst>
              <a:ext uri="{FF2B5EF4-FFF2-40B4-BE49-F238E27FC236}">
                <a16:creationId xmlns:a16="http://schemas.microsoft.com/office/drawing/2014/main" id="{AA55C8DA-7557-090A-2C82-5B1AD5ED39CB}"/>
              </a:ext>
            </a:extLst>
          </p:cNvPr>
          <p:cNvSpPr/>
          <p:nvPr/>
        </p:nvSpPr>
        <p:spPr>
          <a:xfrm>
            <a:off x="6091342" y="3071625"/>
            <a:ext cx="2855003" cy="1068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Previous High: 0.0689</a:t>
            </a:r>
          </a:p>
          <a:p>
            <a:pPr algn="ctr"/>
            <a:r>
              <a:rPr lang="en-US">
                <a:cs typeface="Calibri"/>
              </a:rPr>
              <a:t>Previous Medium: 0.1510 </a:t>
            </a:r>
          </a:p>
        </p:txBody>
      </p:sp>
      <p:sp>
        <p:nvSpPr>
          <p:cNvPr id="19" name="Rectangle: Rounded Corners 18">
            <a:extLst>
              <a:ext uri="{FF2B5EF4-FFF2-40B4-BE49-F238E27FC236}">
                <a16:creationId xmlns:a16="http://schemas.microsoft.com/office/drawing/2014/main" id="{4060408F-0B62-78E5-4EB5-672D14E99F00}"/>
              </a:ext>
            </a:extLst>
          </p:cNvPr>
          <p:cNvSpPr/>
          <p:nvPr/>
        </p:nvSpPr>
        <p:spPr>
          <a:xfrm>
            <a:off x="6091342" y="4618918"/>
            <a:ext cx="2855002" cy="1078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Previous High: 0.0843</a:t>
            </a:r>
          </a:p>
          <a:p>
            <a:pPr algn="ctr"/>
            <a:r>
              <a:rPr lang="en-US">
                <a:cs typeface="Calibri"/>
              </a:rPr>
              <a:t>Previous Medium: 0.1572 </a:t>
            </a:r>
          </a:p>
        </p:txBody>
      </p:sp>
      <p:sp>
        <p:nvSpPr>
          <p:cNvPr id="15" name="Rectangle: Rounded Corners 14">
            <a:extLst>
              <a:ext uri="{FF2B5EF4-FFF2-40B4-BE49-F238E27FC236}">
                <a16:creationId xmlns:a16="http://schemas.microsoft.com/office/drawing/2014/main" id="{3FC68E13-DD1B-184F-C316-4557131C344C}"/>
              </a:ext>
            </a:extLst>
          </p:cNvPr>
          <p:cNvSpPr/>
          <p:nvPr/>
        </p:nvSpPr>
        <p:spPr>
          <a:xfrm>
            <a:off x="610930" y="5946593"/>
            <a:ext cx="5590218" cy="7387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There is a major increase in COVID-19 deaths and cases when the states temperature is high.</a:t>
            </a:r>
            <a:endParaRPr lang="en-US"/>
          </a:p>
        </p:txBody>
      </p:sp>
      <p:pic>
        <p:nvPicPr>
          <p:cNvPr id="20" name="Picture 20" descr="Chart, bar chart&#10;&#10;Description automatically generated">
            <a:extLst>
              <a:ext uri="{FF2B5EF4-FFF2-40B4-BE49-F238E27FC236}">
                <a16:creationId xmlns:a16="http://schemas.microsoft.com/office/drawing/2014/main" id="{31C879FD-C6A3-D9EA-F6D6-BF766B7E4394}"/>
              </a:ext>
            </a:extLst>
          </p:cNvPr>
          <p:cNvPicPr>
            <a:picLocks noChangeAspect="1"/>
          </p:cNvPicPr>
          <p:nvPr/>
        </p:nvPicPr>
        <p:blipFill>
          <a:blip r:embed="rId4"/>
          <a:stretch>
            <a:fillRect/>
          </a:stretch>
        </p:blipFill>
        <p:spPr>
          <a:xfrm>
            <a:off x="738020" y="4533193"/>
            <a:ext cx="2427128" cy="1165710"/>
          </a:xfrm>
          <a:prstGeom prst="rect">
            <a:avLst/>
          </a:prstGeom>
        </p:spPr>
      </p:pic>
    </p:spTree>
    <p:extLst>
      <p:ext uri="{BB962C8B-B14F-4D97-AF65-F5344CB8AC3E}">
        <p14:creationId xmlns:p14="http://schemas.microsoft.com/office/powerpoint/2010/main" val="7971422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A13D-14CC-AA02-6041-D763D1B8EC36}"/>
              </a:ext>
            </a:extLst>
          </p:cNvPr>
          <p:cNvSpPr>
            <a:spLocks noGrp="1"/>
          </p:cNvSpPr>
          <p:nvPr>
            <p:ph type="title"/>
          </p:nvPr>
        </p:nvSpPr>
        <p:spPr/>
        <p:txBody>
          <a:bodyPr/>
          <a:lstStyle/>
          <a:p>
            <a:endParaRPr lang="en-US"/>
          </a:p>
        </p:txBody>
      </p:sp>
      <p:pic>
        <p:nvPicPr>
          <p:cNvPr id="4" name="Picture 4" descr="Chart, scatter chart&#10;&#10;Description automatically generated">
            <a:extLst>
              <a:ext uri="{FF2B5EF4-FFF2-40B4-BE49-F238E27FC236}">
                <a16:creationId xmlns:a16="http://schemas.microsoft.com/office/drawing/2014/main" id="{B8ACD187-EED2-A168-E0C5-FFBD72FD0095}"/>
              </a:ext>
            </a:extLst>
          </p:cNvPr>
          <p:cNvPicPr>
            <a:picLocks noGrp="1" noChangeAspect="1"/>
          </p:cNvPicPr>
          <p:nvPr>
            <p:ph idx="1"/>
          </p:nvPr>
        </p:nvPicPr>
        <p:blipFill>
          <a:blip r:embed="rId2"/>
          <a:stretch>
            <a:fillRect/>
          </a:stretch>
        </p:blipFill>
        <p:spPr>
          <a:xfrm>
            <a:off x="207872" y="1685869"/>
            <a:ext cx="4415804" cy="3016062"/>
          </a:xfrm>
        </p:spPr>
      </p:pic>
      <p:sp>
        <p:nvSpPr>
          <p:cNvPr id="5" name="Rectangle: Rounded Corners 4">
            <a:extLst>
              <a:ext uri="{FF2B5EF4-FFF2-40B4-BE49-F238E27FC236}">
                <a16:creationId xmlns:a16="http://schemas.microsoft.com/office/drawing/2014/main" id="{C2E61801-5545-C80E-E81B-4BAC6E14855F}"/>
              </a:ext>
            </a:extLst>
          </p:cNvPr>
          <p:cNvSpPr/>
          <p:nvPr/>
        </p:nvSpPr>
        <p:spPr>
          <a:xfrm>
            <a:off x="590965" y="366359"/>
            <a:ext cx="7926129" cy="1317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Based on the observations we made in Open Markov Temperature and COVID-19 cases/deaths have a relationship but how strong is it? </a:t>
            </a:r>
            <a:endParaRPr lang="en-US"/>
          </a:p>
        </p:txBody>
      </p:sp>
      <p:pic>
        <p:nvPicPr>
          <p:cNvPr id="6" name="Picture 6" descr="Chart, scatter chart&#10;&#10;Description automatically generated">
            <a:extLst>
              <a:ext uri="{FF2B5EF4-FFF2-40B4-BE49-F238E27FC236}">
                <a16:creationId xmlns:a16="http://schemas.microsoft.com/office/drawing/2014/main" id="{466BA4E0-CAFA-83C4-4273-5936BF412714}"/>
              </a:ext>
            </a:extLst>
          </p:cNvPr>
          <p:cNvPicPr>
            <a:picLocks noChangeAspect="1"/>
          </p:cNvPicPr>
          <p:nvPr/>
        </p:nvPicPr>
        <p:blipFill>
          <a:blip r:embed="rId3"/>
          <a:stretch>
            <a:fillRect/>
          </a:stretch>
        </p:blipFill>
        <p:spPr>
          <a:xfrm>
            <a:off x="4508112" y="1737216"/>
            <a:ext cx="4420264" cy="2914390"/>
          </a:xfrm>
          <a:prstGeom prst="rect">
            <a:avLst/>
          </a:prstGeom>
        </p:spPr>
      </p:pic>
      <p:sp>
        <p:nvSpPr>
          <p:cNvPr id="3" name="Rectangle: Rounded Corners 2">
            <a:extLst>
              <a:ext uri="{FF2B5EF4-FFF2-40B4-BE49-F238E27FC236}">
                <a16:creationId xmlns:a16="http://schemas.microsoft.com/office/drawing/2014/main" id="{D41A7477-2F61-10D1-1976-0B7C1892DCC5}"/>
              </a:ext>
            </a:extLst>
          </p:cNvPr>
          <p:cNvSpPr/>
          <p:nvPr/>
        </p:nvSpPr>
        <p:spPr>
          <a:xfrm>
            <a:off x="873596" y="4801722"/>
            <a:ext cx="7267281" cy="1207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Observation: As the temperature increases so do both COVID deaths and cases. And as it decreases so do both COVID deaths and cases. So, the relationship is obvious however, the R squared value is low for both which means the relationship is not very strong and the confidence level is low.</a:t>
            </a:r>
            <a:endParaRPr lang="en-US" err="1"/>
          </a:p>
        </p:txBody>
      </p:sp>
    </p:spTree>
    <p:extLst>
      <p:ext uri="{BB962C8B-B14F-4D97-AF65-F5344CB8AC3E}">
        <p14:creationId xmlns:p14="http://schemas.microsoft.com/office/powerpoint/2010/main" val="15839077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F3C0-4ECD-2571-FEEC-5370DBACF0F9}"/>
              </a:ext>
            </a:extLst>
          </p:cNvPr>
          <p:cNvSpPr>
            <a:spLocks noGrp="1"/>
          </p:cNvSpPr>
          <p:nvPr>
            <p:ph type="title"/>
          </p:nvPr>
        </p:nvSpPr>
        <p:spPr/>
        <p:txBody>
          <a:bodyPr/>
          <a:lstStyle/>
          <a:p>
            <a:endParaRPr lang="en-US"/>
          </a:p>
        </p:txBody>
      </p:sp>
      <p:sp>
        <p:nvSpPr>
          <p:cNvPr id="4" name="Rectangle: Rounded Corners 3">
            <a:extLst>
              <a:ext uri="{FF2B5EF4-FFF2-40B4-BE49-F238E27FC236}">
                <a16:creationId xmlns:a16="http://schemas.microsoft.com/office/drawing/2014/main" id="{5E465FF1-1059-7502-9200-7CAE0CEEF4EE}"/>
              </a:ext>
            </a:extLst>
          </p:cNvPr>
          <p:cNvSpPr/>
          <p:nvPr/>
        </p:nvSpPr>
        <p:spPr>
          <a:xfrm>
            <a:off x="630895" y="386324"/>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B. What is the Probability that the sample average of the 50 states from 2014 to 2020 is greater than 900 deaths?</a:t>
            </a:r>
          </a:p>
        </p:txBody>
      </p:sp>
      <p:sp>
        <p:nvSpPr>
          <p:cNvPr id="5" name="Rectangle: Rounded Corners 4">
            <a:extLst>
              <a:ext uri="{FF2B5EF4-FFF2-40B4-BE49-F238E27FC236}">
                <a16:creationId xmlns:a16="http://schemas.microsoft.com/office/drawing/2014/main" id="{F2715BD3-8319-8F31-BB47-71C27016BE21}"/>
              </a:ext>
            </a:extLst>
          </p:cNvPr>
          <p:cNvSpPr/>
          <p:nvPr/>
        </p:nvSpPr>
        <p:spPr>
          <a:xfrm>
            <a:off x="830546" y="2053405"/>
            <a:ext cx="3743449" cy="11679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Mean: 916 (rounded)</a:t>
            </a:r>
          </a:p>
          <a:p>
            <a:pPr algn="ctr"/>
            <a:r>
              <a:rPr lang="en-US">
                <a:cs typeface="Calibri"/>
              </a:rPr>
              <a:t>Standard Deviation: 63 (rounded)</a:t>
            </a:r>
          </a:p>
          <a:p>
            <a:pPr algn="ctr"/>
            <a:r>
              <a:rPr lang="en-US">
                <a:cs typeface="Calibri"/>
              </a:rPr>
              <a:t>Number of states: 50</a:t>
            </a:r>
          </a:p>
        </p:txBody>
      </p:sp>
      <p:sp>
        <p:nvSpPr>
          <p:cNvPr id="7" name="Rectangle: Rounded Corners 6">
            <a:extLst>
              <a:ext uri="{FF2B5EF4-FFF2-40B4-BE49-F238E27FC236}">
                <a16:creationId xmlns:a16="http://schemas.microsoft.com/office/drawing/2014/main" id="{5C64D6D8-63A9-C6F0-873C-39CA3B351718}"/>
              </a:ext>
            </a:extLst>
          </p:cNvPr>
          <p:cNvSpPr/>
          <p:nvPr/>
        </p:nvSpPr>
        <p:spPr>
          <a:xfrm>
            <a:off x="3795357" y="4199649"/>
            <a:ext cx="3803344" cy="17469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The equation we will use is </a:t>
            </a:r>
          </a:p>
          <a:p>
            <a:pPr algn="ctr"/>
            <a:endParaRPr lang="en-US">
              <a:cs typeface="Calibri"/>
            </a:endParaRPr>
          </a:p>
          <a:p>
            <a:pPr algn="ctr"/>
            <a:r>
              <a:rPr lang="en-US">
                <a:ea typeface="+mn-lt"/>
                <a:cs typeface="+mn-lt"/>
              </a:rPr>
              <a:t>𝑍 = 𝑋−𝜇 / σ /√n</a:t>
            </a:r>
            <a:br>
              <a:rPr lang="en-US">
                <a:ea typeface="+mn-lt"/>
                <a:cs typeface="+mn-lt"/>
              </a:rPr>
            </a:br>
            <a:endParaRPr lang="en-US">
              <a:cs typeface="Calibri"/>
            </a:endParaRPr>
          </a:p>
        </p:txBody>
      </p:sp>
    </p:spTree>
    <p:extLst>
      <p:ext uri="{BB962C8B-B14F-4D97-AF65-F5344CB8AC3E}">
        <p14:creationId xmlns:p14="http://schemas.microsoft.com/office/powerpoint/2010/main" val="36247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192547B-1AFB-9B17-6F90-4E23C49DBBE6}"/>
              </a:ext>
            </a:extLst>
          </p:cNvPr>
          <p:cNvSpPr/>
          <p:nvPr/>
        </p:nvSpPr>
        <p:spPr>
          <a:xfrm>
            <a:off x="830546" y="2053405"/>
            <a:ext cx="1157974" cy="10781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µ=916 </a:t>
            </a:r>
          </a:p>
          <a:p>
            <a:pPr algn="ctr"/>
            <a:r>
              <a:rPr lang="en-US">
                <a:cs typeface="Calibri"/>
              </a:rPr>
              <a:t>σ=63</a:t>
            </a:r>
            <a:endParaRPr lang="en-US"/>
          </a:p>
          <a:p>
            <a:pPr algn="ctr"/>
            <a:r>
              <a:rPr lang="en-US">
                <a:cs typeface="Calibri"/>
              </a:rPr>
              <a:t>n=50</a:t>
            </a:r>
            <a:endParaRPr lang="en-US"/>
          </a:p>
        </p:txBody>
      </p:sp>
      <p:sp>
        <p:nvSpPr>
          <p:cNvPr id="8" name="Rectangle: Rounded Corners 7">
            <a:extLst>
              <a:ext uri="{FF2B5EF4-FFF2-40B4-BE49-F238E27FC236}">
                <a16:creationId xmlns:a16="http://schemas.microsoft.com/office/drawing/2014/main" id="{EAF2E779-503B-52DA-2802-F62FE401222D}"/>
              </a:ext>
            </a:extLst>
          </p:cNvPr>
          <p:cNvSpPr/>
          <p:nvPr/>
        </p:nvSpPr>
        <p:spPr>
          <a:xfrm>
            <a:off x="830546" y="3311204"/>
            <a:ext cx="1447466" cy="1317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a:p>
            <a:pPr algn="ctr"/>
            <a:r>
              <a:rPr lang="en-US">
                <a:cs typeface="Calibri"/>
              </a:rPr>
              <a:t>σ=63/√50</a:t>
            </a:r>
            <a:endParaRPr lang="en-US">
              <a:cs typeface="+mn-lt"/>
            </a:endParaRPr>
          </a:p>
          <a:p>
            <a:pPr algn="ctr"/>
            <a:r>
              <a:rPr lang="en-US">
                <a:cs typeface="Calibri"/>
              </a:rPr>
              <a:t>=8.909</a:t>
            </a:r>
          </a:p>
          <a:p>
            <a:pPr algn="ctr"/>
            <a:endParaRPr lang="en-US">
              <a:cs typeface="Calibri"/>
            </a:endParaRPr>
          </a:p>
        </p:txBody>
      </p:sp>
      <p:sp>
        <p:nvSpPr>
          <p:cNvPr id="9" name="Rectangle: Rounded Corners 8">
            <a:extLst>
              <a:ext uri="{FF2B5EF4-FFF2-40B4-BE49-F238E27FC236}">
                <a16:creationId xmlns:a16="http://schemas.microsoft.com/office/drawing/2014/main" id="{426DF67A-76A1-E4DE-148F-20303FFBDF68}"/>
              </a:ext>
            </a:extLst>
          </p:cNvPr>
          <p:cNvSpPr/>
          <p:nvPr/>
        </p:nvSpPr>
        <p:spPr>
          <a:xfrm>
            <a:off x="4683802" y="2292985"/>
            <a:ext cx="3483904" cy="958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a:p>
            <a:pPr algn="ctr"/>
            <a:r>
              <a:rPr lang="en-US">
                <a:cs typeface="Calibri"/>
              </a:rPr>
              <a:t>P(x &gt; 900) = 1 – P(900-916/8.909)</a:t>
            </a:r>
          </a:p>
          <a:p>
            <a:pPr algn="ctr"/>
            <a:r>
              <a:rPr lang="en-US">
                <a:cs typeface="Calibri"/>
              </a:rPr>
              <a:t>=1 – P(-1.79)</a:t>
            </a:r>
          </a:p>
          <a:p>
            <a:pPr algn="ctr"/>
            <a:endParaRPr lang="en-US">
              <a:cs typeface="Calibri"/>
            </a:endParaRPr>
          </a:p>
        </p:txBody>
      </p:sp>
      <p:sp>
        <p:nvSpPr>
          <p:cNvPr id="10" name="Rectangle: Rounded Corners 9">
            <a:extLst>
              <a:ext uri="{FF2B5EF4-FFF2-40B4-BE49-F238E27FC236}">
                <a16:creationId xmlns:a16="http://schemas.microsoft.com/office/drawing/2014/main" id="{025CAC55-ED1C-934B-8D6C-2E7D8F53BFBF}"/>
              </a:ext>
            </a:extLst>
          </p:cNvPr>
          <p:cNvSpPr/>
          <p:nvPr/>
        </p:nvSpPr>
        <p:spPr>
          <a:xfrm>
            <a:off x="4683802" y="3430994"/>
            <a:ext cx="3573745" cy="1108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a:p>
            <a:pPr algn="ctr"/>
            <a:r>
              <a:rPr lang="en-US">
                <a:cs typeface="Calibri"/>
              </a:rPr>
              <a:t>Z = 0.0367</a:t>
            </a:r>
          </a:p>
          <a:p>
            <a:pPr algn="ctr"/>
            <a:r>
              <a:rPr lang="en-US">
                <a:cs typeface="Calibri"/>
              </a:rPr>
              <a:t>1 - 0.0367 = 0.9633 *100 = 96.33%</a:t>
            </a:r>
          </a:p>
          <a:p>
            <a:pPr algn="ctr"/>
            <a:endParaRPr lang="en-US">
              <a:cs typeface="Calibri"/>
            </a:endParaRPr>
          </a:p>
        </p:txBody>
      </p:sp>
      <p:sp>
        <p:nvSpPr>
          <p:cNvPr id="13" name="TextBox 12">
            <a:extLst>
              <a:ext uri="{FF2B5EF4-FFF2-40B4-BE49-F238E27FC236}">
                <a16:creationId xmlns:a16="http://schemas.microsoft.com/office/drawing/2014/main" id="{13EE7CB7-4BD3-93E3-F885-3C49C20D98A2}"/>
              </a:ext>
            </a:extLst>
          </p:cNvPr>
          <p:cNvSpPr txBox="1"/>
          <p:nvPr/>
        </p:nvSpPr>
        <p:spPr>
          <a:xfrm>
            <a:off x="3509858" y="3599700"/>
            <a:ext cx="1225855" cy="945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cs typeface="Calibri"/>
              </a:rPr>
              <a:t>Use Table A.3 for z value</a:t>
            </a:r>
          </a:p>
        </p:txBody>
      </p:sp>
      <p:sp>
        <p:nvSpPr>
          <p:cNvPr id="15" name="Rectangle: Rounded Corners 14">
            <a:extLst>
              <a:ext uri="{FF2B5EF4-FFF2-40B4-BE49-F238E27FC236}">
                <a16:creationId xmlns:a16="http://schemas.microsoft.com/office/drawing/2014/main" id="{F703DC9B-D3CC-22EB-B31E-C25A614AA514}"/>
              </a:ext>
            </a:extLst>
          </p:cNvPr>
          <p:cNvSpPr/>
          <p:nvPr/>
        </p:nvSpPr>
        <p:spPr>
          <a:xfrm>
            <a:off x="630895" y="386324"/>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B. What is the Probability that the sample average of the 50 states from 2014 to 2020 is greater than 900 deaths?</a:t>
            </a:r>
          </a:p>
        </p:txBody>
      </p:sp>
      <p:sp>
        <p:nvSpPr>
          <p:cNvPr id="16" name="Rectangle: Rounded Corners 15">
            <a:extLst>
              <a:ext uri="{FF2B5EF4-FFF2-40B4-BE49-F238E27FC236}">
                <a16:creationId xmlns:a16="http://schemas.microsoft.com/office/drawing/2014/main" id="{AB79DA1E-51B1-8DD4-29D6-B423EE50DFB6}"/>
              </a:ext>
            </a:extLst>
          </p:cNvPr>
          <p:cNvSpPr/>
          <p:nvPr/>
        </p:nvSpPr>
        <p:spPr>
          <a:xfrm>
            <a:off x="1399552" y="4928376"/>
            <a:ext cx="6857999" cy="124781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Observation: There is a 96.33% chance that the sample average of 50 states from 2014 to 2020 is greater than 900 deaths. Which means it is extremely likely. </a:t>
            </a:r>
            <a:endParaRPr lang="en-US">
              <a:solidFill>
                <a:schemeClr val="tx1"/>
              </a:solidFill>
            </a:endParaRPr>
          </a:p>
        </p:txBody>
      </p:sp>
    </p:spTree>
    <p:extLst>
      <p:ext uri="{BB962C8B-B14F-4D97-AF65-F5344CB8AC3E}">
        <p14:creationId xmlns:p14="http://schemas.microsoft.com/office/powerpoint/2010/main" val="461758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C443-6BCE-B8E7-522D-E64E31C5D923}"/>
              </a:ext>
            </a:extLst>
          </p:cNvPr>
          <p:cNvSpPr>
            <a:spLocks noGrp="1"/>
          </p:cNvSpPr>
          <p:nvPr>
            <p:ph type="title"/>
          </p:nvPr>
        </p:nvSpPr>
        <p:spPr/>
        <p:txBody>
          <a:bodyPr/>
          <a:lstStyle/>
          <a:p>
            <a:endParaRPr lang="en-US"/>
          </a:p>
        </p:txBody>
      </p:sp>
      <p:pic>
        <p:nvPicPr>
          <p:cNvPr id="5" name="Picture 5" descr="Map&#10;&#10;Description automatically generated">
            <a:extLst>
              <a:ext uri="{FF2B5EF4-FFF2-40B4-BE49-F238E27FC236}">
                <a16:creationId xmlns:a16="http://schemas.microsoft.com/office/drawing/2014/main" id="{870F5A7E-66E6-5769-8393-7732428A0D7A}"/>
              </a:ext>
            </a:extLst>
          </p:cNvPr>
          <p:cNvPicPr>
            <a:picLocks noGrp="1" noChangeAspect="1"/>
          </p:cNvPicPr>
          <p:nvPr>
            <p:ph idx="1"/>
          </p:nvPr>
        </p:nvPicPr>
        <p:blipFill rotWithShape="1">
          <a:blip r:embed="rId2"/>
          <a:srcRect l="24433" t="17536" r="12683" b="11374"/>
          <a:stretch/>
        </p:blipFill>
        <p:spPr>
          <a:xfrm>
            <a:off x="156314" y="1685869"/>
            <a:ext cx="7235356" cy="4595803"/>
          </a:xfrm>
        </p:spPr>
      </p:pic>
      <p:sp>
        <p:nvSpPr>
          <p:cNvPr id="4" name="Rectangle: Rounded Corners 3">
            <a:extLst>
              <a:ext uri="{FF2B5EF4-FFF2-40B4-BE49-F238E27FC236}">
                <a16:creationId xmlns:a16="http://schemas.microsoft.com/office/drawing/2014/main" id="{DB931062-05B5-660D-88C0-18FC26D8F460}"/>
              </a:ext>
            </a:extLst>
          </p:cNvPr>
          <p:cNvSpPr/>
          <p:nvPr/>
        </p:nvSpPr>
        <p:spPr>
          <a:xfrm>
            <a:off x="630896" y="386324"/>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b="1">
                <a:solidFill>
                  <a:schemeClr val="tx1"/>
                </a:solidFill>
                <a:cs typeface="Calibri"/>
              </a:rPr>
              <a:t>Part C. How did suicide rates compare from 2019 (pre-covid) to 2020 (during covid)? </a:t>
            </a:r>
            <a:endParaRPr lang="en-US" b="1">
              <a:solidFill>
                <a:schemeClr val="tx1"/>
              </a:solidFill>
              <a:ea typeface="+mn-lt"/>
              <a:cs typeface="+mn-lt"/>
            </a:endParaRPr>
          </a:p>
          <a:p>
            <a:pPr algn="ctr"/>
            <a:endParaRPr lang="en-US">
              <a:cs typeface="Calibri"/>
            </a:endParaRPr>
          </a:p>
        </p:txBody>
      </p:sp>
      <p:sp>
        <p:nvSpPr>
          <p:cNvPr id="6" name="Rectangle: Rounded Corners 5">
            <a:extLst>
              <a:ext uri="{FF2B5EF4-FFF2-40B4-BE49-F238E27FC236}">
                <a16:creationId xmlns:a16="http://schemas.microsoft.com/office/drawing/2014/main" id="{A0F9EA13-83B0-B225-92EF-343BF8DDC9FC}"/>
              </a:ext>
            </a:extLst>
          </p:cNvPr>
          <p:cNvSpPr/>
          <p:nvPr/>
        </p:nvSpPr>
        <p:spPr>
          <a:xfrm>
            <a:off x="7419017" y="2033441"/>
            <a:ext cx="1227851" cy="3014724"/>
          </a:xfrm>
          <a:prstGeom prst="roundRect">
            <a:avLst/>
          </a:prstGeom>
          <a:solidFill>
            <a:srgbClr val="FF0000">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cs typeface="Calibri"/>
              </a:rPr>
              <a:t>Here are the suicide rates per state in 2019.</a:t>
            </a:r>
          </a:p>
        </p:txBody>
      </p:sp>
    </p:spTree>
    <p:extLst>
      <p:ext uri="{BB962C8B-B14F-4D97-AF65-F5344CB8AC3E}">
        <p14:creationId xmlns:p14="http://schemas.microsoft.com/office/powerpoint/2010/main" val="1652565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51C24F50-97D4-2D07-961F-94C4FE8074FC}"/>
              </a:ext>
            </a:extLst>
          </p:cNvPr>
          <p:cNvPicPr>
            <a:picLocks noGrp="1" noChangeAspect="1"/>
          </p:cNvPicPr>
          <p:nvPr>
            <p:ph idx="1"/>
          </p:nvPr>
        </p:nvPicPr>
        <p:blipFill rotWithShape="1">
          <a:blip r:embed="rId2"/>
          <a:srcRect l="24700" t="17290" r="13351" b="16589"/>
          <a:stretch/>
        </p:blipFill>
        <p:spPr>
          <a:xfrm>
            <a:off x="316034" y="-1179"/>
            <a:ext cx="8523129" cy="5185205"/>
          </a:xfrm>
        </p:spPr>
      </p:pic>
      <p:sp>
        <p:nvSpPr>
          <p:cNvPr id="5" name="Rectangle: Rounded Corners 4">
            <a:extLst>
              <a:ext uri="{FF2B5EF4-FFF2-40B4-BE49-F238E27FC236}">
                <a16:creationId xmlns:a16="http://schemas.microsoft.com/office/drawing/2014/main" id="{7207A8E8-7036-7D2E-0115-219EB4B91360}"/>
              </a:ext>
            </a:extLst>
          </p:cNvPr>
          <p:cNvSpPr/>
          <p:nvPr/>
        </p:nvSpPr>
        <p:spPr>
          <a:xfrm>
            <a:off x="750686" y="5247816"/>
            <a:ext cx="7057650" cy="1098078"/>
          </a:xfrm>
          <a:prstGeom prst="roundRect">
            <a:avLst/>
          </a:prstGeom>
          <a:solidFill>
            <a:srgbClr val="FF0509">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Here are the Suicide rates for 2020 (During COVID-19).</a:t>
            </a:r>
            <a:endParaRPr lang="en-US"/>
          </a:p>
        </p:txBody>
      </p:sp>
    </p:spTree>
    <p:extLst>
      <p:ext uri="{BB962C8B-B14F-4D97-AF65-F5344CB8AC3E}">
        <p14:creationId xmlns:p14="http://schemas.microsoft.com/office/powerpoint/2010/main" val="1789518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31DC-CADA-BA0E-38F5-2F53545EB32D}"/>
              </a:ext>
            </a:extLst>
          </p:cNvPr>
          <p:cNvSpPr>
            <a:spLocks noGrp="1"/>
          </p:cNvSpPr>
          <p:nvPr>
            <p:ph type="title"/>
          </p:nvPr>
        </p:nvSpPr>
        <p:spPr>
          <a:xfrm>
            <a:off x="5947471" y="82791"/>
            <a:ext cx="7886700" cy="1325563"/>
          </a:xfrm>
        </p:spPr>
        <p:txBody>
          <a:bodyPr/>
          <a:lstStyle/>
          <a:p>
            <a:r>
              <a:rPr lang="en-US">
                <a:cs typeface="Calibri Light"/>
              </a:rPr>
              <a:t>Analysis:</a:t>
            </a:r>
            <a:endParaRPr lang="en-US"/>
          </a:p>
        </p:txBody>
      </p:sp>
      <p:pic>
        <p:nvPicPr>
          <p:cNvPr id="4" name="Picture 4" descr="Map&#10;&#10;Description automatically generated">
            <a:extLst>
              <a:ext uri="{FF2B5EF4-FFF2-40B4-BE49-F238E27FC236}">
                <a16:creationId xmlns:a16="http://schemas.microsoft.com/office/drawing/2014/main" id="{55CD6B06-BE4D-A479-B5AA-358AAF967079}"/>
              </a:ext>
            </a:extLst>
          </p:cNvPr>
          <p:cNvPicPr>
            <a:picLocks noChangeAspect="1"/>
          </p:cNvPicPr>
          <p:nvPr/>
        </p:nvPicPr>
        <p:blipFill>
          <a:blip r:embed="rId2"/>
          <a:stretch>
            <a:fillRect/>
          </a:stretch>
        </p:blipFill>
        <p:spPr>
          <a:xfrm>
            <a:off x="40073" y="-107"/>
            <a:ext cx="5839772" cy="3697886"/>
          </a:xfrm>
          <a:prstGeom prst="rect">
            <a:avLst/>
          </a:prstGeom>
        </p:spPr>
      </p:pic>
      <p:pic>
        <p:nvPicPr>
          <p:cNvPr id="5" name="Picture 5" descr="Map&#10;&#10;Description automatically generated">
            <a:extLst>
              <a:ext uri="{FF2B5EF4-FFF2-40B4-BE49-F238E27FC236}">
                <a16:creationId xmlns:a16="http://schemas.microsoft.com/office/drawing/2014/main" id="{948C7C5D-2D1A-B4D2-636C-6B94938B0CEF}"/>
              </a:ext>
            </a:extLst>
          </p:cNvPr>
          <p:cNvPicPr>
            <a:picLocks noChangeAspect="1"/>
          </p:cNvPicPr>
          <p:nvPr/>
        </p:nvPicPr>
        <p:blipFill>
          <a:blip r:embed="rId3"/>
          <a:stretch>
            <a:fillRect/>
          </a:stretch>
        </p:blipFill>
        <p:spPr>
          <a:xfrm>
            <a:off x="40074" y="3628441"/>
            <a:ext cx="5903523" cy="3107527"/>
          </a:xfrm>
          <a:prstGeom prst="rect">
            <a:avLst/>
          </a:prstGeom>
        </p:spPr>
      </p:pic>
      <p:sp>
        <p:nvSpPr>
          <p:cNvPr id="7" name="Rectangle: Rounded Corners 6">
            <a:extLst>
              <a:ext uri="{FF2B5EF4-FFF2-40B4-BE49-F238E27FC236}">
                <a16:creationId xmlns:a16="http://schemas.microsoft.com/office/drawing/2014/main" id="{A7E98300-0195-7BDC-70EE-81956AC76075}"/>
              </a:ext>
            </a:extLst>
          </p:cNvPr>
          <p:cNvSpPr/>
          <p:nvPr/>
        </p:nvSpPr>
        <p:spPr>
          <a:xfrm>
            <a:off x="6004042" y="1154660"/>
            <a:ext cx="3012896" cy="3698986"/>
          </a:xfrm>
          <a:prstGeom prst="roundRect">
            <a:avLst/>
          </a:prstGeom>
          <a:solidFill>
            <a:srgbClr val="F20505">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cs typeface="Calibri"/>
              </a:rPr>
              <a:t>Conclusion: Although the Covid-19 Vaccine did help lower the number of Covid-19 cases it wasn't a significant difference because 52% (26/50) of the states in the U.S had over the average amount of Covid-19 cases(964,766) while having a vaccination rate of 50% or over. Thus, it is plausible for us to conclude that the Covid-19 vaccine </a:t>
            </a:r>
            <a:r>
              <a:rPr lang="en-US" sz="1600" u="sng">
                <a:cs typeface="Calibri"/>
              </a:rPr>
              <a:t>did not</a:t>
            </a:r>
            <a:r>
              <a:rPr lang="en-US" sz="1600">
                <a:cs typeface="Calibri"/>
              </a:rPr>
              <a:t> significantly affect the amount of Covid-19 cases.</a:t>
            </a:r>
          </a:p>
        </p:txBody>
      </p:sp>
    </p:spTree>
    <p:extLst>
      <p:ext uri="{BB962C8B-B14F-4D97-AF65-F5344CB8AC3E}">
        <p14:creationId xmlns:p14="http://schemas.microsoft.com/office/powerpoint/2010/main" val="12050389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Map&#10;&#10;Description automatically generated">
            <a:extLst>
              <a:ext uri="{FF2B5EF4-FFF2-40B4-BE49-F238E27FC236}">
                <a16:creationId xmlns:a16="http://schemas.microsoft.com/office/drawing/2014/main" id="{6DB81FCA-F05B-9353-C44A-4006E97DB582}"/>
              </a:ext>
            </a:extLst>
          </p:cNvPr>
          <p:cNvPicPr>
            <a:picLocks noChangeAspect="1"/>
          </p:cNvPicPr>
          <p:nvPr/>
        </p:nvPicPr>
        <p:blipFill rotWithShape="1">
          <a:blip r:embed="rId2"/>
          <a:srcRect l="24433" t="17536" r="12683" b="11374"/>
          <a:stretch/>
        </p:blipFill>
        <p:spPr>
          <a:xfrm>
            <a:off x="-3407" y="-1179"/>
            <a:ext cx="4919408" cy="3128371"/>
          </a:xfrm>
          <a:prstGeom prst="rect">
            <a:avLst/>
          </a:prstGeom>
        </p:spPr>
      </p:pic>
      <p:pic>
        <p:nvPicPr>
          <p:cNvPr id="7" name="Picture 4" descr="Map&#10;&#10;Description automatically generated">
            <a:extLst>
              <a:ext uri="{FF2B5EF4-FFF2-40B4-BE49-F238E27FC236}">
                <a16:creationId xmlns:a16="http://schemas.microsoft.com/office/drawing/2014/main" id="{3B307DA7-FD26-7C17-96E6-D6B5A8898AA3}"/>
              </a:ext>
            </a:extLst>
          </p:cNvPr>
          <p:cNvPicPr>
            <a:picLocks noChangeAspect="1"/>
          </p:cNvPicPr>
          <p:nvPr/>
        </p:nvPicPr>
        <p:blipFill rotWithShape="1">
          <a:blip r:embed="rId3"/>
          <a:srcRect l="24700" t="17290" r="13351" b="16589"/>
          <a:stretch/>
        </p:blipFill>
        <p:spPr>
          <a:xfrm>
            <a:off x="-3408" y="3123354"/>
            <a:ext cx="4919435" cy="2999031"/>
          </a:xfrm>
          <a:prstGeom prst="rect">
            <a:avLst/>
          </a:prstGeom>
        </p:spPr>
      </p:pic>
      <p:sp>
        <p:nvSpPr>
          <p:cNvPr id="8" name="Rectangle: Rounded Corners 7">
            <a:extLst>
              <a:ext uri="{FF2B5EF4-FFF2-40B4-BE49-F238E27FC236}">
                <a16:creationId xmlns:a16="http://schemas.microsoft.com/office/drawing/2014/main" id="{9C93F8BC-7969-CB3F-3C7B-57A82583F519}"/>
              </a:ext>
            </a:extLst>
          </p:cNvPr>
          <p:cNvSpPr/>
          <p:nvPr/>
        </p:nvSpPr>
        <p:spPr>
          <a:xfrm>
            <a:off x="5572250" y="1564263"/>
            <a:ext cx="3294235" cy="3264287"/>
          </a:xfrm>
          <a:prstGeom prst="roundRect">
            <a:avLst/>
          </a:prstGeom>
          <a:solidFill>
            <a:srgbClr val="FF0509">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Observations: By comparing the data from 2019 to 2020 16 out of 50 states increased their suicide rates. While 34 out of 50 decreased from 2019 to 2020.</a:t>
            </a:r>
            <a:endParaRPr lang="en-US"/>
          </a:p>
        </p:txBody>
      </p:sp>
      <p:sp>
        <p:nvSpPr>
          <p:cNvPr id="9" name="Rectangle: Rounded Corners 8">
            <a:extLst>
              <a:ext uri="{FF2B5EF4-FFF2-40B4-BE49-F238E27FC236}">
                <a16:creationId xmlns:a16="http://schemas.microsoft.com/office/drawing/2014/main" id="{45515212-2976-2CD9-0E28-4C955FDC6538}"/>
              </a:ext>
            </a:extLst>
          </p:cNvPr>
          <p:cNvSpPr/>
          <p:nvPr/>
        </p:nvSpPr>
        <p:spPr>
          <a:xfrm>
            <a:off x="5705141" y="5201023"/>
            <a:ext cx="2365860" cy="1517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In order to get an even better visual understanding lets create a scatter plot.</a:t>
            </a:r>
          </a:p>
        </p:txBody>
      </p:sp>
    </p:spTree>
    <p:extLst>
      <p:ext uri="{BB962C8B-B14F-4D97-AF65-F5344CB8AC3E}">
        <p14:creationId xmlns:p14="http://schemas.microsoft.com/office/powerpoint/2010/main" val="21829026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scatter chart&#10;&#10;Description automatically generated">
            <a:extLst>
              <a:ext uri="{FF2B5EF4-FFF2-40B4-BE49-F238E27FC236}">
                <a16:creationId xmlns:a16="http://schemas.microsoft.com/office/drawing/2014/main" id="{15A65F19-9254-98C6-5E1D-4125C470004D}"/>
              </a:ext>
            </a:extLst>
          </p:cNvPr>
          <p:cNvPicPr>
            <a:picLocks noGrp="1" noChangeAspect="1"/>
          </p:cNvPicPr>
          <p:nvPr>
            <p:ph idx="1"/>
          </p:nvPr>
        </p:nvPicPr>
        <p:blipFill rotWithShape="1">
          <a:blip r:embed="rId2"/>
          <a:srcRect l="43274" t="41242" r="17450" b="15292"/>
          <a:stretch/>
        </p:blipFill>
        <p:spPr>
          <a:xfrm>
            <a:off x="-681" y="-1178"/>
            <a:ext cx="7757376" cy="4848710"/>
          </a:xfrm>
        </p:spPr>
      </p:pic>
      <p:sp>
        <p:nvSpPr>
          <p:cNvPr id="2" name="Rectangle: Rounded Corners 1">
            <a:extLst>
              <a:ext uri="{FF2B5EF4-FFF2-40B4-BE49-F238E27FC236}">
                <a16:creationId xmlns:a16="http://schemas.microsoft.com/office/drawing/2014/main" id="{22AF5C21-2C2A-EAAA-05EE-7399265D7176}"/>
              </a:ext>
            </a:extLst>
          </p:cNvPr>
          <p:cNvSpPr/>
          <p:nvPr/>
        </p:nvSpPr>
        <p:spPr>
          <a:xfrm>
            <a:off x="191665" y="4898428"/>
            <a:ext cx="8065883" cy="1417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In the figure above the orange data points are 2019 suicide rates and the blue correspond to 2020 suicide rates. By analyzing the data points it is clear that most of the orange data points are higher than the blue data points. The two trend lines show the overall difference clearly. This shows that 2019 suicide rates had decreased in 2020 (during COVID-19)</a:t>
            </a:r>
          </a:p>
        </p:txBody>
      </p:sp>
    </p:spTree>
    <p:extLst>
      <p:ext uri="{BB962C8B-B14F-4D97-AF65-F5344CB8AC3E}">
        <p14:creationId xmlns:p14="http://schemas.microsoft.com/office/powerpoint/2010/main" val="40900503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F1CEEA4-A12A-41EA-86CE-17087B6FC352}"/>
              </a:ext>
            </a:extLst>
          </p:cNvPr>
          <p:cNvSpPr/>
          <p:nvPr/>
        </p:nvSpPr>
        <p:spPr>
          <a:xfrm>
            <a:off x="2327926" y="1783878"/>
            <a:ext cx="4382331" cy="350386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I couldn’t believe that suicide rates had actually decreased from 2019 to 2020. I say that because due to the pandemic lock down and the stress COVID-19 had caused on jobs and income I expected suicide rates to increase by a big amount.</a:t>
            </a:r>
            <a:endParaRPr lang="en-US">
              <a:solidFill>
                <a:srgbClr val="000000"/>
              </a:solidFill>
            </a:endParaRPr>
          </a:p>
        </p:txBody>
      </p:sp>
      <p:sp>
        <p:nvSpPr>
          <p:cNvPr id="5" name="Rectangle: Rounded Corners 4">
            <a:extLst>
              <a:ext uri="{FF2B5EF4-FFF2-40B4-BE49-F238E27FC236}">
                <a16:creationId xmlns:a16="http://schemas.microsoft.com/office/drawing/2014/main" id="{C6BAC86B-D59E-1C75-FAF9-25E22955F1EB}"/>
              </a:ext>
            </a:extLst>
          </p:cNvPr>
          <p:cNvSpPr/>
          <p:nvPr/>
        </p:nvSpPr>
        <p:spPr>
          <a:xfrm>
            <a:off x="4107936" y="469303"/>
            <a:ext cx="918393" cy="91839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Insight</a:t>
            </a:r>
            <a:endParaRPr lang="en-US">
              <a:solidFill>
                <a:schemeClr val="tx1"/>
              </a:solidFill>
            </a:endParaRPr>
          </a:p>
        </p:txBody>
      </p:sp>
      <p:pic>
        <p:nvPicPr>
          <p:cNvPr id="6" name="Picture 6" descr="Email symbol on lightbulb">
            <a:extLst>
              <a:ext uri="{FF2B5EF4-FFF2-40B4-BE49-F238E27FC236}">
                <a16:creationId xmlns:a16="http://schemas.microsoft.com/office/drawing/2014/main" id="{9FF9EEC6-59D7-6AC5-48F6-E37A1F891B02}"/>
              </a:ext>
            </a:extLst>
          </p:cNvPr>
          <p:cNvPicPr>
            <a:picLocks noChangeAspect="1"/>
          </p:cNvPicPr>
          <p:nvPr/>
        </p:nvPicPr>
        <p:blipFill>
          <a:blip r:embed="rId2"/>
          <a:stretch>
            <a:fillRect/>
          </a:stretch>
        </p:blipFill>
        <p:spPr>
          <a:xfrm>
            <a:off x="175693" y="265956"/>
            <a:ext cx="2254055" cy="1414682"/>
          </a:xfrm>
          <a:prstGeom prst="rect">
            <a:avLst/>
          </a:prstGeom>
        </p:spPr>
      </p:pic>
    </p:spTree>
    <p:extLst>
      <p:ext uri="{BB962C8B-B14F-4D97-AF65-F5344CB8AC3E}">
        <p14:creationId xmlns:p14="http://schemas.microsoft.com/office/powerpoint/2010/main" val="32148354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E9E6-9EAA-8A11-F02B-DFD88EC926D4}"/>
              </a:ext>
            </a:extLst>
          </p:cNvPr>
          <p:cNvSpPr>
            <a:spLocks noGrp="1"/>
          </p:cNvSpPr>
          <p:nvPr>
            <p:ph type="title"/>
          </p:nvPr>
        </p:nvSpPr>
        <p:spPr/>
        <p:txBody>
          <a:bodyPr/>
          <a:lstStyle/>
          <a:p>
            <a:endParaRPr lang="en-US"/>
          </a:p>
        </p:txBody>
      </p:sp>
      <p:pic>
        <p:nvPicPr>
          <p:cNvPr id="6" name="Picture 6" descr="Table&#10;&#10;Description automatically generated">
            <a:extLst>
              <a:ext uri="{FF2B5EF4-FFF2-40B4-BE49-F238E27FC236}">
                <a16:creationId xmlns:a16="http://schemas.microsoft.com/office/drawing/2014/main" id="{219456B2-6E4E-843B-22B6-A0D9EAD5EFE2}"/>
              </a:ext>
            </a:extLst>
          </p:cNvPr>
          <p:cNvPicPr>
            <a:picLocks noGrp="1" noChangeAspect="1"/>
          </p:cNvPicPr>
          <p:nvPr>
            <p:ph idx="1"/>
          </p:nvPr>
        </p:nvPicPr>
        <p:blipFill>
          <a:blip r:embed="rId2"/>
          <a:stretch>
            <a:fillRect/>
          </a:stretch>
        </p:blipFill>
        <p:spPr>
          <a:xfrm>
            <a:off x="311579" y="1985015"/>
            <a:ext cx="5166709" cy="2467682"/>
          </a:xfrm>
        </p:spPr>
      </p:pic>
      <p:sp>
        <p:nvSpPr>
          <p:cNvPr id="4" name="Rectangle: Rounded Corners 3">
            <a:extLst>
              <a:ext uri="{FF2B5EF4-FFF2-40B4-BE49-F238E27FC236}">
                <a16:creationId xmlns:a16="http://schemas.microsoft.com/office/drawing/2014/main" id="{80152CB8-C093-A124-2F84-23D31806648A}"/>
              </a:ext>
            </a:extLst>
          </p:cNvPr>
          <p:cNvSpPr/>
          <p:nvPr/>
        </p:nvSpPr>
        <p:spPr>
          <a:xfrm>
            <a:off x="630895" y="366359"/>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D. How have suicide rates changed over the past 5 years starting from 2014-2020 and what does the future trend look like?</a:t>
            </a:r>
          </a:p>
        </p:txBody>
      </p:sp>
      <p:sp>
        <p:nvSpPr>
          <p:cNvPr id="5" name="Rectangle: Rounded Corners 4">
            <a:extLst>
              <a:ext uri="{FF2B5EF4-FFF2-40B4-BE49-F238E27FC236}">
                <a16:creationId xmlns:a16="http://schemas.microsoft.com/office/drawing/2014/main" id="{CE62E2AA-899C-D999-A067-839FC703FE77}"/>
              </a:ext>
            </a:extLst>
          </p:cNvPr>
          <p:cNvSpPr/>
          <p:nvPr/>
        </p:nvSpPr>
        <p:spPr>
          <a:xfrm>
            <a:off x="5771900" y="2203143"/>
            <a:ext cx="2785127" cy="13576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First lets take the mean of each year.</a:t>
            </a:r>
          </a:p>
        </p:txBody>
      </p:sp>
      <p:sp>
        <p:nvSpPr>
          <p:cNvPr id="7" name="Rectangle: Rounded Corners 6">
            <a:extLst>
              <a:ext uri="{FF2B5EF4-FFF2-40B4-BE49-F238E27FC236}">
                <a16:creationId xmlns:a16="http://schemas.microsoft.com/office/drawing/2014/main" id="{9694F23E-8FD4-8ED4-F9B3-21EBAE16AD05}"/>
              </a:ext>
            </a:extLst>
          </p:cNvPr>
          <p:cNvSpPr/>
          <p:nvPr/>
        </p:nvSpPr>
        <p:spPr>
          <a:xfrm>
            <a:off x="624032" y="4841653"/>
            <a:ext cx="4781633" cy="1157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Now that we have the suicide total mean for each year and the suicide rate mean we can create scatter plots and analyze the trends.</a:t>
            </a:r>
            <a:endParaRPr lang="en-US"/>
          </a:p>
        </p:txBody>
      </p:sp>
    </p:spTree>
    <p:extLst>
      <p:ext uri="{BB962C8B-B14F-4D97-AF65-F5344CB8AC3E}">
        <p14:creationId xmlns:p14="http://schemas.microsoft.com/office/powerpoint/2010/main" val="22948198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8014836F-BBD3-5B09-A94D-630F08DC8822}"/>
              </a:ext>
            </a:extLst>
          </p:cNvPr>
          <p:cNvPicPr>
            <a:picLocks noGrp="1" noChangeAspect="1"/>
          </p:cNvPicPr>
          <p:nvPr>
            <p:ph idx="1"/>
          </p:nvPr>
        </p:nvPicPr>
        <p:blipFill>
          <a:blip r:embed="rId2"/>
          <a:stretch>
            <a:fillRect/>
          </a:stretch>
        </p:blipFill>
        <p:spPr>
          <a:xfrm>
            <a:off x="-3232" y="1745764"/>
            <a:ext cx="4618395" cy="2776481"/>
          </a:xfrm>
        </p:spPr>
      </p:pic>
      <p:pic>
        <p:nvPicPr>
          <p:cNvPr id="5" name="Picture 5" descr="Chart, line chart&#10;&#10;Description automatically generated">
            <a:extLst>
              <a:ext uri="{FF2B5EF4-FFF2-40B4-BE49-F238E27FC236}">
                <a16:creationId xmlns:a16="http://schemas.microsoft.com/office/drawing/2014/main" id="{041960B7-AC4B-C4E7-1360-7EEE7D91664E}"/>
              </a:ext>
            </a:extLst>
          </p:cNvPr>
          <p:cNvPicPr>
            <a:picLocks noChangeAspect="1"/>
          </p:cNvPicPr>
          <p:nvPr/>
        </p:nvPicPr>
        <p:blipFill>
          <a:blip r:embed="rId3"/>
          <a:stretch>
            <a:fillRect/>
          </a:stretch>
        </p:blipFill>
        <p:spPr>
          <a:xfrm>
            <a:off x="4607937" y="1746084"/>
            <a:ext cx="4579986" cy="2786846"/>
          </a:xfrm>
          <a:prstGeom prst="rect">
            <a:avLst/>
          </a:prstGeom>
        </p:spPr>
      </p:pic>
      <p:sp>
        <p:nvSpPr>
          <p:cNvPr id="8" name="Rectangle: Rounded Corners 7">
            <a:extLst>
              <a:ext uri="{FF2B5EF4-FFF2-40B4-BE49-F238E27FC236}">
                <a16:creationId xmlns:a16="http://schemas.microsoft.com/office/drawing/2014/main" id="{5E5EBC11-F37D-CEF6-CA91-E5CEBE6A9E7F}"/>
              </a:ext>
            </a:extLst>
          </p:cNvPr>
          <p:cNvSpPr/>
          <p:nvPr/>
        </p:nvSpPr>
        <p:spPr>
          <a:xfrm>
            <a:off x="630895" y="366359"/>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D. How have suicide rates changed over the past 5 years starting from 2014-2020 and what does the future trend look like?</a:t>
            </a:r>
          </a:p>
        </p:txBody>
      </p:sp>
      <p:sp>
        <p:nvSpPr>
          <p:cNvPr id="9" name="Rectangle: Rounded Corners 8">
            <a:extLst>
              <a:ext uri="{FF2B5EF4-FFF2-40B4-BE49-F238E27FC236}">
                <a16:creationId xmlns:a16="http://schemas.microsoft.com/office/drawing/2014/main" id="{670105CB-DF85-B89A-7055-D6550A384E70}"/>
              </a:ext>
            </a:extLst>
          </p:cNvPr>
          <p:cNvSpPr/>
          <p:nvPr/>
        </p:nvSpPr>
        <p:spPr>
          <a:xfrm>
            <a:off x="950336" y="4898428"/>
            <a:ext cx="6838032" cy="1257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Observation: The suicide total mean was increasing until 2019 when it dropped and it continued to drop in 2020. As for the suicide total rate it was on the same pace. From 2015-2018 the rate was going up and then started to decrease in 2019.</a:t>
            </a:r>
          </a:p>
        </p:txBody>
      </p:sp>
    </p:spTree>
    <p:extLst>
      <p:ext uri="{BB962C8B-B14F-4D97-AF65-F5344CB8AC3E}">
        <p14:creationId xmlns:p14="http://schemas.microsoft.com/office/powerpoint/2010/main" val="9994004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FE61-7B15-9C4E-5803-BDBF8A88AD12}"/>
              </a:ext>
            </a:extLst>
          </p:cNvPr>
          <p:cNvSpPr>
            <a:spLocks noGrp="1"/>
          </p:cNvSpPr>
          <p:nvPr>
            <p:ph type="title"/>
          </p:nvPr>
        </p:nvSpPr>
        <p:spPr/>
        <p:txBody>
          <a:bodyPr/>
          <a:lstStyle/>
          <a:p>
            <a:endParaRPr lang="en-US"/>
          </a:p>
        </p:txBody>
      </p:sp>
      <p:pic>
        <p:nvPicPr>
          <p:cNvPr id="6" name="Picture 6" descr="Chart, line chart&#10;&#10;Description automatically generated">
            <a:extLst>
              <a:ext uri="{FF2B5EF4-FFF2-40B4-BE49-F238E27FC236}">
                <a16:creationId xmlns:a16="http://schemas.microsoft.com/office/drawing/2014/main" id="{73EA233B-43A2-C89A-39F3-D956BDEEB917}"/>
              </a:ext>
            </a:extLst>
          </p:cNvPr>
          <p:cNvPicPr>
            <a:picLocks noGrp="1" noChangeAspect="1"/>
          </p:cNvPicPr>
          <p:nvPr>
            <p:ph idx="1"/>
          </p:nvPr>
        </p:nvPicPr>
        <p:blipFill>
          <a:blip r:embed="rId2"/>
          <a:stretch>
            <a:fillRect/>
          </a:stretch>
        </p:blipFill>
        <p:spPr>
          <a:xfrm>
            <a:off x="310952" y="1685870"/>
            <a:ext cx="5317704" cy="3575083"/>
          </a:xfrm>
        </p:spPr>
      </p:pic>
      <p:sp>
        <p:nvSpPr>
          <p:cNvPr id="5" name="Rectangle: Rounded Corners 4">
            <a:extLst>
              <a:ext uri="{FF2B5EF4-FFF2-40B4-BE49-F238E27FC236}">
                <a16:creationId xmlns:a16="http://schemas.microsoft.com/office/drawing/2014/main" id="{912FF18D-A9A0-3C87-A0FC-76BEC0493017}"/>
              </a:ext>
            </a:extLst>
          </p:cNvPr>
          <p:cNvSpPr/>
          <p:nvPr/>
        </p:nvSpPr>
        <p:spPr>
          <a:xfrm>
            <a:off x="630895" y="366359"/>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D. How have suicide rates changed over the past 5 years starting from 2014-2020 and what does the future trend look like?</a:t>
            </a:r>
          </a:p>
        </p:txBody>
      </p:sp>
      <p:sp>
        <p:nvSpPr>
          <p:cNvPr id="7" name="Rectangle: Rounded Corners 6">
            <a:extLst>
              <a:ext uri="{FF2B5EF4-FFF2-40B4-BE49-F238E27FC236}">
                <a16:creationId xmlns:a16="http://schemas.microsoft.com/office/drawing/2014/main" id="{6AF8E6B4-9247-AB36-BE08-120A7390F2A2}"/>
              </a:ext>
            </a:extLst>
          </p:cNvPr>
          <p:cNvSpPr/>
          <p:nvPr/>
        </p:nvSpPr>
        <p:spPr>
          <a:xfrm>
            <a:off x="6191166" y="2073371"/>
            <a:ext cx="1866733" cy="2725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By using a regression line we will try to determine the future trend .</a:t>
            </a:r>
          </a:p>
        </p:txBody>
      </p:sp>
      <p:sp>
        <p:nvSpPr>
          <p:cNvPr id="8" name="Rectangle: Rounded Corners 7">
            <a:extLst>
              <a:ext uri="{FF2B5EF4-FFF2-40B4-BE49-F238E27FC236}">
                <a16:creationId xmlns:a16="http://schemas.microsoft.com/office/drawing/2014/main" id="{585B912D-6440-071F-163B-9A047A3E0B89}"/>
              </a:ext>
            </a:extLst>
          </p:cNvPr>
          <p:cNvSpPr/>
          <p:nvPr/>
        </p:nvSpPr>
        <p:spPr>
          <a:xfrm>
            <a:off x="1050161" y="5367607"/>
            <a:ext cx="6937859" cy="1317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Observation: By looking at the trend line we can see that suicide totals seem to be on the rise despite the 2019 and 2020 drop off. Does that mean the 2019 and 2020 data points are anomalies? Or do we not have enough data to make an accurate conclusion.</a:t>
            </a:r>
            <a:endParaRPr lang="en-US"/>
          </a:p>
        </p:txBody>
      </p:sp>
    </p:spTree>
    <p:extLst>
      <p:ext uri="{BB962C8B-B14F-4D97-AF65-F5344CB8AC3E}">
        <p14:creationId xmlns:p14="http://schemas.microsoft.com/office/powerpoint/2010/main" val="25158705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able&#10;&#10;Description automatically generated">
            <a:extLst>
              <a:ext uri="{FF2B5EF4-FFF2-40B4-BE49-F238E27FC236}">
                <a16:creationId xmlns:a16="http://schemas.microsoft.com/office/drawing/2014/main" id="{5B0D23B3-7475-3A15-4A8F-6FAE1AFB2FE0}"/>
              </a:ext>
            </a:extLst>
          </p:cNvPr>
          <p:cNvPicPr>
            <a:picLocks noGrp="1" noChangeAspect="1"/>
          </p:cNvPicPr>
          <p:nvPr>
            <p:ph idx="1"/>
          </p:nvPr>
        </p:nvPicPr>
        <p:blipFill>
          <a:blip r:embed="rId2"/>
          <a:stretch>
            <a:fillRect/>
          </a:stretch>
        </p:blipFill>
        <p:spPr>
          <a:xfrm>
            <a:off x="426545" y="1849399"/>
            <a:ext cx="2870394" cy="1161675"/>
          </a:xfrm>
        </p:spPr>
      </p:pic>
      <p:sp>
        <p:nvSpPr>
          <p:cNvPr id="5" name="Rectangle: Rounded Corners 4">
            <a:extLst>
              <a:ext uri="{FF2B5EF4-FFF2-40B4-BE49-F238E27FC236}">
                <a16:creationId xmlns:a16="http://schemas.microsoft.com/office/drawing/2014/main" id="{2918976D-6755-2EA3-C888-9BC7CEF30187}"/>
              </a:ext>
            </a:extLst>
          </p:cNvPr>
          <p:cNvSpPr/>
          <p:nvPr/>
        </p:nvSpPr>
        <p:spPr>
          <a:xfrm>
            <a:off x="630895" y="366359"/>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D. How have suicide rates changed over the past 5 years starting from 2014-2020 and what does the future trend look like?</a:t>
            </a:r>
          </a:p>
        </p:txBody>
      </p:sp>
      <p:sp>
        <p:nvSpPr>
          <p:cNvPr id="7" name="Rectangle: Rounded Corners 6">
            <a:extLst>
              <a:ext uri="{FF2B5EF4-FFF2-40B4-BE49-F238E27FC236}">
                <a16:creationId xmlns:a16="http://schemas.microsoft.com/office/drawing/2014/main" id="{E1F64E4B-0BA8-28C0-FF76-995852466D4C}"/>
              </a:ext>
            </a:extLst>
          </p:cNvPr>
          <p:cNvSpPr/>
          <p:nvPr/>
        </p:nvSpPr>
        <p:spPr>
          <a:xfrm>
            <a:off x="4114799" y="2971799"/>
            <a:ext cx="4611929" cy="2605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Observation: One thing to look at is the R-Squared Value which is 42%, which is average. So, its hard to have a high level of confidence in the data. For instance, if you tried to guess if the total would increase or decrease in 2021 it would be almost the same as guessing heads or tails on a coin toss. </a:t>
            </a:r>
            <a:endParaRPr lang="en-US"/>
          </a:p>
        </p:txBody>
      </p:sp>
    </p:spTree>
    <p:extLst>
      <p:ext uri="{BB962C8B-B14F-4D97-AF65-F5344CB8AC3E}">
        <p14:creationId xmlns:p14="http://schemas.microsoft.com/office/powerpoint/2010/main" val="42333804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08D3889E-0680-FDD1-F743-32BE6C6E4EB2}"/>
              </a:ext>
            </a:extLst>
          </p:cNvPr>
          <p:cNvPicPr>
            <a:picLocks noGrp="1" noChangeAspect="1"/>
          </p:cNvPicPr>
          <p:nvPr>
            <p:ph idx="1"/>
          </p:nvPr>
        </p:nvPicPr>
        <p:blipFill>
          <a:blip r:embed="rId2"/>
          <a:stretch>
            <a:fillRect/>
          </a:stretch>
        </p:blipFill>
        <p:spPr>
          <a:xfrm>
            <a:off x="350881" y="1705834"/>
            <a:ext cx="4878471" cy="3265624"/>
          </a:xfrm>
        </p:spPr>
      </p:pic>
      <p:sp>
        <p:nvSpPr>
          <p:cNvPr id="6" name="Rectangle: Rounded Corners 5">
            <a:extLst>
              <a:ext uri="{FF2B5EF4-FFF2-40B4-BE49-F238E27FC236}">
                <a16:creationId xmlns:a16="http://schemas.microsoft.com/office/drawing/2014/main" id="{1000151D-1778-68C0-045B-73540847854F}"/>
              </a:ext>
            </a:extLst>
          </p:cNvPr>
          <p:cNvSpPr/>
          <p:nvPr/>
        </p:nvSpPr>
        <p:spPr>
          <a:xfrm>
            <a:off x="630895" y="366359"/>
            <a:ext cx="7886200" cy="13176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D. How have suicide rates changed over the past 5 years starting from 2014-2020 and what does the future trend look like?</a:t>
            </a:r>
          </a:p>
        </p:txBody>
      </p:sp>
      <p:sp>
        <p:nvSpPr>
          <p:cNvPr id="7" name="Rectangle: Rounded Corners 6">
            <a:extLst>
              <a:ext uri="{FF2B5EF4-FFF2-40B4-BE49-F238E27FC236}">
                <a16:creationId xmlns:a16="http://schemas.microsoft.com/office/drawing/2014/main" id="{89962C9E-DC64-3F52-3BA3-F6AF8692568E}"/>
              </a:ext>
            </a:extLst>
          </p:cNvPr>
          <p:cNvSpPr/>
          <p:nvPr/>
        </p:nvSpPr>
        <p:spPr>
          <a:xfrm>
            <a:off x="5841777" y="1843772"/>
            <a:ext cx="2954829" cy="2984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If we now look at suicide rates we see that it has a decreasing trend line. And in this case the R-Squared value is about 21% which is even lower than the suicide total percentage.</a:t>
            </a:r>
            <a:endParaRPr lang="en-US"/>
          </a:p>
        </p:txBody>
      </p:sp>
      <p:sp>
        <p:nvSpPr>
          <p:cNvPr id="8" name="Rectangle: Rounded Corners 7">
            <a:extLst>
              <a:ext uri="{FF2B5EF4-FFF2-40B4-BE49-F238E27FC236}">
                <a16:creationId xmlns:a16="http://schemas.microsoft.com/office/drawing/2014/main" id="{2B913D9F-1CA7-3948-FD64-4303A6F5816E}"/>
              </a:ext>
            </a:extLst>
          </p:cNvPr>
          <p:cNvSpPr/>
          <p:nvPr/>
        </p:nvSpPr>
        <p:spPr>
          <a:xfrm>
            <a:off x="511105" y="4978289"/>
            <a:ext cx="7596706" cy="13676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It is hard to make an accurate conclusion when the R-Squared value is low for both cases. Now, one thing for certain is that in 2019 and 2020 (during the COVID-19 pandemic) suicide rates and totals both decreased. However, I would not be confident when estimating the 2021 or 2022 suicide rate or total given that both graphs have a different trend line.   </a:t>
            </a:r>
          </a:p>
        </p:txBody>
      </p:sp>
    </p:spTree>
    <p:extLst>
      <p:ext uri="{BB962C8B-B14F-4D97-AF65-F5344CB8AC3E}">
        <p14:creationId xmlns:p14="http://schemas.microsoft.com/office/powerpoint/2010/main" val="6852065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672D94D-EE80-9BAE-04AD-85A2A852BBF4}"/>
              </a:ext>
            </a:extLst>
          </p:cNvPr>
          <p:cNvSpPr/>
          <p:nvPr/>
        </p:nvSpPr>
        <p:spPr>
          <a:xfrm>
            <a:off x="6820066" y="76865"/>
            <a:ext cx="2206138" cy="66982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Comparing the forecast for both suicide rates and totals we can see what the future trend may look like. We are also given bounds which basically indicates how confident we are in forecasted line. For example, suicide totals has bounds which are very close to the actual forecast. While suicide rates has bounds which are much wider indicating less confidence in the forecasted line.</a:t>
            </a:r>
          </a:p>
        </p:txBody>
      </p:sp>
      <p:pic>
        <p:nvPicPr>
          <p:cNvPr id="7" name="Picture 7" descr="Chart, line chart&#10;&#10;Description automatically generated">
            <a:extLst>
              <a:ext uri="{FF2B5EF4-FFF2-40B4-BE49-F238E27FC236}">
                <a16:creationId xmlns:a16="http://schemas.microsoft.com/office/drawing/2014/main" id="{4EB54385-121D-7C97-FAE7-5F79F80FD155}"/>
              </a:ext>
            </a:extLst>
          </p:cNvPr>
          <p:cNvPicPr>
            <a:picLocks noChangeAspect="1"/>
          </p:cNvPicPr>
          <p:nvPr/>
        </p:nvPicPr>
        <p:blipFill>
          <a:blip r:embed="rId2"/>
          <a:stretch>
            <a:fillRect/>
          </a:stretch>
        </p:blipFill>
        <p:spPr>
          <a:xfrm>
            <a:off x="-3993" y="980"/>
            <a:ext cx="6776142" cy="3222397"/>
          </a:xfrm>
          <a:prstGeom prst="rect">
            <a:avLst/>
          </a:prstGeom>
        </p:spPr>
      </p:pic>
      <p:pic>
        <p:nvPicPr>
          <p:cNvPr id="8" name="Picture 8" descr="Chart, line chart&#10;&#10;Description automatically generated">
            <a:extLst>
              <a:ext uri="{FF2B5EF4-FFF2-40B4-BE49-F238E27FC236}">
                <a16:creationId xmlns:a16="http://schemas.microsoft.com/office/drawing/2014/main" id="{EA4C1A2B-C97F-6FF8-869D-DD37F3D4AE77}"/>
              </a:ext>
            </a:extLst>
          </p:cNvPr>
          <p:cNvPicPr>
            <a:picLocks noChangeAspect="1"/>
          </p:cNvPicPr>
          <p:nvPr/>
        </p:nvPicPr>
        <p:blipFill>
          <a:blip r:embed="rId3"/>
          <a:stretch>
            <a:fillRect/>
          </a:stretch>
        </p:blipFill>
        <p:spPr>
          <a:xfrm>
            <a:off x="-3993" y="3630676"/>
            <a:ext cx="6776142" cy="3230290"/>
          </a:xfrm>
          <a:prstGeom prst="rect">
            <a:avLst/>
          </a:prstGeom>
        </p:spPr>
      </p:pic>
    </p:spTree>
    <p:extLst>
      <p:ext uri="{BB962C8B-B14F-4D97-AF65-F5344CB8AC3E}">
        <p14:creationId xmlns:p14="http://schemas.microsoft.com/office/powerpoint/2010/main" val="36834741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line chart&#10;&#10;Description automatically generated">
            <a:extLst>
              <a:ext uri="{FF2B5EF4-FFF2-40B4-BE49-F238E27FC236}">
                <a16:creationId xmlns:a16="http://schemas.microsoft.com/office/drawing/2014/main" id="{5771A3BB-BA97-FCBE-8721-F5E73D8C4F70}"/>
              </a:ext>
            </a:extLst>
          </p:cNvPr>
          <p:cNvPicPr>
            <a:picLocks noChangeAspect="1"/>
          </p:cNvPicPr>
          <p:nvPr/>
        </p:nvPicPr>
        <p:blipFill>
          <a:blip r:embed="rId2"/>
          <a:stretch>
            <a:fillRect/>
          </a:stretch>
        </p:blipFill>
        <p:spPr>
          <a:xfrm>
            <a:off x="-3993" y="2476648"/>
            <a:ext cx="3921139" cy="1854791"/>
          </a:xfrm>
          <a:prstGeom prst="rect">
            <a:avLst/>
          </a:prstGeom>
        </p:spPr>
      </p:pic>
      <p:pic>
        <p:nvPicPr>
          <p:cNvPr id="9" name="Picture 8" descr="Chart, line chart&#10;&#10;Description automatically generated">
            <a:extLst>
              <a:ext uri="{FF2B5EF4-FFF2-40B4-BE49-F238E27FC236}">
                <a16:creationId xmlns:a16="http://schemas.microsoft.com/office/drawing/2014/main" id="{E9CE920E-ED8B-91E1-A2CE-A800FEA460DC}"/>
              </a:ext>
            </a:extLst>
          </p:cNvPr>
          <p:cNvPicPr>
            <a:picLocks noChangeAspect="1"/>
          </p:cNvPicPr>
          <p:nvPr/>
        </p:nvPicPr>
        <p:blipFill>
          <a:blip r:embed="rId3"/>
          <a:stretch>
            <a:fillRect/>
          </a:stretch>
        </p:blipFill>
        <p:spPr>
          <a:xfrm>
            <a:off x="3909160" y="2472702"/>
            <a:ext cx="3911156" cy="1862684"/>
          </a:xfrm>
          <a:prstGeom prst="rect">
            <a:avLst/>
          </a:prstGeom>
        </p:spPr>
      </p:pic>
      <p:sp>
        <p:nvSpPr>
          <p:cNvPr id="10" name="Rectangle: Rounded Corners 9">
            <a:extLst>
              <a:ext uri="{FF2B5EF4-FFF2-40B4-BE49-F238E27FC236}">
                <a16:creationId xmlns:a16="http://schemas.microsoft.com/office/drawing/2014/main" id="{FEC752DC-7410-28BE-EE85-107D65BB258E}"/>
              </a:ext>
            </a:extLst>
          </p:cNvPr>
          <p:cNvSpPr/>
          <p:nvPr/>
        </p:nvSpPr>
        <p:spPr>
          <a:xfrm>
            <a:off x="1699027" y="4559021"/>
            <a:ext cx="5979536" cy="12478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It would be hard to make an accurate prediction given that the confidence between the data and the trend line is so low.</a:t>
            </a:r>
          </a:p>
        </p:txBody>
      </p:sp>
      <p:pic>
        <p:nvPicPr>
          <p:cNvPr id="12" name="Picture 4" descr="Chart, line chart&#10;&#10;Description automatically generated">
            <a:extLst>
              <a:ext uri="{FF2B5EF4-FFF2-40B4-BE49-F238E27FC236}">
                <a16:creationId xmlns:a16="http://schemas.microsoft.com/office/drawing/2014/main" id="{E2BB7D94-DA50-A6DC-5571-EF0D9E520E93}"/>
              </a:ext>
            </a:extLst>
          </p:cNvPr>
          <p:cNvPicPr>
            <a:picLocks noGrp="1" noChangeAspect="1"/>
          </p:cNvPicPr>
          <p:nvPr>
            <p:ph idx="1"/>
          </p:nvPr>
        </p:nvPicPr>
        <p:blipFill>
          <a:blip r:embed="rId4"/>
          <a:stretch>
            <a:fillRect/>
          </a:stretch>
        </p:blipFill>
        <p:spPr>
          <a:xfrm>
            <a:off x="3695029" y="-1179"/>
            <a:ext cx="3700533" cy="2477006"/>
          </a:xfrm>
        </p:spPr>
      </p:pic>
      <p:pic>
        <p:nvPicPr>
          <p:cNvPr id="14" name="Picture 6" descr="Chart, line chart&#10;&#10;Description automatically generated">
            <a:extLst>
              <a:ext uri="{FF2B5EF4-FFF2-40B4-BE49-F238E27FC236}">
                <a16:creationId xmlns:a16="http://schemas.microsoft.com/office/drawing/2014/main" id="{57375C86-4C6B-BA3C-94C7-8F02F7C713EA}"/>
              </a:ext>
            </a:extLst>
          </p:cNvPr>
          <p:cNvPicPr>
            <a:picLocks noChangeAspect="1"/>
          </p:cNvPicPr>
          <p:nvPr/>
        </p:nvPicPr>
        <p:blipFill>
          <a:blip r:embed="rId5"/>
          <a:stretch>
            <a:fillRect/>
          </a:stretch>
        </p:blipFill>
        <p:spPr>
          <a:xfrm>
            <a:off x="-8489" y="-1178"/>
            <a:ext cx="3700535" cy="2477006"/>
          </a:xfrm>
          <a:prstGeom prst="rect">
            <a:avLst/>
          </a:prstGeom>
        </p:spPr>
      </p:pic>
    </p:spTree>
    <p:extLst>
      <p:ext uri="{BB962C8B-B14F-4D97-AF65-F5344CB8AC3E}">
        <p14:creationId xmlns:p14="http://schemas.microsoft.com/office/powerpoint/2010/main" val="4133731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8D6E-998C-451E-BB1B-F65FDD1503FF}"/>
              </a:ext>
            </a:extLst>
          </p:cNvPr>
          <p:cNvSpPr>
            <a:spLocks noGrp="1"/>
          </p:cNvSpPr>
          <p:nvPr>
            <p:ph type="title"/>
          </p:nvPr>
        </p:nvSpPr>
        <p:spPr/>
        <p:txBody>
          <a:bodyPr/>
          <a:lstStyle/>
          <a:p>
            <a:r>
              <a:rPr lang="en-US"/>
              <a:t>Analysis</a:t>
            </a:r>
          </a:p>
        </p:txBody>
      </p:sp>
      <p:sp>
        <p:nvSpPr>
          <p:cNvPr id="4" name="Rectangle: Rounded Corners 3">
            <a:extLst>
              <a:ext uri="{FF2B5EF4-FFF2-40B4-BE49-F238E27FC236}">
                <a16:creationId xmlns:a16="http://schemas.microsoft.com/office/drawing/2014/main" id="{57931AE8-B613-285A-E5B5-CA216E45DBC1}"/>
              </a:ext>
            </a:extLst>
          </p:cNvPr>
          <p:cNvSpPr/>
          <p:nvPr/>
        </p:nvSpPr>
        <p:spPr>
          <a:xfrm>
            <a:off x="1030198" y="2442725"/>
            <a:ext cx="3144496" cy="272523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cs typeface="Calibri"/>
              </a:rPr>
              <a:t>More than 50% of states increased in total mental health cases from 2021 to 2022.</a:t>
            </a:r>
            <a:endParaRPr lang="en-US">
              <a:ea typeface="+mn-lt"/>
              <a:cs typeface="+mn-lt"/>
            </a:endParaRPr>
          </a:p>
          <a:p>
            <a:pPr algn="ctr"/>
            <a:endParaRPr lang="en-US">
              <a:cs typeface="Calibri"/>
            </a:endParaRPr>
          </a:p>
        </p:txBody>
      </p:sp>
      <p:sp>
        <p:nvSpPr>
          <p:cNvPr id="5" name="Arrow: Right 4">
            <a:extLst>
              <a:ext uri="{FF2B5EF4-FFF2-40B4-BE49-F238E27FC236}">
                <a16:creationId xmlns:a16="http://schemas.microsoft.com/office/drawing/2014/main" id="{A64DCBC1-6F55-FD33-4114-40807C684A93}"/>
              </a:ext>
            </a:extLst>
          </p:cNvPr>
          <p:cNvSpPr/>
          <p:nvPr/>
        </p:nvSpPr>
        <p:spPr>
          <a:xfrm>
            <a:off x="4175758" y="3319576"/>
            <a:ext cx="1277763" cy="598951"/>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420CD43-C565-D4A8-8316-5279E5971F68}"/>
              </a:ext>
            </a:extLst>
          </p:cNvPr>
          <p:cNvSpPr/>
          <p:nvPr/>
        </p:nvSpPr>
        <p:spPr>
          <a:xfrm>
            <a:off x="5452459" y="2442724"/>
            <a:ext cx="3144496" cy="272523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ea typeface="+mn-lt"/>
                <a:cs typeface="+mn-lt"/>
              </a:rPr>
              <a:t>It is </a:t>
            </a:r>
            <a:r>
              <a:rPr lang="en-US" u="sng">
                <a:solidFill>
                  <a:schemeClr val="tx1"/>
                </a:solidFill>
                <a:ea typeface="+mn-lt"/>
                <a:cs typeface="+mn-lt"/>
              </a:rPr>
              <a:t>plausible</a:t>
            </a:r>
            <a:r>
              <a:rPr lang="en-US">
                <a:solidFill>
                  <a:schemeClr val="tx1"/>
                </a:solidFill>
                <a:ea typeface="+mn-lt"/>
                <a:cs typeface="+mn-lt"/>
              </a:rPr>
              <a:t> that more than 50% of states increased in total mental health cases from 2021 to 2022.</a:t>
            </a:r>
          </a:p>
          <a:p>
            <a:pPr algn="ctr"/>
            <a:endParaRPr lang="en-US">
              <a:cs typeface="Calibri"/>
            </a:endParaRPr>
          </a:p>
        </p:txBody>
      </p:sp>
      <p:sp>
        <p:nvSpPr>
          <p:cNvPr id="7" name="TextBox 6">
            <a:extLst>
              <a:ext uri="{FF2B5EF4-FFF2-40B4-BE49-F238E27FC236}">
                <a16:creationId xmlns:a16="http://schemas.microsoft.com/office/drawing/2014/main" id="{04ACD783-A5AD-5309-E2E8-F6236404F7D9}"/>
              </a:ext>
            </a:extLst>
          </p:cNvPr>
          <p:cNvSpPr txBox="1"/>
          <p:nvPr/>
        </p:nvSpPr>
        <p:spPr>
          <a:xfrm>
            <a:off x="1280009" y="1679311"/>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cs typeface="Calibri"/>
              </a:rPr>
              <a:t>Hypothesis</a:t>
            </a:r>
          </a:p>
        </p:txBody>
      </p:sp>
      <p:sp>
        <p:nvSpPr>
          <p:cNvPr id="9" name="TextBox 8">
            <a:extLst>
              <a:ext uri="{FF2B5EF4-FFF2-40B4-BE49-F238E27FC236}">
                <a16:creationId xmlns:a16="http://schemas.microsoft.com/office/drawing/2014/main" id="{BA6574AF-07FE-42C4-5E8A-D6CBDFCC5912}"/>
              </a:ext>
            </a:extLst>
          </p:cNvPr>
          <p:cNvSpPr txBox="1"/>
          <p:nvPr/>
        </p:nvSpPr>
        <p:spPr>
          <a:xfrm>
            <a:off x="5692288" y="1679311"/>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cs typeface="Calibri"/>
              </a:rPr>
              <a:t>Conclusion</a:t>
            </a:r>
          </a:p>
        </p:txBody>
      </p:sp>
      <p:sp>
        <p:nvSpPr>
          <p:cNvPr id="3" name="Rectangle: Rounded Corners 2">
            <a:extLst>
              <a:ext uri="{FF2B5EF4-FFF2-40B4-BE49-F238E27FC236}">
                <a16:creationId xmlns:a16="http://schemas.microsoft.com/office/drawing/2014/main" id="{6E6B60AE-DB0C-DAD5-F8EF-215E305BFF8E}"/>
              </a:ext>
            </a:extLst>
          </p:cNvPr>
          <p:cNvSpPr/>
          <p:nvPr/>
        </p:nvSpPr>
        <p:spPr>
          <a:xfrm>
            <a:off x="3206389" y="196655"/>
            <a:ext cx="4881457" cy="132767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Hypothesis is analyzing the change in mental health cases from 2021 to 2022. </a:t>
            </a:r>
            <a:endParaRPr lang="en-US">
              <a:solidFill>
                <a:schemeClr val="tx1"/>
              </a:solidFill>
            </a:endParaRPr>
          </a:p>
        </p:txBody>
      </p:sp>
      <p:sp>
        <p:nvSpPr>
          <p:cNvPr id="8" name="TextBox 7">
            <a:extLst>
              <a:ext uri="{FF2B5EF4-FFF2-40B4-BE49-F238E27FC236}">
                <a16:creationId xmlns:a16="http://schemas.microsoft.com/office/drawing/2014/main" id="{EB17EE73-27AF-191E-4131-45F50673D172}"/>
              </a:ext>
            </a:extLst>
          </p:cNvPr>
          <p:cNvSpPr txBox="1"/>
          <p:nvPr/>
        </p:nvSpPr>
        <p:spPr>
          <a:xfrm>
            <a:off x="3988013" y="3863146"/>
            <a:ext cx="154256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t>Significance </a:t>
            </a:r>
            <a:endParaRPr lang="en-US" b="1">
              <a:ea typeface="Calibri"/>
              <a:cs typeface="Calibri"/>
            </a:endParaRPr>
          </a:p>
          <a:p>
            <a:pPr algn="ctr"/>
            <a:r>
              <a:rPr lang="en-US" sz="1100" b="1"/>
              <a:t>level = 0.05</a:t>
            </a:r>
            <a:endParaRPr lang="en-US" b="1"/>
          </a:p>
        </p:txBody>
      </p:sp>
      <p:sp>
        <p:nvSpPr>
          <p:cNvPr id="11" name="TextBox 10">
            <a:extLst>
              <a:ext uri="{FF2B5EF4-FFF2-40B4-BE49-F238E27FC236}">
                <a16:creationId xmlns:a16="http://schemas.microsoft.com/office/drawing/2014/main" id="{7E5D6824-8D25-C76B-E8E8-3DC9014CAD77}"/>
              </a:ext>
            </a:extLst>
          </p:cNvPr>
          <p:cNvSpPr txBox="1"/>
          <p:nvPr/>
        </p:nvSpPr>
        <p:spPr>
          <a:xfrm>
            <a:off x="4178687" y="3479910"/>
            <a:ext cx="14454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Failed to Reject</a:t>
            </a:r>
          </a:p>
        </p:txBody>
      </p:sp>
      <p:sp>
        <p:nvSpPr>
          <p:cNvPr id="13" name="TextBox 12">
            <a:extLst>
              <a:ext uri="{FF2B5EF4-FFF2-40B4-BE49-F238E27FC236}">
                <a16:creationId xmlns:a16="http://schemas.microsoft.com/office/drawing/2014/main" id="{72A89A7A-9D7B-AE7C-509C-7250862380D5}"/>
              </a:ext>
            </a:extLst>
          </p:cNvPr>
          <p:cNvSpPr txBox="1"/>
          <p:nvPr/>
        </p:nvSpPr>
        <p:spPr>
          <a:xfrm>
            <a:off x="4285770" y="3085139"/>
            <a:ext cx="879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Testing</a:t>
            </a:r>
          </a:p>
        </p:txBody>
      </p:sp>
    </p:spTree>
    <p:extLst>
      <p:ext uri="{BB962C8B-B14F-4D97-AF65-F5344CB8AC3E}">
        <p14:creationId xmlns:p14="http://schemas.microsoft.com/office/powerpoint/2010/main" val="22647670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9D65D56-7F65-549F-B659-8BAD51ACCECA}"/>
              </a:ext>
            </a:extLst>
          </p:cNvPr>
          <p:cNvSpPr/>
          <p:nvPr/>
        </p:nvSpPr>
        <p:spPr>
          <a:xfrm>
            <a:off x="3525830" y="536061"/>
            <a:ext cx="1557275" cy="918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Extra Insight</a:t>
            </a:r>
            <a:endParaRPr lang="en-US"/>
          </a:p>
        </p:txBody>
      </p:sp>
      <p:sp>
        <p:nvSpPr>
          <p:cNvPr id="5" name="Rectangle: Rounded Corners 4">
            <a:extLst>
              <a:ext uri="{FF2B5EF4-FFF2-40B4-BE49-F238E27FC236}">
                <a16:creationId xmlns:a16="http://schemas.microsoft.com/office/drawing/2014/main" id="{22267856-D2F2-2186-F8CD-416369FF807B}"/>
              </a:ext>
            </a:extLst>
          </p:cNvPr>
          <p:cNvSpPr/>
          <p:nvPr/>
        </p:nvSpPr>
        <p:spPr>
          <a:xfrm>
            <a:off x="154854" y="79984"/>
            <a:ext cx="2855003" cy="2835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Before removing outliers from my data I had created a 2014 suicide rate map and noticed something odd. The map barely had any color, until I noticed a high outlier which was Delaware.</a:t>
            </a:r>
          </a:p>
        </p:txBody>
      </p:sp>
      <p:pic>
        <p:nvPicPr>
          <p:cNvPr id="6" name="Picture 6" descr="Map&#10;&#10;Description automatically generated">
            <a:extLst>
              <a:ext uri="{FF2B5EF4-FFF2-40B4-BE49-F238E27FC236}">
                <a16:creationId xmlns:a16="http://schemas.microsoft.com/office/drawing/2014/main" id="{D0989CCB-B9EB-3652-D65F-B9977C8106DC}"/>
              </a:ext>
            </a:extLst>
          </p:cNvPr>
          <p:cNvPicPr>
            <a:picLocks noChangeAspect="1"/>
          </p:cNvPicPr>
          <p:nvPr/>
        </p:nvPicPr>
        <p:blipFill>
          <a:blip r:embed="rId2"/>
          <a:stretch>
            <a:fillRect/>
          </a:stretch>
        </p:blipFill>
        <p:spPr>
          <a:xfrm>
            <a:off x="2321937" y="2893483"/>
            <a:ext cx="6826055" cy="3965968"/>
          </a:xfrm>
          <a:prstGeom prst="rect">
            <a:avLst/>
          </a:prstGeom>
        </p:spPr>
      </p:pic>
    </p:spTree>
    <p:extLst>
      <p:ext uri="{BB962C8B-B14F-4D97-AF65-F5344CB8AC3E}">
        <p14:creationId xmlns:p14="http://schemas.microsoft.com/office/powerpoint/2010/main" val="33403670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A4DB2393-999F-FACF-7694-7B2224B93CA2}"/>
              </a:ext>
            </a:extLst>
          </p:cNvPr>
          <p:cNvPicPr>
            <a:picLocks noChangeAspect="1"/>
          </p:cNvPicPr>
          <p:nvPr/>
        </p:nvPicPr>
        <p:blipFill>
          <a:blip r:embed="rId2"/>
          <a:stretch>
            <a:fillRect/>
          </a:stretch>
        </p:blipFill>
        <p:spPr>
          <a:xfrm>
            <a:off x="535064" y="-1452"/>
            <a:ext cx="7994011" cy="4634797"/>
          </a:xfrm>
          <a:prstGeom prst="rect">
            <a:avLst/>
          </a:prstGeom>
        </p:spPr>
      </p:pic>
      <p:sp>
        <p:nvSpPr>
          <p:cNvPr id="5" name="Rectangle: Rounded Corners 4">
            <a:extLst>
              <a:ext uri="{FF2B5EF4-FFF2-40B4-BE49-F238E27FC236}">
                <a16:creationId xmlns:a16="http://schemas.microsoft.com/office/drawing/2014/main" id="{0927498F-FB85-7F97-1F92-C3025B3E3EED}"/>
              </a:ext>
            </a:extLst>
          </p:cNvPr>
          <p:cNvSpPr/>
          <p:nvPr/>
        </p:nvSpPr>
        <p:spPr>
          <a:xfrm>
            <a:off x="650860" y="4998253"/>
            <a:ext cx="7057650" cy="13576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I got curious what was going on in Delaware to lead to such a high suicide rate in 2014? Well white drug induced mortality rates were extremely high which meant extremely high suicide rates.</a:t>
            </a:r>
            <a:endParaRPr lang="en-US"/>
          </a:p>
        </p:txBody>
      </p:sp>
    </p:spTree>
    <p:extLst>
      <p:ext uri="{BB962C8B-B14F-4D97-AF65-F5344CB8AC3E}">
        <p14:creationId xmlns:p14="http://schemas.microsoft.com/office/powerpoint/2010/main" val="20751715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A27EAE7-32D3-EB9D-D57C-B4E01C909EC6}"/>
              </a:ext>
            </a:extLst>
          </p:cNvPr>
          <p:cNvSpPr/>
          <p:nvPr/>
        </p:nvSpPr>
        <p:spPr>
          <a:xfrm>
            <a:off x="3426004" y="206637"/>
            <a:ext cx="2285999" cy="748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Query 1 Conclusions</a:t>
            </a:r>
          </a:p>
        </p:txBody>
      </p:sp>
      <p:sp>
        <p:nvSpPr>
          <p:cNvPr id="5" name="Rectangle: Rounded Corners 4">
            <a:extLst>
              <a:ext uri="{FF2B5EF4-FFF2-40B4-BE49-F238E27FC236}">
                <a16:creationId xmlns:a16="http://schemas.microsoft.com/office/drawing/2014/main" id="{488616D8-3575-793B-5871-BFAB890D2038}"/>
              </a:ext>
            </a:extLst>
          </p:cNvPr>
          <p:cNvSpPr/>
          <p:nvPr/>
        </p:nvSpPr>
        <p:spPr>
          <a:xfrm>
            <a:off x="314575" y="1108184"/>
            <a:ext cx="8704766" cy="1217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a:p>
            <a:pPr algn="ctr"/>
            <a:r>
              <a:rPr lang="en-US">
                <a:cs typeface="Calibri"/>
              </a:rPr>
              <a:t>Part A: </a:t>
            </a:r>
            <a:endParaRPr lang="en-US"/>
          </a:p>
          <a:p>
            <a:pPr algn="ctr"/>
            <a:r>
              <a:rPr lang="en-US">
                <a:cs typeface="Calibri"/>
              </a:rPr>
              <a:t>1. When a state had a high gun rate the suicide total decreased.</a:t>
            </a:r>
          </a:p>
          <a:p>
            <a:pPr algn="ctr"/>
            <a:r>
              <a:rPr lang="en-US">
                <a:ea typeface="+mn-lt"/>
                <a:cs typeface="+mn-lt"/>
              </a:rPr>
              <a:t>2. When a state's gun rate was high COVID cases and deaths were low. </a:t>
            </a:r>
          </a:p>
          <a:p>
            <a:pPr algn="ctr"/>
            <a:r>
              <a:rPr lang="en-US">
                <a:ea typeface="+mn-lt"/>
                <a:cs typeface="+mn-lt"/>
              </a:rPr>
              <a:t>3. COVID-19 cases and deaths increased/decreased as temperature increased/decreased.</a:t>
            </a:r>
            <a:endParaRPr lang="en-US"/>
          </a:p>
          <a:p>
            <a:pPr algn="ctr"/>
            <a:endParaRPr lang="en-US">
              <a:cs typeface="Calibri"/>
            </a:endParaRPr>
          </a:p>
        </p:txBody>
      </p:sp>
      <p:sp>
        <p:nvSpPr>
          <p:cNvPr id="2" name="Rectangle: Rounded Corners 1">
            <a:extLst>
              <a:ext uri="{FF2B5EF4-FFF2-40B4-BE49-F238E27FC236}">
                <a16:creationId xmlns:a16="http://schemas.microsoft.com/office/drawing/2014/main" id="{9077C5BB-D4FD-285C-B4A9-942CC908B774}"/>
              </a:ext>
            </a:extLst>
          </p:cNvPr>
          <p:cNvSpPr/>
          <p:nvPr/>
        </p:nvSpPr>
        <p:spPr>
          <a:xfrm>
            <a:off x="311455" y="2402795"/>
            <a:ext cx="8704766" cy="1217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ea typeface="+mn-lt"/>
                <a:cs typeface="+mn-lt"/>
              </a:rPr>
              <a:t>Part B:</a:t>
            </a:r>
          </a:p>
          <a:p>
            <a:pPr algn="ctr"/>
            <a:r>
              <a:rPr lang="en-US">
                <a:solidFill>
                  <a:schemeClr val="bg1"/>
                </a:solidFill>
                <a:ea typeface="+mn-lt"/>
                <a:cs typeface="+mn-lt"/>
              </a:rPr>
              <a:t>There is an extremely high chance that the sample average of 50 states from 2014 to 2020 is greater than 900 deaths.</a:t>
            </a:r>
            <a:endParaRPr lang="en-US">
              <a:solidFill>
                <a:schemeClr val="bg1"/>
              </a:solidFill>
              <a:cs typeface="Calibri"/>
            </a:endParaRPr>
          </a:p>
        </p:txBody>
      </p:sp>
      <p:sp>
        <p:nvSpPr>
          <p:cNvPr id="6" name="Rectangle: Rounded Corners 5">
            <a:extLst>
              <a:ext uri="{FF2B5EF4-FFF2-40B4-BE49-F238E27FC236}">
                <a16:creationId xmlns:a16="http://schemas.microsoft.com/office/drawing/2014/main" id="{4138EAF2-3422-5DEF-4CAF-31145E4F10CC}"/>
              </a:ext>
            </a:extLst>
          </p:cNvPr>
          <p:cNvSpPr/>
          <p:nvPr/>
        </p:nvSpPr>
        <p:spPr>
          <a:xfrm>
            <a:off x="311455" y="3690540"/>
            <a:ext cx="8704766" cy="958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ea typeface="+mn-lt"/>
                <a:cs typeface="+mn-lt"/>
              </a:rPr>
              <a:t>Part C:</a:t>
            </a:r>
          </a:p>
          <a:p>
            <a:pPr algn="ctr"/>
            <a:r>
              <a:rPr lang="en-US">
                <a:solidFill>
                  <a:schemeClr val="bg1"/>
                </a:solidFill>
                <a:cs typeface="Calibri"/>
              </a:rPr>
              <a:t>Suicide rates from 2019 </a:t>
            </a:r>
            <a:r>
              <a:rPr lang="en-US">
                <a:solidFill>
                  <a:schemeClr val="bg1"/>
                </a:solidFill>
                <a:ea typeface="+mn-lt"/>
                <a:cs typeface="+mn-lt"/>
              </a:rPr>
              <a:t>(pre COVID-19) </a:t>
            </a:r>
            <a:r>
              <a:rPr lang="en-US">
                <a:solidFill>
                  <a:schemeClr val="bg1"/>
                </a:solidFill>
                <a:cs typeface="Calibri"/>
              </a:rPr>
              <a:t>to 2020 (during COVID-19) had decreased.</a:t>
            </a:r>
          </a:p>
        </p:txBody>
      </p:sp>
      <p:sp>
        <p:nvSpPr>
          <p:cNvPr id="7" name="Rectangle: Rounded Corners 6">
            <a:extLst>
              <a:ext uri="{FF2B5EF4-FFF2-40B4-BE49-F238E27FC236}">
                <a16:creationId xmlns:a16="http://schemas.microsoft.com/office/drawing/2014/main" id="{C8ADF1F2-4F09-2C63-DCB9-487D42A3DCED}"/>
              </a:ext>
            </a:extLst>
          </p:cNvPr>
          <p:cNvSpPr/>
          <p:nvPr/>
        </p:nvSpPr>
        <p:spPr>
          <a:xfrm>
            <a:off x="311454" y="4748690"/>
            <a:ext cx="8704766" cy="1217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ea typeface="+mn-lt"/>
                <a:cs typeface="+mn-lt"/>
              </a:rPr>
              <a:t>Part D:</a:t>
            </a:r>
          </a:p>
          <a:p>
            <a:pPr algn="ctr"/>
            <a:r>
              <a:rPr lang="en-US">
                <a:solidFill>
                  <a:schemeClr val="bg1"/>
                </a:solidFill>
                <a:cs typeface="Calibri"/>
              </a:rPr>
              <a:t>From the span of 2014 to 2020 suicide rates had decreased, while suicide totals had increased, however there is low confidence in these conclusions given our analysis.</a:t>
            </a:r>
          </a:p>
        </p:txBody>
      </p:sp>
    </p:spTree>
    <p:extLst>
      <p:ext uri="{BB962C8B-B14F-4D97-AF65-F5344CB8AC3E}">
        <p14:creationId xmlns:p14="http://schemas.microsoft.com/office/powerpoint/2010/main" val="40468684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EAD12-3AC3-4065-88EE-608F9D10E3C4}"/>
              </a:ext>
            </a:extLst>
          </p:cNvPr>
          <p:cNvSpPr>
            <a:spLocks noGrp="1"/>
          </p:cNvSpPr>
          <p:nvPr>
            <p:ph type="title"/>
          </p:nvPr>
        </p:nvSpPr>
        <p:spPr/>
        <p:txBody>
          <a:bodyPr/>
          <a:lstStyle/>
          <a:p>
            <a:r>
              <a:rPr lang="en-US" b="1">
                <a:cs typeface="Calibri Light"/>
              </a:rPr>
              <a:t>Query 2</a:t>
            </a:r>
            <a:endParaRPr lang="en-US"/>
          </a:p>
        </p:txBody>
      </p:sp>
      <p:sp>
        <p:nvSpPr>
          <p:cNvPr id="3" name="Content Placeholder 2">
            <a:extLst>
              <a:ext uri="{FF2B5EF4-FFF2-40B4-BE49-F238E27FC236}">
                <a16:creationId xmlns:a16="http://schemas.microsoft.com/office/drawing/2014/main" id="{DB27E0A3-B4F5-468E-9E60-E69675532B3C}"/>
              </a:ext>
            </a:extLst>
          </p:cNvPr>
          <p:cNvSpPr>
            <a:spLocks noGrp="1"/>
          </p:cNvSpPr>
          <p:nvPr>
            <p:ph idx="1"/>
          </p:nvPr>
        </p:nvSpPr>
        <p:spPr/>
        <p:txBody>
          <a:bodyPr vert="horz" lIns="91440" tIns="45720" rIns="91440" bIns="45720" rtlCol="0" anchor="t">
            <a:normAutofit/>
          </a:bodyPr>
          <a:lstStyle/>
          <a:p>
            <a:pPr marL="514350" indent="-514350">
              <a:buAutoNum type="alphaUcPeriod"/>
            </a:pPr>
            <a:r>
              <a:rPr lang="en-US">
                <a:ea typeface="+mn-lt"/>
                <a:cs typeface="+mn-lt"/>
              </a:rPr>
              <a:t>What is the confidence interval for the true average of Mental health cases in the 50 states using a 95% confidence level?</a:t>
            </a:r>
            <a:endParaRPr lang="en-US">
              <a:cs typeface="Calibri" panose="020F0502020204030204"/>
            </a:endParaRPr>
          </a:p>
          <a:p>
            <a:pPr marL="514350" indent="-514350">
              <a:buAutoNum type="alphaUcPeriod"/>
            </a:pPr>
            <a:r>
              <a:rPr lang="en-US">
                <a:cs typeface="Calibri" panose="020F0502020204030204"/>
              </a:rPr>
              <a:t>How did a household income standing affect the amount of mental health cases? How were COVID-19 cases and deaths affected by different levels of household incomes?</a:t>
            </a:r>
            <a:endParaRPr lang="en-US">
              <a:ea typeface="+mn-lt"/>
              <a:cs typeface="+mn-lt"/>
            </a:endParaRPr>
          </a:p>
          <a:p>
            <a:pPr marL="514350" indent="-514350">
              <a:buAutoNum type="alphaUcPeriod"/>
            </a:pPr>
            <a:r>
              <a:rPr lang="en-US">
                <a:cs typeface="Calibri" panose="020F0502020204030204"/>
              </a:rPr>
              <a:t> </a:t>
            </a:r>
            <a:r>
              <a:rPr lang="en-US">
                <a:ea typeface="+mn-lt"/>
                <a:cs typeface="+mn-lt"/>
              </a:rPr>
              <a:t>What is the probability that the 50 states have between 500,000 and 900,000 or less than 200,000 mental health cases in 2021?</a:t>
            </a:r>
          </a:p>
          <a:p>
            <a:pPr marL="514350" indent="-514350">
              <a:buAutoNum type="alphaUcPeriod"/>
            </a:pPr>
            <a:endParaRPr lang="en-US">
              <a:cs typeface="Calibri" panose="020F0502020204030204"/>
            </a:endParaRPr>
          </a:p>
          <a:p>
            <a:pPr marL="514350" indent="-514350">
              <a:buAutoNum type="alphaUcPeriod"/>
            </a:pPr>
            <a:endParaRPr lang="en-US">
              <a:cs typeface="Calibri" panose="020F0502020204030204"/>
            </a:endParaRPr>
          </a:p>
        </p:txBody>
      </p:sp>
    </p:spTree>
    <p:extLst>
      <p:ext uri="{BB962C8B-B14F-4D97-AF65-F5344CB8AC3E}">
        <p14:creationId xmlns:p14="http://schemas.microsoft.com/office/powerpoint/2010/main" val="25060558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Chart, box and whisker chart&#10;&#10;Description automatically generated">
            <a:extLst>
              <a:ext uri="{FF2B5EF4-FFF2-40B4-BE49-F238E27FC236}">
                <a16:creationId xmlns:a16="http://schemas.microsoft.com/office/drawing/2014/main" id="{1490B19E-2D2F-85E1-A410-1D9BD8323B6A}"/>
              </a:ext>
            </a:extLst>
          </p:cNvPr>
          <p:cNvPicPr>
            <a:picLocks noGrp="1" noChangeAspect="1"/>
          </p:cNvPicPr>
          <p:nvPr>
            <p:ph idx="1"/>
          </p:nvPr>
        </p:nvPicPr>
        <p:blipFill>
          <a:blip r:embed="rId2"/>
          <a:stretch>
            <a:fillRect/>
          </a:stretch>
        </p:blipFill>
        <p:spPr>
          <a:xfrm>
            <a:off x="103248" y="1705833"/>
            <a:ext cx="4465329" cy="2976132"/>
          </a:xfrm>
        </p:spPr>
      </p:pic>
      <p:sp>
        <p:nvSpPr>
          <p:cNvPr id="8" name="Rectangle: Rounded Corners 7">
            <a:extLst>
              <a:ext uri="{FF2B5EF4-FFF2-40B4-BE49-F238E27FC236}">
                <a16:creationId xmlns:a16="http://schemas.microsoft.com/office/drawing/2014/main" id="{85AA880E-B5C7-03F1-A1EB-4DDE2E519799}"/>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Removing Outliers in Query 2</a:t>
            </a:r>
            <a:endParaRPr lang="en-US" b="1">
              <a:solidFill>
                <a:schemeClr val="tx1"/>
              </a:solidFill>
              <a:ea typeface="Calibri"/>
              <a:cs typeface="Calibri"/>
            </a:endParaRPr>
          </a:p>
        </p:txBody>
      </p:sp>
      <p:pic>
        <p:nvPicPr>
          <p:cNvPr id="10" name="Picture 10" descr="Chart, box and whisker chart&#10;&#10;Description automatically generated">
            <a:extLst>
              <a:ext uri="{FF2B5EF4-FFF2-40B4-BE49-F238E27FC236}">
                <a16:creationId xmlns:a16="http://schemas.microsoft.com/office/drawing/2014/main" id="{3BB80E03-3639-C39D-220A-C04CA247DFBB}"/>
              </a:ext>
            </a:extLst>
          </p:cNvPr>
          <p:cNvPicPr>
            <a:picLocks noChangeAspect="1"/>
          </p:cNvPicPr>
          <p:nvPr/>
        </p:nvPicPr>
        <p:blipFill>
          <a:blip r:embed="rId3"/>
          <a:stretch>
            <a:fillRect/>
          </a:stretch>
        </p:blipFill>
        <p:spPr>
          <a:xfrm>
            <a:off x="4568008" y="1707294"/>
            <a:ext cx="4470178" cy="2974233"/>
          </a:xfrm>
          <a:prstGeom prst="rect">
            <a:avLst/>
          </a:prstGeom>
        </p:spPr>
      </p:pic>
      <p:sp>
        <p:nvSpPr>
          <p:cNvPr id="2" name="Rectangle: Rounded Corners 1">
            <a:extLst>
              <a:ext uri="{FF2B5EF4-FFF2-40B4-BE49-F238E27FC236}">
                <a16:creationId xmlns:a16="http://schemas.microsoft.com/office/drawing/2014/main" id="{292E4E13-C334-1E98-0027-5AD63034255F}"/>
              </a:ext>
            </a:extLst>
          </p:cNvPr>
          <p:cNvSpPr/>
          <p:nvPr/>
        </p:nvSpPr>
        <p:spPr>
          <a:xfrm>
            <a:off x="3136511" y="4918393"/>
            <a:ext cx="3663589" cy="11280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California, Texas, New York, and Florida are all high outliers for both data sets.</a:t>
            </a:r>
            <a:endParaRPr lang="en-US"/>
          </a:p>
        </p:txBody>
      </p:sp>
    </p:spTree>
    <p:extLst>
      <p:ext uri="{BB962C8B-B14F-4D97-AF65-F5344CB8AC3E}">
        <p14:creationId xmlns:p14="http://schemas.microsoft.com/office/powerpoint/2010/main" val="31824788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B3DC-1D3D-F669-FE52-5D4F622079E2}"/>
              </a:ext>
            </a:extLst>
          </p:cNvPr>
          <p:cNvSpPr>
            <a:spLocks noGrp="1"/>
          </p:cNvSpPr>
          <p:nvPr>
            <p:ph type="title"/>
          </p:nvPr>
        </p:nvSpPr>
        <p:spPr/>
        <p:txBody>
          <a:bodyPr/>
          <a:lstStyle/>
          <a:p>
            <a:endParaRPr lang="en-US"/>
          </a:p>
        </p:txBody>
      </p:sp>
      <p:pic>
        <p:nvPicPr>
          <p:cNvPr id="5" name="Picture 5" descr="Chart, box and whisker chart&#10;&#10;Description automatically generated">
            <a:extLst>
              <a:ext uri="{FF2B5EF4-FFF2-40B4-BE49-F238E27FC236}">
                <a16:creationId xmlns:a16="http://schemas.microsoft.com/office/drawing/2014/main" id="{1AD752C9-EC56-3733-52EB-7D4992E49E22}"/>
              </a:ext>
            </a:extLst>
          </p:cNvPr>
          <p:cNvPicPr>
            <a:picLocks noChangeAspect="1"/>
          </p:cNvPicPr>
          <p:nvPr/>
        </p:nvPicPr>
        <p:blipFill>
          <a:blip r:embed="rId2"/>
          <a:stretch>
            <a:fillRect/>
          </a:stretch>
        </p:blipFill>
        <p:spPr>
          <a:xfrm>
            <a:off x="1564144" y="1735782"/>
            <a:ext cx="3609921" cy="2417111"/>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7300E292-92C5-6BB2-3818-7D15E9F9D3C9}"/>
              </a:ext>
            </a:extLst>
          </p:cNvPr>
          <p:cNvPicPr>
            <a:picLocks noChangeAspect="1"/>
          </p:cNvPicPr>
          <p:nvPr/>
        </p:nvPicPr>
        <p:blipFill>
          <a:blip r:embed="rId3"/>
          <a:stretch>
            <a:fillRect/>
          </a:stretch>
        </p:blipFill>
        <p:spPr>
          <a:xfrm>
            <a:off x="5166958" y="1765910"/>
            <a:ext cx="3531820" cy="2357874"/>
          </a:xfrm>
          <a:prstGeom prst="rect">
            <a:avLst/>
          </a:prstGeom>
        </p:spPr>
      </p:pic>
      <p:pic>
        <p:nvPicPr>
          <p:cNvPr id="9" name="Picture 7" descr="Chart, box and whisker chart&#10;&#10;Description automatically generated">
            <a:extLst>
              <a:ext uri="{FF2B5EF4-FFF2-40B4-BE49-F238E27FC236}">
                <a16:creationId xmlns:a16="http://schemas.microsoft.com/office/drawing/2014/main" id="{8079CA45-F69A-01EC-D019-3E2D6FEB8C99}"/>
              </a:ext>
            </a:extLst>
          </p:cNvPr>
          <p:cNvPicPr>
            <a:picLocks noChangeAspect="1"/>
          </p:cNvPicPr>
          <p:nvPr/>
        </p:nvPicPr>
        <p:blipFill>
          <a:blip r:embed="rId4"/>
          <a:stretch>
            <a:fillRect/>
          </a:stretch>
        </p:blipFill>
        <p:spPr>
          <a:xfrm>
            <a:off x="2950837" y="4126007"/>
            <a:ext cx="3441977" cy="2329470"/>
          </a:xfrm>
          <a:prstGeom prst="rect">
            <a:avLst/>
          </a:prstGeom>
        </p:spPr>
      </p:pic>
      <p:sp>
        <p:nvSpPr>
          <p:cNvPr id="11" name="Rectangle: Rounded Corners 10">
            <a:extLst>
              <a:ext uri="{FF2B5EF4-FFF2-40B4-BE49-F238E27FC236}">
                <a16:creationId xmlns:a16="http://schemas.microsoft.com/office/drawing/2014/main" id="{E115E963-8BF9-1335-33B3-50FF6407008B}"/>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Removing Outliers in Query 2</a:t>
            </a:r>
            <a:endParaRPr lang="en-US" b="1">
              <a:solidFill>
                <a:schemeClr val="tx1"/>
              </a:solidFill>
              <a:ea typeface="Calibri"/>
              <a:cs typeface="Calibri"/>
            </a:endParaRPr>
          </a:p>
        </p:txBody>
      </p:sp>
      <p:sp>
        <p:nvSpPr>
          <p:cNvPr id="4" name="Rectangle: Rounded Corners 3">
            <a:extLst>
              <a:ext uri="{FF2B5EF4-FFF2-40B4-BE49-F238E27FC236}">
                <a16:creationId xmlns:a16="http://schemas.microsoft.com/office/drawing/2014/main" id="{254585F7-E1C1-C5EF-2DA1-05A8F34D61B7}"/>
              </a:ext>
            </a:extLst>
          </p:cNvPr>
          <p:cNvSpPr/>
          <p:nvPr/>
        </p:nvSpPr>
        <p:spPr>
          <a:xfrm>
            <a:off x="6340904" y="4329423"/>
            <a:ext cx="1766907" cy="1657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Overdose rates has West Virginia as a  high outlier.</a:t>
            </a:r>
            <a:endParaRPr lang="en-US"/>
          </a:p>
        </p:txBody>
      </p:sp>
      <p:sp>
        <p:nvSpPr>
          <p:cNvPr id="10" name="Rectangle: Rounded Corners 9">
            <a:extLst>
              <a:ext uri="{FF2B5EF4-FFF2-40B4-BE49-F238E27FC236}">
                <a16:creationId xmlns:a16="http://schemas.microsoft.com/office/drawing/2014/main" id="{02FB1E97-9C98-A747-3273-C4F3C8DF9A1E}"/>
              </a:ext>
            </a:extLst>
          </p:cNvPr>
          <p:cNvSpPr/>
          <p:nvPr/>
        </p:nvSpPr>
        <p:spPr>
          <a:xfrm>
            <a:off x="91839" y="1963563"/>
            <a:ext cx="1367606" cy="2415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Overdose Totals has California and Florida as high outliers.</a:t>
            </a:r>
            <a:endParaRPr lang="en-US"/>
          </a:p>
        </p:txBody>
      </p:sp>
    </p:spTree>
    <p:extLst>
      <p:ext uri="{BB962C8B-B14F-4D97-AF65-F5344CB8AC3E}">
        <p14:creationId xmlns:p14="http://schemas.microsoft.com/office/powerpoint/2010/main" val="15143469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D2D01-13F8-4214-49A0-9EAA3159F161}"/>
              </a:ext>
            </a:extLst>
          </p:cNvPr>
          <p:cNvSpPr>
            <a:spLocks noGrp="1"/>
          </p:cNvSpPr>
          <p:nvPr>
            <p:ph type="title"/>
          </p:nvPr>
        </p:nvSpPr>
        <p:spPr/>
        <p:txBody>
          <a:bodyPr/>
          <a:lstStyle/>
          <a:p>
            <a:endParaRPr lang="en-US"/>
          </a:p>
        </p:txBody>
      </p:sp>
      <p:sp>
        <p:nvSpPr>
          <p:cNvPr id="4" name="Rectangle: Rounded Corners 3">
            <a:extLst>
              <a:ext uri="{FF2B5EF4-FFF2-40B4-BE49-F238E27FC236}">
                <a16:creationId xmlns:a16="http://schemas.microsoft.com/office/drawing/2014/main" id="{2EE91F63-C139-E5AE-7FB1-93996CE02283}"/>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A. What is the confidence interval for the true average of Mental health cases in the 50 states using a 95% confidence level?</a:t>
            </a:r>
          </a:p>
        </p:txBody>
      </p:sp>
      <p:sp>
        <p:nvSpPr>
          <p:cNvPr id="6" name="Rectangle: Rounded Corners 5">
            <a:extLst>
              <a:ext uri="{FF2B5EF4-FFF2-40B4-BE49-F238E27FC236}">
                <a16:creationId xmlns:a16="http://schemas.microsoft.com/office/drawing/2014/main" id="{9DBCB60D-4BDB-17F8-3F8D-36B4C1D2816E}"/>
              </a:ext>
            </a:extLst>
          </p:cNvPr>
          <p:cNvSpPr/>
          <p:nvPr/>
        </p:nvSpPr>
        <p:spPr>
          <a:xfrm>
            <a:off x="830546" y="2053405"/>
            <a:ext cx="4252557" cy="1746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Mean: 723,336 (rounded)</a:t>
            </a:r>
          </a:p>
          <a:p>
            <a:pPr algn="ctr"/>
            <a:r>
              <a:rPr lang="en-US">
                <a:cs typeface="Calibri"/>
              </a:rPr>
              <a:t>Standard Deviation: 484,056 (rounded)</a:t>
            </a:r>
          </a:p>
          <a:p>
            <a:pPr algn="ctr"/>
            <a:r>
              <a:rPr lang="en-US">
                <a:cs typeface="Calibri"/>
              </a:rPr>
              <a:t>Number of states: 50</a:t>
            </a:r>
          </a:p>
          <a:p>
            <a:pPr algn="ctr"/>
            <a:r>
              <a:rPr lang="en-US">
                <a:cs typeface="Calibri"/>
              </a:rPr>
              <a:t>Median: 723,000</a:t>
            </a:r>
          </a:p>
          <a:p>
            <a:pPr algn="ctr"/>
            <a:r>
              <a:rPr lang="en-US">
                <a:cs typeface="Calibri"/>
              </a:rPr>
              <a:t>z 0.025= 1.96</a:t>
            </a:r>
          </a:p>
        </p:txBody>
      </p:sp>
      <p:sp>
        <p:nvSpPr>
          <p:cNvPr id="8" name="Rectangle: Rounded Corners 7">
            <a:extLst>
              <a:ext uri="{FF2B5EF4-FFF2-40B4-BE49-F238E27FC236}">
                <a16:creationId xmlns:a16="http://schemas.microsoft.com/office/drawing/2014/main" id="{26F3E5E7-2D5A-3767-1B99-6383FB85A8D1}"/>
              </a:ext>
            </a:extLst>
          </p:cNvPr>
          <p:cNvSpPr/>
          <p:nvPr/>
        </p:nvSpPr>
        <p:spPr>
          <a:xfrm>
            <a:off x="3316197" y="4708759"/>
            <a:ext cx="3743449" cy="11679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Equation: </a:t>
            </a:r>
            <a:r>
              <a:rPr lang="en-US">
                <a:ea typeface="+mn-lt"/>
                <a:cs typeface="+mn-lt"/>
              </a:rPr>
              <a:t>𝑥±𝑧𝛼 /2 * 𝑠/√n</a:t>
            </a:r>
            <a:br>
              <a:rPr lang="en-US">
                <a:ea typeface="+mn-lt"/>
                <a:cs typeface="+mn-lt"/>
              </a:rPr>
            </a:br>
            <a:endParaRPr lang="en-US">
              <a:ea typeface="+mn-lt"/>
              <a:cs typeface="+mn-lt"/>
            </a:endParaRPr>
          </a:p>
        </p:txBody>
      </p:sp>
    </p:spTree>
    <p:extLst>
      <p:ext uri="{BB962C8B-B14F-4D97-AF65-F5344CB8AC3E}">
        <p14:creationId xmlns:p14="http://schemas.microsoft.com/office/powerpoint/2010/main" val="11099380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3A02499-A254-09A0-5E4E-63FC05DB3FD7}"/>
              </a:ext>
            </a:extLst>
          </p:cNvPr>
          <p:cNvSpPr/>
          <p:nvPr/>
        </p:nvSpPr>
        <p:spPr>
          <a:xfrm>
            <a:off x="4903419" y="1883702"/>
            <a:ext cx="3603694" cy="147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a:p>
            <a:pPr algn="ctr"/>
            <a:r>
              <a:rPr lang="en-US">
                <a:cs typeface="Calibri"/>
              </a:rPr>
              <a:t> 723</a:t>
            </a:r>
            <a:r>
              <a:rPr lang="en-US">
                <a:ea typeface="+mn-lt"/>
                <a:cs typeface="+mn-lt"/>
              </a:rPr>
              <a:t>, 336 ±1.96 * 484,056/√50 </a:t>
            </a:r>
            <a:endParaRPr lang="en-US"/>
          </a:p>
          <a:p>
            <a:pPr algn="ctr"/>
            <a:r>
              <a:rPr lang="en-US">
                <a:ea typeface="+mn-lt"/>
                <a:cs typeface="+mn-lt"/>
              </a:rPr>
              <a:t>= 723, 336 ± 134,173</a:t>
            </a:r>
          </a:p>
          <a:p>
            <a:pPr algn="ctr"/>
            <a:r>
              <a:rPr lang="en-US">
                <a:ea typeface="+mn-lt"/>
                <a:cs typeface="+mn-lt"/>
              </a:rPr>
              <a:t>= (589,163 , 857,509)</a:t>
            </a:r>
            <a:br>
              <a:rPr lang="en-US">
                <a:ea typeface="+mn-lt"/>
                <a:cs typeface="+mn-lt"/>
              </a:rPr>
            </a:br>
            <a:endParaRPr lang="en-US">
              <a:ea typeface="+mn-lt"/>
              <a:cs typeface="+mn-lt"/>
            </a:endParaRPr>
          </a:p>
        </p:txBody>
      </p:sp>
      <p:sp>
        <p:nvSpPr>
          <p:cNvPr id="6" name="Rectangle: Rounded Corners 5">
            <a:extLst>
              <a:ext uri="{FF2B5EF4-FFF2-40B4-BE49-F238E27FC236}">
                <a16:creationId xmlns:a16="http://schemas.microsoft.com/office/drawing/2014/main" id="{F21D96D5-D47C-D191-D9B7-41511A2512CC}"/>
              </a:ext>
            </a:extLst>
          </p:cNvPr>
          <p:cNvSpPr/>
          <p:nvPr/>
        </p:nvSpPr>
        <p:spPr>
          <a:xfrm>
            <a:off x="4573996" y="3600696"/>
            <a:ext cx="4252558" cy="10282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a:p>
            <a:pPr algn="ctr"/>
            <a:r>
              <a:rPr lang="en-US">
                <a:cs typeface="Calibri"/>
              </a:rPr>
              <a:t> 589,163 &lt; </a:t>
            </a:r>
            <a:r>
              <a:rPr lang="en-US">
                <a:ea typeface="+mn-lt"/>
                <a:cs typeface="+mn-lt"/>
              </a:rPr>
              <a:t>µ &lt; 857,509 with a 95% confidence level</a:t>
            </a:r>
            <a:br>
              <a:rPr lang="en-US">
                <a:ea typeface="+mn-lt"/>
                <a:cs typeface="+mn-lt"/>
              </a:rPr>
            </a:br>
            <a:endParaRPr lang="en-US">
              <a:ea typeface="+mn-lt"/>
              <a:cs typeface="+mn-lt"/>
            </a:endParaRPr>
          </a:p>
        </p:txBody>
      </p:sp>
      <p:sp>
        <p:nvSpPr>
          <p:cNvPr id="7" name="Rectangle: Rounded Corners 6">
            <a:extLst>
              <a:ext uri="{FF2B5EF4-FFF2-40B4-BE49-F238E27FC236}">
                <a16:creationId xmlns:a16="http://schemas.microsoft.com/office/drawing/2014/main" id="{CF10AEDC-D8EB-1CBC-4289-92A5F46218FD}"/>
              </a:ext>
            </a:extLst>
          </p:cNvPr>
          <p:cNvSpPr/>
          <p:nvPr/>
        </p:nvSpPr>
        <p:spPr>
          <a:xfrm>
            <a:off x="1868730" y="4948337"/>
            <a:ext cx="5111055" cy="1167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a:p>
            <a:pPr algn="ctr"/>
            <a:r>
              <a:rPr lang="en-US">
                <a:ea typeface="+mn-lt"/>
                <a:cs typeface="+mn-lt"/>
              </a:rPr>
              <a:t>The difference between the two values is huge, so we may need more data points to be accurate.</a:t>
            </a:r>
            <a:br>
              <a:rPr lang="en-US">
                <a:ea typeface="+mn-lt"/>
                <a:cs typeface="+mn-lt"/>
              </a:rPr>
            </a:br>
            <a:endParaRPr lang="en-US">
              <a:ea typeface="+mn-lt"/>
              <a:cs typeface="+mn-lt"/>
            </a:endParaRPr>
          </a:p>
        </p:txBody>
      </p:sp>
      <p:sp>
        <p:nvSpPr>
          <p:cNvPr id="9" name="Rectangle: Rounded Corners 8">
            <a:extLst>
              <a:ext uri="{FF2B5EF4-FFF2-40B4-BE49-F238E27FC236}">
                <a16:creationId xmlns:a16="http://schemas.microsoft.com/office/drawing/2014/main" id="{8DF24151-97B1-0AEB-903F-7E40789BC5C2}"/>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A. What is the confidence interval for the true average of Mental health cases in the 50 states using a 95% confidence level?</a:t>
            </a:r>
          </a:p>
        </p:txBody>
      </p:sp>
    </p:spTree>
    <p:extLst>
      <p:ext uri="{BB962C8B-B14F-4D97-AF65-F5344CB8AC3E}">
        <p14:creationId xmlns:p14="http://schemas.microsoft.com/office/powerpoint/2010/main" val="17739320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text&#10;&#10;Description automatically generated">
            <a:extLst>
              <a:ext uri="{FF2B5EF4-FFF2-40B4-BE49-F238E27FC236}">
                <a16:creationId xmlns:a16="http://schemas.microsoft.com/office/drawing/2014/main" id="{BABED56F-8714-56BE-D64E-F0F503E57E1C}"/>
              </a:ext>
            </a:extLst>
          </p:cNvPr>
          <p:cNvPicPr>
            <a:picLocks noGrp="1" noChangeAspect="1"/>
          </p:cNvPicPr>
          <p:nvPr>
            <p:ph idx="1"/>
          </p:nvPr>
        </p:nvPicPr>
        <p:blipFill rotWithShape="1">
          <a:blip r:embed="rId2"/>
          <a:srcRect l="12550" t="29384" r="14820" b="31754"/>
          <a:stretch/>
        </p:blipFill>
        <p:spPr>
          <a:xfrm>
            <a:off x="475755" y="1606009"/>
            <a:ext cx="8432948" cy="2542192"/>
          </a:xfrm>
        </p:spPr>
      </p:pic>
      <p:sp>
        <p:nvSpPr>
          <p:cNvPr id="6" name="Rectangle: Rounded Corners 5">
            <a:extLst>
              <a:ext uri="{FF2B5EF4-FFF2-40B4-BE49-F238E27FC236}">
                <a16:creationId xmlns:a16="http://schemas.microsoft.com/office/drawing/2014/main" id="{609DA1F6-C6F7-EA37-23A3-FD7AE7A956BC}"/>
              </a:ext>
            </a:extLst>
          </p:cNvPr>
          <p:cNvSpPr/>
          <p:nvPr/>
        </p:nvSpPr>
        <p:spPr>
          <a:xfrm>
            <a:off x="1189917" y="4828550"/>
            <a:ext cx="3903169" cy="119790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Relationship between all the data</a:t>
            </a:r>
            <a:endParaRPr lang="en-US"/>
          </a:p>
        </p:txBody>
      </p:sp>
      <p:sp>
        <p:nvSpPr>
          <p:cNvPr id="2" name="Rectangle: Rounded Corners 1">
            <a:extLst>
              <a:ext uri="{FF2B5EF4-FFF2-40B4-BE49-F238E27FC236}">
                <a16:creationId xmlns:a16="http://schemas.microsoft.com/office/drawing/2014/main" id="{B9BD651D-3F7A-C8A1-7B79-1332F2D20690}"/>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Calibri"/>
                <a:ea typeface="Arial"/>
                <a:cs typeface="Arial"/>
              </a:rPr>
              <a:t>Part B. How did a household income standing affect the amount of mental health cases?​ How were COVID-19 cases and deaths affected by different levels of household incomes?</a:t>
            </a:r>
            <a:endParaRPr lang="en-US" b="1">
              <a:solidFill>
                <a:schemeClr val="tx1"/>
              </a:solidFill>
              <a:cs typeface="Calibri"/>
            </a:endParaRPr>
          </a:p>
        </p:txBody>
      </p:sp>
    </p:spTree>
    <p:extLst>
      <p:ext uri="{BB962C8B-B14F-4D97-AF65-F5344CB8AC3E}">
        <p14:creationId xmlns:p14="http://schemas.microsoft.com/office/powerpoint/2010/main" val="24787396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72A7EC6-BD8D-2AF3-E95D-95E6B8AC62E3}"/>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highlight>
                  <a:srgbClr val="FFFF00"/>
                </a:highlight>
                <a:latin typeface="Calibri"/>
                <a:ea typeface="Arial"/>
                <a:cs typeface="Arial"/>
              </a:rPr>
              <a:t>How did a household income standing affect the amount of mental health cases?</a:t>
            </a:r>
            <a:r>
              <a:rPr lang="en-US" b="1">
                <a:solidFill>
                  <a:schemeClr val="tx1"/>
                </a:solidFill>
                <a:latin typeface="Calibri"/>
                <a:ea typeface="Arial"/>
                <a:cs typeface="Arial"/>
              </a:rPr>
              <a:t>​ How were COVID-19 cases and deaths affected by different levels of household incomes?</a:t>
            </a:r>
            <a:endParaRPr lang="en-US" b="1">
              <a:solidFill>
                <a:schemeClr val="tx1"/>
              </a:solidFill>
              <a:cs typeface="Calibri"/>
            </a:endParaRPr>
          </a:p>
        </p:txBody>
      </p:sp>
      <p:pic>
        <p:nvPicPr>
          <p:cNvPr id="7" name="Picture 7" descr="Chart&#10;&#10;Description automatically generated">
            <a:extLst>
              <a:ext uri="{FF2B5EF4-FFF2-40B4-BE49-F238E27FC236}">
                <a16:creationId xmlns:a16="http://schemas.microsoft.com/office/drawing/2014/main" id="{4853EF43-EE92-97D5-C54E-E6BFEB1AD530}"/>
              </a:ext>
            </a:extLst>
          </p:cNvPr>
          <p:cNvPicPr>
            <a:picLocks noChangeAspect="1"/>
          </p:cNvPicPr>
          <p:nvPr/>
        </p:nvPicPr>
        <p:blipFill>
          <a:blip r:embed="rId2"/>
          <a:stretch>
            <a:fillRect/>
          </a:stretch>
        </p:blipFill>
        <p:spPr>
          <a:xfrm>
            <a:off x="359412" y="1989019"/>
            <a:ext cx="2844938" cy="1312703"/>
          </a:xfrm>
          <a:prstGeom prst="rect">
            <a:avLst/>
          </a:prstGeom>
        </p:spPr>
      </p:pic>
      <p:pic>
        <p:nvPicPr>
          <p:cNvPr id="10" name="Picture 10" descr="Chart, bar chart&#10;&#10;Description automatically generated">
            <a:extLst>
              <a:ext uri="{FF2B5EF4-FFF2-40B4-BE49-F238E27FC236}">
                <a16:creationId xmlns:a16="http://schemas.microsoft.com/office/drawing/2014/main" id="{DD6A2F00-2056-FF14-CFC4-ED135F951D63}"/>
              </a:ext>
            </a:extLst>
          </p:cNvPr>
          <p:cNvPicPr>
            <a:picLocks noChangeAspect="1"/>
          </p:cNvPicPr>
          <p:nvPr/>
        </p:nvPicPr>
        <p:blipFill>
          <a:blip r:embed="rId3"/>
          <a:stretch>
            <a:fillRect/>
          </a:stretch>
        </p:blipFill>
        <p:spPr>
          <a:xfrm>
            <a:off x="363717" y="3360931"/>
            <a:ext cx="2836330" cy="1254181"/>
          </a:xfrm>
          <a:prstGeom prst="rect">
            <a:avLst/>
          </a:prstGeom>
        </p:spPr>
      </p:pic>
      <p:sp>
        <p:nvSpPr>
          <p:cNvPr id="11" name="Rectangle: Rounded Corners 10">
            <a:extLst>
              <a:ext uri="{FF2B5EF4-FFF2-40B4-BE49-F238E27FC236}">
                <a16:creationId xmlns:a16="http://schemas.microsoft.com/office/drawing/2014/main" id="{57AAFB17-2F56-46EE-F272-90F9E228F50F}"/>
              </a:ext>
            </a:extLst>
          </p:cNvPr>
          <p:cNvSpPr/>
          <p:nvPr/>
        </p:nvSpPr>
        <p:spPr>
          <a:xfrm>
            <a:off x="6490642" y="2043423"/>
            <a:ext cx="2375842" cy="3543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Observation: As the households below poverty level increase we also saw an increase in mental health cases. Conversely when households below poverty level were low mental health cases were also low.</a:t>
            </a:r>
            <a:endParaRPr lang="en-US"/>
          </a:p>
        </p:txBody>
      </p:sp>
      <p:pic>
        <p:nvPicPr>
          <p:cNvPr id="12" name="Picture 12" descr="Chart&#10;&#10;Description automatically generated">
            <a:extLst>
              <a:ext uri="{FF2B5EF4-FFF2-40B4-BE49-F238E27FC236}">
                <a16:creationId xmlns:a16="http://schemas.microsoft.com/office/drawing/2014/main" id="{4E1497F0-0E54-87B1-0F51-F4F46BF29087}"/>
              </a:ext>
            </a:extLst>
          </p:cNvPr>
          <p:cNvPicPr>
            <a:picLocks noChangeAspect="1"/>
          </p:cNvPicPr>
          <p:nvPr/>
        </p:nvPicPr>
        <p:blipFill>
          <a:blip r:embed="rId4"/>
          <a:stretch>
            <a:fillRect/>
          </a:stretch>
        </p:blipFill>
        <p:spPr>
          <a:xfrm>
            <a:off x="3244365" y="1989019"/>
            <a:ext cx="2834956" cy="1312703"/>
          </a:xfrm>
          <a:prstGeom prst="rect">
            <a:avLst/>
          </a:prstGeom>
        </p:spPr>
      </p:pic>
      <p:pic>
        <p:nvPicPr>
          <p:cNvPr id="13" name="Picture 13" descr="Chart, bar chart&#10;&#10;Description automatically generated">
            <a:extLst>
              <a:ext uri="{FF2B5EF4-FFF2-40B4-BE49-F238E27FC236}">
                <a16:creationId xmlns:a16="http://schemas.microsoft.com/office/drawing/2014/main" id="{3D16A92B-5187-E1D7-EEB6-32C7075F44E0}"/>
              </a:ext>
            </a:extLst>
          </p:cNvPr>
          <p:cNvPicPr>
            <a:picLocks noChangeAspect="1"/>
          </p:cNvPicPr>
          <p:nvPr/>
        </p:nvPicPr>
        <p:blipFill>
          <a:blip r:embed="rId5"/>
          <a:stretch>
            <a:fillRect/>
          </a:stretch>
        </p:blipFill>
        <p:spPr>
          <a:xfrm>
            <a:off x="3278617" y="3360931"/>
            <a:ext cx="2816363" cy="1254180"/>
          </a:xfrm>
          <a:prstGeom prst="rect">
            <a:avLst/>
          </a:prstGeom>
        </p:spPr>
      </p:pic>
    </p:spTree>
    <p:extLst>
      <p:ext uri="{BB962C8B-B14F-4D97-AF65-F5344CB8AC3E}">
        <p14:creationId xmlns:p14="http://schemas.microsoft.com/office/powerpoint/2010/main" val="3026229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8D6E-998C-451E-BB1B-F65FDD1503FF}"/>
              </a:ext>
            </a:extLst>
          </p:cNvPr>
          <p:cNvSpPr>
            <a:spLocks noGrp="1"/>
          </p:cNvSpPr>
          <p:nvPr>
            <p:ph type="title"/>
          </p:nvPr>
        </p:nvSpPr>
        <p:spPr/>
        <p:txBody>
          <a:bodyPr/>
          <a:lstStyle/>
          <a:p>
            <a:r>
              <a:rPr lang="en-US">
                <a:latin typeface="Times New Roman"/>
                <a:cs typeface="Times New Roman"/>
              </a:rPr>
              <a:t>Analysis</a:t>
            </a:r>
          </a:p>
        </p:txBody>
      </p:sp>
      <p:sp>
        <p:nvSpPr>
          <p:cNvPr id="4" name="Rectangle: Rounded Corners 3">
            <a:extLst>
              <a:ext uri="{FF2B5EF4-FFF2-40B4-BE49-F238E27FC236}">
                <a16:creationId xmlns:a16="http://schemas.microsoft.com/office/drawing/2014/main" id="{57931AE8-B613-285A-E5B5-CA216E45DBC1}"/>
              </a:ext>
            </a:extLst>
          </p:cNvPr>
          <p:cNvSpPr/>
          <p:nvPr/>
        </p:nvSpPr>
        <p:spPr>
          <a:xfrm>
            <a:off x="1030198" y="2442725"/>
            <a:ext cx="3144496" cy="272523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latin typeface="Times New Roman"/>
                <a:cs typeface="Times New Roman"/>
              </a:rPr>
              <a:t>Within the 50 states in 2020, the true average unemployment rates are at most 7%.</a:t>
            </a:r>
          </a:p>
        </p:txBody>
      </p:sp>
      <p:sp>
        <p:nvSpPr>
          <p:cNvPr id="5" name="Arrow: Right 4">
            <a:extLst>
              <a:ext uri="{FF2B5EF4-FFF2-40B4-BE49-F238E27FC236}">
                <a16:creationId xmlns:a16="http://schemas.microsoft.com/office/drawing/2014/main" id="{A64DCBC1-6F55-FD33-4114-40807C684A93}"/>
              </a:ext>
            </a:extLst>
          </p:cNvPr>
          <p:cNvSpPr/>
          <p:nvPr/>
        </p:nvSpPr>
        <p:spPr>
          <a:xfrm>
            <a:off x="4175758" y="3319576"/>
            <a:ext cx="1277763" cy="598951"/>
          </a:xfrm>
          <a:prstGeom prst="rightArrow">
            <a:avLst/>
          </a:prstGeom>
          <a:ln w="285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100" b="1">
                <a:latin typeface="Times New Roman"/>
                <a:cs typeface="Times New Roman"/>
              </a:rPr>
              <a:t>Failed to Reject</a:t>
            </a:r>
          </a:p>
        </p:txBody>
      </p:sp>
      <p:sp>
        <p:nvSpPr>
          <p:cNvPr id="6" name="Rectangle: Rounded Corners 5">
            <a:extLst>
              <a:ext uri="{FF2B5EF4-FFF2-40B4-BE49-F238E27FC236}">
                <a16:creationId xmlns:a16="http://schemas.microsoft.com/office/drawing/2014/main" id="{A420CD43-C565-D4A8-8316-5279E5971F68}"/>
              </a:ext>
            </a:extLst>
          </p:cNvPr>
          <p:cNvSpPr/>
          <p:nvPr/>
        </p:nvSpPr>
        <p:spPr>
          <a:xfrm>
            <a:off x="5452459" y="2442724"/>
            <a:ext cx="3144496" cy="272523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latin typeface="Times New Roman"/>
                <a:ea typeface="Calibri"/>
                <a:cs typeface="Times New Roman"/>
              </a:rPr>
              <a:t>It is plausible that the true average unemployment rate within the 50 states is at most 7%</a:t>
            </a:r>
          </a:p>
        </p:txBody>
      </p:sp>
      <p:sp>
        <p:nvSpPr>
          <p:cNvPr id="7" name="TextBox 6">
            <a:extLst>
              <a:ext uri="{FF2B5EF4-FFF2-40B4-BE49-F238E27FC236}">
                <a16:creationId xmlns:a16="http://schemas.microsoft.com/office/drawing/2014/main" id="{04ACD783-A5AD-5309-E2E8-F6236404F7D9}"/>
              </a:ext>
            </a:extLst>
          </p:cNvPr>
          <p:cNvSpPr txBox="1"/>
          <p:nvPr/>
        </p:nvSpPr>
        <p:spPr>
          <a:xfrm>
            <a:off x="1280009" y="1679311"/>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latin typeface="Times New Roman"/>
                <a:cs typeface="Times New Roman"/>
              </a:rPr>
              <a:t>Hypothesis</a:t>
            </a:r>
          </a:p>
        </p:txBody>
      </p:sp>
      <p:sp>
        <p:nvSpPr>
          <p:cNvPr id="9" name="TextBox 8">
            <a:extLst>
              <a:ext uri="{FF2B5EF4-FFF2-40B4-BE49-F238E27FC236}">
                <a16:creationId xmlns:a16="http://schemas.microsoft.com/office/drawing/2014/main" id="{BA6574AF-07FE-42C4-5E8A-D6CBDFCC5912}"/>
              </a:ext>
            </a:extLst>
          </p:cNvPr>
          <p:cNvSpPr txBox="1"/>
          <p:nvPr/>
        </p:nvSpPr>
        <p:spPr>
          <a:xfrm>
            <a:off x="5692288" y="1679311"/>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latin typeface="Times New Roman"/>
                <a:cs typeface="Times New Roman"/>
              </a:rPr>
              <a:t>Conclusion</a:t>
            </a:r>
          </a:p>
        </p:txBody>
      </p:sp>
      <p:sp>
        <p:nvSpPr>
          <p:cNvPr id="3" name="Rectangle: Rounded Corners 2">
            <a:extLst>
              <a:ext uri="{FF2B5EF4-FFF2-40B4-BE49-F238E27FC236}">
                <a16:creationId xmlns:a16="http://schemas.microsoft.com/office/drawing/2014/main" id="{6E6B60AE-DB0C-DAD5-F8EF-215E305BFF8E}"/>
              </a:ext>
            </a:extLst>
          </p:cNvPr>
          <p:cNvSpPr/>
          <p:nvPr/>
        </p:nvSpPr>
        <p:spPr>
          <a:xfrm>
            <a:off x="3206389" y="196655"/>
            <a:ext cx="4881457" cy="132767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ea typeface="Calibri Light"/>
                <a:cs typeface="Times New Roman"/>
              </a:rPr>
              <a:t>Hypothesis is analyzing the unemployment rates in the United States.</a:t>
            </a:r>
          </a:p>
        </p:txBody>
      </p:sp>
      <p:sp>
        <p:nvSpPr>
          <p:cNvPr id="8" name="TextBox 7">
            <a:extLst>
              <a:ext uri="{FF2B5EF4-FFF2-40B4-BE49-F238E27FC236}">
                <a16:creationId xmlns:a16="http://schemas.microsoft.com/office/drawing/2014/main" id="{433B233A-2B88-A7BA-A86B-15B1DDE1BDCD}"/>
              </a:ext>
            </a:extLst>
          </p:cNvPr>
          <p:cNvSpPr txBox="1"/>
          <p:nvPr/>
        </p:nvSpPr>
        <p:spPr>
          <a:xfrm>
            <a:off x="4285770" y="3085139"/>
            <a:ext cx="879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Testing</a:t>
            </a:r>
          </a:p>
        </p:txBody>
      </p:sp>
      <p:sp>
        <p:nvSpPr>
          <p:cNvPr id="10" name="TextBox 9">
            <a:extLst>
              <a:ext uri="{FF2B5EF4-FFF2-40B4-BE49-F238E27FC236}">
                <a16:creationId xmlns:a16="http://schemas.microsoft.com/office/drawing/2014/main" id="{9A3AD41D-CD06-0146-7402-E8727BC72374}"/>
              </a:ext>
            </a:extLst>
          </p:cNvPr>
          <p:cNvSpPr txBox="1"/>
          <p:nvPr/>
        </p:nvSpPr>
        <p:spPr>
          <a:xfrm>
            <a:off x="3988013" y="3863146"/>
            <a:ext cx="154256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t>Significance </a:t>
            </a:r>
            <a:endParaRPr lang="en-US" b="1">
              <a:ea typeface="Calibri"/>
              <a:cs typeface="Calibri"/>
            </a:endParaRPr>
          </a:p>
          <a:p>
            <a:pPr algn="ctr"/>
            <a:r>
              <a:rPr lang="en-US" sz="1100" b="1"/>
              <a:t>level = 0.05</a:t>
            </a:r>
            <a:endParaRPr lang="en-US" b="1"/>
          </a:p>
        </p:txBody>
      </p:sp>
    </p:spTree>
    <p:extLst>
      <p:ext uri="{BB962C8B-B14F-4D97-AF65-F5344CB8AC3E}">
        <p14:creationId xmlns:p14="http://schemas.microsoft.com/office/powerpoint/2010/main" val="41341729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2C1EF37-6897-54F8-B7DD-8C53DDF45966}"/>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Calibri"/>
                <a:ea typeface="Arial"/>
                <a:cs typeface="Arial"/>
              </a:rPr>
              <a:t>How did a household income standing affect the amount of mental health cases?​</a:t>
            </a:r>
            <a:r>
              <a:rPr lang="en-US" b="1">
                <a:solidFill>
                  <a:schemeClr val="tx1"/>
                </a:solidFill>
                <a:highlight>
                  <a:srgbClr val="FFFF00"/>
                </a:highlight>
                <a:latin typeface="Calibri"/>
                <a:ea typeface="Arial"/>
                <a:cs typeface="Arial"/>
              </a:rPr>
              <a:t> How were COVID-19 cases and deaths affected by different levels of household incomes?</a:t>
            </a:r>
            <a:endParaRPr lang="en-US" b="1">
              <a:solidFill>
                <a:schemeClr val="tx1"/>
              </a:solidFill>
              <a:highlight>
                <a:srgbClr val="FFFF00"/>
              </a:highlight>
              <a:cs typeface="Calibri"/>
            </a:endParaRPr>
          </a:p>
        </p:txBody>
      </p:sp>
      <p:pic>
        <p:nvPicPr>
          <p:cNvPr id="7" name="Picture 7" descr="Chart&#10;&#10;Description automatically generated">
            <a:extLst>
              <a:ext uri="{FF2B5EF4-FFF2-40B4-BE49-F238E27FC236}">
                <a16:creationId xmlns:a16="http://schemas.microsoft.com/office/drawing/2014/main" id="{656A592D-2492-1D68-7722-FD483ECC8FEA}"/>
              </a:ext>
            </a:extLst>
          </p:cNvPr>
          <p:cNvPicPr>
            <a:picLocks noChangeAspect="1"/>
          </p:cNvPicPr>
          <p:nvPr/>
        </p:nvPicPr>
        <p:blipFill>
          <a:blip r:embed="rId2"/>
          <a:stretch>
            <a:fillRect/>
          </a:stretch>
        </p:blipFill>
        <p:spPr>
          <a:xfrm>
            <a:off x="359412" y="1989019"/>
            <a:ext cx="2605358" cy="1222861"/>
          </a:xfrm>
          <a:prstGeom prst="rect">
            <a:avLst/>
          </a:prstGeom>
        </p:spPr>
      </p:pic>
      <p:pic>
        <p:nvPicPr>
          <p:cNvPr id="10" name="Picture 12" descr="Chart&#10;&#10;Description automatically generated">
            <a:extLst>
              <a:ext uri="{FF2B5EF4-FFF2-40B4-BE49-F238E27FC236}">
                <a16:creationId xmlns:a16="http://schemas.microsoft.com/office/drawing/2014/main" id="{22F4C9CF-AAE0-15FD-C953-8209307C47B3}"/>
              </a:ext>
            </a:extLst>
          </p:cNvPr>
          <p:cNvPicPr>
            <a:picLocks noChangeAspect="1"/>
          </p:cNvPicPr>
          <p:nvPr/>
        </p:nvPicPr>
        <p:blipFill>
          <a:blip r:embed="rId3"/>
          <a:stretch>
            <a:fillRect/>
          </a:stretch>
        </p:blipFill>
        <p:spPr>
          <a:xfrm>
            <a:off x="3104610" y="1989019"/>
            <a:ext cx="2555446" cy="1222861"/>
          </a:xfrm>
          <a:prstGeom prst="rect">
            <a:avLst/>
          </a:prstGeom>
        </p:spPr>
      </p:pic>
      <p:pic>
        <p:nvPicPr>
          <p:cNvPr id="11" name="Picture 11" descr="Chart, bar chart&#10;&#10;Description automatically generated">
            <a:extLst>
              <a:ext uri="{FF2B5EF4-FFF2-40B4-BE49-F238E27FC236}">
                <a16:creationId xmlns:a16="http://schemas.microsoft.com/office/drawing/2014/main" id="{F4F95157-55E1-28D4-8F8E-134DB642DEDE}"/>
              </a:ext>
            </a:extLst>
          </p:cNvPr>
          <p:cNvPicPr>
            <a:picLocks noChangeAspect="1"/>
          </p:cNvPicPr>
          <p:nvPr/>
        </p:nvPicPr>
        <p:blipFill>
          <a:blip r:embed="rId4"/>
          <a:stretch>
            <a:fillRect/>
          </a:stretch>
        </p:blipFill>
        <p:spPr>
          <a:xfrm>
            <a:off x="3016139" y="4570191"/>
            <a:ext cx="2692455" cy="1221488"/>
          </a:xfrm>
          <a:prstGeom prst="rect">
            <a:avLst/>
          </a:prstGeom>
        </p:spPr>
      </p:pic>
      <p:pic>
        <p:nvPicPr>
          <p:cNvPr id="12" name="Picture 12" descr="Chart, bar chart&#10;&#10;Description automatically generated">
            <a:extLst>
              <a:ext uri="{FF2B5EF4-FFF2-40B4-BE49-F238E27FC236}">
                <a16:creationId xmlns:a16="http://schemas.microsoft.com/office/drawing/2014/main" id="{AD79E641-24C1-CB56-D16B-7C81F67785E8}"/>
              </a:ext>
            </a:extLst>
          </p:cNvPr>
          <p:cNvPicPr>
            <a:picLocks noChangeAspect="1"/>
          </p:cNvPicPr>
          <p:nvPr/>
        </p:nvPicPr>
        <p:blipFill>
          <a:blip r:embed="rId5"/>
          <a:stretch>
            <a:fillRect/>
          </a:stretch>
        </p:blipFill>
        <p:spPr>
          <a:xfrm>
            <a:off x="3104608" y="3277681"/>
            <a:ext cx="2565428" cy="1211048"/>
          </a:xfrm>
          <a:prstGeom prst="rect">
            <a:avLst/>
          </a:prstGeom>
        </p:spPr>
      </p:pic>
      <p:pic>
        <p:nvPicPr>
          <p:cNvPr id="13" name="Picture 13" descr="Chart, bar chart&#10;&#10;Description automatically generated">
            <a:extLst>
              <a:ext uri="{FF2B5EF4-FFF2-40B4-BE49-F238E27FC236}">
                <a16:creationId xmlns:a16="http://schemas.microsoft.com/office/drawing/2014/main" id="{A0DFED67-C595-DF7F-0F10-3CAB0F4F4B4E}"/>
              </a:ext>
            </a:extLst>
          </p:cNvPr>
          <p:cNvPicPr>
            <a:picLocks noChangeAspect="1"/>
          </p:cNvPicPr>
          <p:nvPr/>
        </p:nvPicPr>
        <p:blipFill>
          <a:blip r:embed="rId6"/>
          <a:stretch>
            <a:fillRect/>
          </a:stretch>
        </p:blipFill>
        <p:spPr>
          <a:xfrm>
            <a:off x="364175" y="3277224"/>
            <a:ext cx="2555902" cy="1221945"/>
          </a:xfrm>
          <a:prstGeom prst="rect">
            <a:avLst/>
          </a:prstGeom>
        </p:spPr>
      </p:pic>
      <p:pic>
        <p:nvPicPr>
          <p:cNvPr id="14" name="Picture 14" descr="Chart, bar chart&#10;&#10;Description automatically generated">
            <a:extLst>
              <a:ext uri="{FF2B5EF4-FFF2-40B4-BE49-F238E27FC236}">
                <a16:creationId xmlns:a16="http://schemas.microsoft.com/office/drawing/2014/main" id="{84CFB10C-E7A3-2410-3FB6-355A7E30AECC}"/>
              </a:ext>
            </a:extLst>
          </p:cNvPr>
          <p:cNvPicPr>
            <a:picLocks noChangeAspect="1"/>
          </p:cNvPicPr>
          <p:nvPr/>
        </p:nvPicPr>
        <p:blipFill>
          <a:blip r:embed="rId7"/>
          <a:stretch>
            <a:fillRect/>
          </a:stretch>
        </p:blipFill>
        <p:spPr>
          <a:xfrm>
            <a:off x="363718" y="4574496"/>
            <a:ext cx="2556817" cy="1212877"/>
          </a:xfrm>
          <a:prstGeom prst="rect">
            <a:avLst/>
          </a:prstGeom>
        </p:spPr>
      </p:pic>
      <p:sp>
        <p:nvSpPr>
          <p:cNvPr id="15" name="Rectangle: Rounded Corners 14">
            <a:extLst>
              <a:ext uri="{FF2B5EF4-FFF2-40B4-BE49-F238E27FC236}">
                <a16:creationId xmlns:a16="http://schemas.microsoft.com/office/drawing/2014/main" id="{61B43F53-3D54-D8E5-71C2-641BA82E458E}"/>
              </a:ext>
            </a:extLst>
          </p:cNvPr>
          <p:cNvSpPr/>
          <p:nvPr/>
        </p:nvSpPr>
        <p:spPr>
          <a:xfrm>
            <a:off x="5881707" y="1863738"/>
            <a:ext cx="2894933" cy="3803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Observation: As households below poverty level are high both COVID-19 cases and deaths increase. As households below poverty level are low both COVID-19 cases and deaths decrease.</a:t>
            </a:r>
            <a:endParaRPr lang="en-US">
              <a:ea typeface="+mn-lt"/>
              <a:cs typeface="+mn-lt"/>
            </a:endParaRPr>
          </a:p>
          <a:p>
            <a:pPr algn="ctr"/>
            <a:endParaRPr lang="en-US">
              <a:ea typeface="Calibri"/>
              <a:cs typeface="Calibri"/>
            </a:endParaRPr>
          </a:p>
        </p:txBody>
      </p:sp>
    </p:spTree>
    <p:extLst>
      <p:ext uri="{BB962C8B-B14F-4D97-AF65-F5344CB8AC3E}">
        <p14:creationId xmlns:p14="http://schemas.microsoft.com/office/powerpoint/2010/main" val="3966004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DC97B-128A-9E44-C0D9-5B3A241F7327}"/>
              </a:ext>
            </a:extLst>
          </p:cNvPr>
          <p:cNvSpPr>
            <a:spLocks noGrp="1"/>
          </p:cNvSpPr>
          <p:nvPr>
            <p:ph type="title"/>
          </p:nvPr>
        </p:nvSpPr>
        <p:spPr/>
        <p:txBody>
          <a:bodyPr/>
          <a:lstStyle/>
          <a:p>
            <a:endParaRPr lang="en-US"/>
          </a:p>
        </p:txBody>
      </p:sp>
      <p:pic>
        <p:nvPicPr>
          <p:cNvPr id="6" name="Picture 6" descr="Chart, bar chart&#10;&#10;Description automatically generated">
            <a:extLst>
              <a:ext uri="{FF2B5EF4-FFF2-40B4-BE49-F238E27FC236}">
                <a16:creationId xmlns:a16="http://schemas.microsoft.com/office/drawing/2014/main" id="{57A0EDF1-490B-FF8C-8365-3A0B5271CBD1}"/>
              </a:ext>
            </a:extLst>
          </p:cNvPr>
          <p:cNvPicPr>
            <a:picLocks noGrp="1" noChangeAspect="1"/>
          </p:cNvPicPr>
          <p:nvPr>
            <p:ph idx="1"/>
          </p:nvPr>
        </p:nvPicPr>
        <p:blipFill>
          <a:blip r:embed="rId2"/>
          <a:stretch>
            <a:fillRect/>
          </a:stretch>
        </p:blipFill>
        <p:spPr>
          <a:xfrm>
            <a:off x="3004326" y="1988509"/>
            <a:ext cx="2606272" cy="1222860"/>
          </a:xfrm>
        </p:spPr>
      </p:pic>
      <p:sp>
        <p:nvSpPr>
          <p:cNvPr id="5" name="Rectangle: Rounded Corners 4">
            <a:extLst>
              <a:ext uri="{FF2B5EF4-FFF2-40B4-BE49-F238E27FC236}">
                <a16:creationId xmlns:a16="http://schemas.microsoft.com/office/drawing/2014/main" id="{0D021E1D-5A0D-B6A2-2748-80B30362AADC}"/>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Calibri"/>
                <a:cs typeface="Arial"/>
              </a:rPr>
              <a:t>Extra: What if both households below poverty level and mental health cases </a:t>
            </a:r>
            <a:r>
              <a:rPr lang="en-US" b="1">
                <a:solidFill>
                  <a:schemeClr val="tx1"/>
                </a:solidFill>
                <a:ea typeface="Calibri"/>
                <a:cs typeface="Calibri"/>
              </a:rPr>
              <a:t>were high how does that affect COVID-19 cases and deaths?</a:t>
            </a:r>
            <a:endParaRPr lang="en-US" b="1">
              <a:solidFill>
                <a:schemeClr val="tx1"/>
              </a:solidFill>
              <a:cs typeface="Arial"/>
            </a:endParaRPr>
          </a:p>
        </p:txBody>
      </p:sp>
      <p:pic>
        <p:nvPicPr>
          <p:cNvPr id="8" name="Picture 7" descr="Chart&#10;&#10;Description automatically generated">
            <a:extLst>
              <a:ext uri="{FF2B5EF4-FFF2-40B4-BE49-F238E27FC236}">
                <a16:creationId xmlns:a16="http://schemas.microsoft.com/office/drawing/2014/main" id="{F999291F-2B30-5C77-2A26-A1A65F6368F2}"/>
              </a:ext>
            </a:extLst>
          </p:cNvPr>
          <p:cNvPicPr>
            <a:picLocks noChangeAspect="1"/>
          </p:cNvPicPr>
          <p:nvPr/>
        </p:nvPicPr>
        <p:blipFill>
          <a:blip r:embed="rId3"/>
          <a:stretch>
            <a:fillRect/>
          </a:stretch>
        </p:blipFill>
        <p:spPr>
          <a:xfrm>
            <a:off x="359412" y="1989019"/>
            <a:ext cx="2605358" cy="1222861"/>
          </a:xfrm>
          <a:prstGeom prst="rect">
            <a:avLst/>
          </a:prstGeom>
        </p:spPr>
      </p:pic>
      <p:pic>
        <p:nvPicPr>
          <p:cNvPr id="9" name="Picture 9" descr="Chart, bar chart&#10;&#10;Description automatically generated">
            <a:extLst>
              <a:ext uri="{FF2B5EF4-FFF2-40B4-BE49-F238E27FC236}">
                <a16:creationId xmlns:a16="http://schemas.microsoft.com/office/drawing/2014/main" id="{544C164A-2AC0-3ED0-70A0-EAD58007AFE7}"/>
              </a:ext>
            </a:extLst>
          </p:cNvPr>
          <p:cNvPicPr>
            <a:picLocks noChangeAspect="1"/>
          </p:cNvPicPr>
          <p:nvPr/>
        </p:nvPicPr>
        <p:blipFill>
          <a:blip r:embed="rId4"/>
          <a:stretch>
            <a:fillRect/>
          </a:stretch>
        </p:blipFill>
        <p:spPr>
          <a:xfrm>
            <a:off x="1562537" y="3217786"/>
            <a:ext cx="2614882" cy="1221030"/>
          </a:xfrm>
          <a:prstGeom prst="rect">
            <a:avLst/>
          </a:prstGeom>
        </p:spPr>
      </p:pic>
      <p:pic>
        <p:nvPicPr>
          <p:cNvPr id="10" name="Picture 10" descr="Chart, bar chart&#10;&#10;Description automatically generated">
            <a:extLst>
              <a:ext uri="{FF2B5EF4-FFF2-40B4-BE49-F238E27FC236}">
                <a16:creationId xmlns:a16="http://schemas.microsoft.com/office/drawing/2014/main" id="{4A29D35F-B569-4131-B972-E156C6ABAEB8}"/>
              </a:ext>
            </a:extLst>
          </p:cNvPr>
          <p:cNvPicPr>
            <a:picLocks noChangeAspect="1"/>
          </p:cNvPicPr>
          <p:nvPr/>
        </p:nvPicPr>
        <p:blipFill>
          <a:blip r:embed="rId5"/>
          <a:stretch>
            <a:fillRect/>
          </a:stretch>
        </p:blipFill>
        <p:spPr>
          <a:xfrm>
            <a:off x="1561622" y="4446095"/>
            <a:ext cx="2596747" cy="1280010"/>
          </a:xfrm>
          <a:prstGeom prst="rect">
            <a:avLst/>
          </a:prstGeom>
        </p:spPr>
      </p:pic>
      <p:sp>
        <p:nvSpPr>
          <p:cNvPr id="11" name="Rectangle: Rounded Corners 10">
            <a:extLst>
              <a:ext uri="{FF2B5EF4-FFF2-40B4-BE49-F238E27FC236}">
                <a16:creationId xmlns:a16="http://schemas.microsoft.com/office/drawing/2014/main" id="{471CB067-8371-2A54-0EC1-50BCE09EF7F1}"/>
              </a:ext>
            </a:extLst>
          </p:cNvPr>
          <p:cNvSpPr/>
          <p:nvPr/>
        </p:nvSpPr>
        <p:spPr>
          <a:xfrm>
            <a:off x="5841778" y="2203144"/>
            <a:ext cx="2855003" cy="348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a typeface="Calibri"/>
                <a:cs typeface="Calibri"/>
              </a:rPr>
              <a:t> </a:t>
            </a:r>
            <a:r>
              <a:rPr lang="en-US">
                <a:solidFill>
                  <a:schemeClr val="bg1"/>
                </a:solidFill>
                <a:ea typeface="Calibri"/>
                <a:cs typeface="Calibri"/>
              </a:rPr>
              <a:t>When households below poverty level and mental health cases are high both COVID-19 cases and deaths increase. However, COVID deaths increase even more than the cases-which is odd. </a:t>
            </a:r>
          </a:p>
        </p:txBody>
      </p:sp>
      <p:sp>
        <p:nvSpPr>
          <p:cNvPr id="12" name="Rectangle: Rounded Corners 11">
            <a:extLst>
              <a:ext uri="{FF2B5EF4-FFF2-40B4-BE49-F238E27FC236}">
                <a16:creationId xmlns:a16="http://schemas.microsoft.com/office/drawing/2014/main" id="{C3825C10-4720-CF67-513C-49B8BA19F3C5}"/>
              </a:ext>
            </a:extLst>
          </p:cNvPr>
          <p:cNvSpPr/>
          <p:nvPr/>
        </p:nvSpPr>
        <p:spPr>
          <a:xfrm>
            <a:off x="134889" y="3384203"/>
            <a:ext cx="1317692" cy="2705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The high value for COVID deaths was 0.6554 and is now 0.8902  </a:t>
            </a:r>
            <a:endParaRPr lang="en-US"/>
          </a:p>
        </p:txBody>
      </p:sp>
    </p:spTree>
    <p:extLst>
      <p:ext uri="{BB962C8B-B14F-4D97-AF65-F5344CB8AC3E}">
        <p14:creationId xmlns:p14="http://schemas.microsoft.com/office/powerpoint/2010/main" val="34743264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Chart, scatter chart&#10;&#10;Description automatically generated">
            <a:extLst>
              <a:ext uri="{FF2B5EF4-FFF2-40B4-BE49-F238E27FC236}">
                <a16:creationId xmlns:a16="http://schemas.microsoft.com/office/drawing/2014/main" id="{4416AC13-DF36-9CCE-5083-DE2F49522416}"/>
              </a:ext>
            </a:extLst>
          </p:cNvPr>
          <p:cNvPicPr>
            <a:picLocks noGrp="1" noChangeAspect="1"/>
          </p:cNvPicPr>
          <p:nvPr>
            <p:ph idx="1"/>
          </p:nvPr>
        </p:nvPicPr>
        <p:blipFill>
          <a:blip r:embed="rId2"/>
          <a:stretch>
            <a:fillRect/>
          </a:stretch>
        </p:blipFill>
        <p:spPr>
          <a:xfrm>
            <a:off x="1493" y="1685870"/>
            <a:ext cx="4569014" cy="3075957"/>
          </a:xfrm>
        </p:spPr>
      </p:pic>
      <p:pic>
        <p:nvPicPr>
          <p:cNvPr id="9" name="Picture 9" descr="Chart, scatter chart&#10;&#10;Description automatically generated">
            <a:extLst>
              <a:ext uri="{FF2B5EF4-FFF2-40B4-BE49-F238E27FC236}">
                <a16:creationId xmlns:a16="http://schemas.microsoft.com/office/drawing/2014/main" id="{D02A77D7-29E2-6FB3-1C6B-061BC32B51CD}"/>
              </a:ext>
            </a:extLst>
          </p:cNvPr>
          <p:cNvPicPr>
            <a:picLocks noChangeAspect="1"/>
          </p:cNvPicPr>
          <p:nvPr/>
        </p:nvPicPr>
        <p:blipFill>
          <a:blip r:embed="rId3"/>
          <a:stretch>
            <a:fillRect/>
          </a:stretch>
        </p:blipFill>
        <p:spPr>
          <a:xfrm>
            <a:off x="4577990" y="1686049"/>
            <a:ext cx="4579986" cy="3076616"/>
          </a:xfrm>
          <a:prstGeom prst="rect">
            <a:avLst/>
          </a:prstGeom>
        </p:spPr>
      </p:pic>
      <p:sp>
        <p:nvSpPr>
          <p:cNvPr id="10" name="Rectangle: Rounded Corners 9">
            <a:extLst>
              <a:ext uri="{FF2B5EF4-FFF2-40B4-BE49-F238E27FC236}">
                <a16:creationId xmlns:a16="http://schemas.microsoft.com/office/drawing/2014/main" id="{CAC2B356-25C6-F7CE-9889-16B9EB7B254B}"/>
              </a:ext>
            </a:extLst>
          </p:cNvPr>
          <p:cNvSpPr/>
          <p:nvPr/>
        </p:nvSpPr>
        <p:spPr>
          <a:xfrm>
            <a:off x="571000" y="4838532"/>
            <a:ext cx="7496881" cy="179685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Observation: By creating two fitted line plots we see the relationship between households below poverty level and COVID-19 cases and deaths. Now we are also able to see how strong/weak the relationship between the data is. Current Covid deaths has a R-Squared value of 87.6% and  COVID cases has an 80.6 R-Squared value signifying that there is a pretty strong relationship between the data.</a:t>
            </a:r>
            <a:endParaRPr lang="en-US"/>
          </a:p>
        </p:txBody>
      </p:sp>
      <p:sp>
        <p:nvSpPr>
          <p:cNvPr id="12" name="Rectangle: Rounded Corners 11">
            <a:extLst>
              <a:ext uri="{FF2B5EF4-FFF2-40B4-BE49-F238E27FC236}">
                <a16:creationId xmlns:a16="http://schemas.microsoft.com/office/drawing/2014/main" id="{26F6DD63-1A2E-9D6F-830F-3EB61B0ACB97}"/>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Calibri"/>
                <a:ea typeface="Arial"/>
                <a:cs typeface="Arial"/>
              </a:rPr>
              <a:t>How did a household income standing affect the amount of mental health cases?​</a:t>
            </a:r>
            <a:r>
              <a:rPr lang="en-US" b="1">
                <a:solidFill>
                  <a:schemeClr val="tx1"/>
                </a:solidFill>
                <a:highlight>
                  <a:srgbClr val="FFFF00"/>
                </a:highlight>
                <a:latin typeface="Calibri"/>
                <a:ea typeface="Arial"/>
                <a:cs typeface="Arial"/>
              </a:rPr>
              <a:t> How were COVID-19 cases and deaths affected by different levels of household incomes?</a:t>
            </a:r>
            <a:endParaRPr lang="en-US" b="1">
              <a:solidFill>
                <a:schemeClr val="tx1"/>
              </a:solidFill>
              <a:highlight>
                <a:srgbClr val="FFFF00"/>
              </a:highlight>
              <a:cs typeface="Calibri"/>
            </a:endParaRPr>
          </a:p>
        </p:txBody>
      </p:sp>
    </p:spTree>
    <p:extLst>
      <p:ext uri="{BB962C8B-B14F-4D97-AF65-F5344CB8AC3E}">
        <p14:creationId xmlns:p14="http://schemas.microsoft.com/office/powerpoint/2010/main" val="38253421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B73A-D10F-B757-6987-A756BE5369B9}"/>
              </a:ext>
            </a:extLst>
          </p:cNvPr>
          <p:cNvSpPr>
            <a:spLocks noGrp="1"/>
          </p:cNvSpPr>
          <p:nvPr>
            <p:ph type="title"/>
          </p:nvPr>
        </p:nvSpPr>
        <p:spPr/>
        <p:txBody>
          <a:bodyPr>
            <a:normAutofit/>
          </a:bodyPr>
          <a:lstStyle/>
          <a:p>
            <a:pPr>
              <a:spcBef>
                <a:spcPts val="1000"/>
              </a:spcBef>
            </a:pPr>
            <a:endParaRPr lang="en-US">
              <a:ea typeface="+mj-lt"/>
              <a:cs typeface="+mj-lt"/>
            </a:endParaRPr>
          </a:p>
          <a:p>
            <a:endParaRPr lang="en-US">
              <a:cs typeface="Calibri Light"/>
            </a:endParaRPr>
          </a:p>
        </p:txBody>
      </p:sp>
      <p:sp>
        <p:nvSpPr>
          <p:cNvPr id="5" name="Rectangle: Rounded Corners 4">
            <a:extLst>
              <a:ext uri="{FF2B5EF4-FFF2-40B4-BE49-F238E27FC236}">
                <a16:creationId xmlns:a16="http://schemas.microsoft.com/office/drawing/2014/main" id="{93B8B80A-9338-EF69-3EFC-09E247CDE7AD}"/>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C. What is the probability that the 50 states have between 500,000 and 900,000 or less than 200,000 mental health cases in 2021?</a:t>
            </a:r>
          </a:p>
        </p:txBody>
      </p:sp>
      <p:sp>
        <p:nvSpPr>
          <p:cNvPr id="3" name="Rectangle: Rounded Corners 2">
            <a:extLst>
              <a:ext uri="{FF2B5EF4-FFF2-40B4-BE49-F238E27FC236}">
                <a16:creationId xmlns:a16="http://schemas.microsoft.com/office/drawing/2014/main" id="{29E0E012-9613-65BA-A5D2-6756066E6DA2}"/>
              </a:ext>
            </a:extLst>
          </p:cNvPr>
          <p:cNvSpPr/>
          <p:nvPr/>
        </p:nvSpPr>
        <p:spPr>
          <a:xfrm>
            <a:off x="830546" y="2053405"/>
            <a:ext cx="4232593" cy="11679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Mean: 723,336 (rounded)</a:t>
            </a:r>
          </a:p>
          <a:p>
            <a:pPr algn="ctr"/>
            <a:r>
              <a:rPr lang="en-US">
                <a:cs typeface="Calibri"/>
              </a:rPr>
              <a:t>Standard Deviation: 484,056 (rounded)</a:t>
            </a:r>
            <a:endParaRPr lang="en-US">
              <a:ea typeface="Calibri"/>
              <a:cs typeface="Calibri"/>
            </a:endParaRPr>
          </a:p>
          <a:p>
            <a:pPr algn="ctr"/>
            <a:r>
              <a:rPr lang="en-US">
                <a:cs typeface="Calibri"/>
              </a:rPr>
              <a:t>Number of states: 50</a:t>
            </a:r>
          </a:p>
        </p:txBody>
      </p:sp>
      <p:sp>
        <p:nvSpPr>
          <p:cNvPr id="7" name="Rectangle: Rounded Corners 6">
            <a:extLst>
              <a:ext uri="{FF2B5EF4-FFF2-40B4-BE49-F238E27FC236}">
                <a16:creationId xmlns:a16="http://schemas.microsoft.com/office/drawing/2014/main" id="{71B75B11-E5AF-3C0C-8362-CFC68CBC6A94}"/>
              </a:ext>
            </a:extLst>
          </p:cNvPr>
          <p:cNvSpPr/>
          <p:nvPr/>
        </p:nvSpPr>
        <p:spPr>
          <a:xfrm>
            <a:off x="3795357" y="4199649"/>
            <a:ext cx="3803344" cy="17469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The equation we will use is </a:t>
            </a:r>
          </a:p>
          <a:p>
            <a:pPr algn="ctr"/>
            <a:endParaRPr lang="en-US">
              <a:cs typeface="Calibri"/>
            </a:endParaRPr>
          </a:p>
          <a:p>
            <a:pPr algn="ctr"/>
            <a:r>
              <a:rPr lang="en-US">
                <a:ea typeface="+mn-lt"/>
                <a:cs typeface="+mn-lt"/>
              </a:rPr>
              <a:t>𝑍 = 𝑋−𝜇 / σ /√n</a:t>
            </a:r>
            <a:br>
              <a:rPr lang="en-US">
                <a:ea typeface="+mn-lt"/>
                <a:cs typeface="+mn-lt"/>
              </a:rPr>
            </a:br>
            <a:endParaRPr lang="en-US">
              <a:cs typeface="Calibri"/>
            </a:endParaRPr>
          </a:p>
        </p:txBody>
      </p:sp>
    </p:spTree>
    <p:extLst>
      <p:ext uri="{BB962C8B-B14F-4D97-AF65-F5344CB8AC3E}">
        <p14:creationId xmlns:p14="http://schemas.microsoft.com/office/powerpoint/2010/main" val="31768297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508D963-3219-AE82-FC81-CA1D498E5DC8}"/>
              </a:ext>
            </a:extLst>
          </p:cNvPr>
          <p:cNvSpPr/>
          <p:nvPr/>
        </p:nvSpPr>
        <p:spPr>
          <a:xfrm>
            <a:off x="271524" y="2123282"/>
            <a:ext cx="8614922" cy="300474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a:ea typeface="+mn-lt"/>
                <a:cs typeface="+mn-lt"/>
              </a:rPr>
              <a:t>P(500,000 ≤ z ≤ 900,000) = (500,000 – 723,336/68,456 ≤ z ≤ 900,000 –723,336/68,456)</a:t>
            </a:r>
            <a:br>
              <a:rPr lang="en-US">
                <a:ea typeface="+mn-lt"/>
                <a:cs typeface="+mn-lt"/>
              </a:rPr>
            </a:br>
            <a:endParaRPr lang="en-US">
              <a:ea typeface="+mn-lt"/>
              <a:cs typeface="+mn-lt"/>
            </a:endParaRPr>
          </a:p>
          <a:p>
            <a:pPr algn="ctr"/>
            <a:r>
              <a:rPr lang="en-US">
                <a:ea typeface="+mn-lt"/>
                <a:cs typeface="+mn-lt"/>
              </a:rPr>
              <a:t>= (-3.26 ≤ z ≤ 2.58)</a:t>
            </a:r>
          </a:p>
          <a:p>
            <a:pPr algn="ctr"/>
            <a:endParaRPr lang="en-US">
              <a:ea typeface="+mn-lt"/>
              <a:cs typeface="+mn-lt"/>
            </a:endParaRPr>
          </a:p>
          <a:p>
            <a:pPr algn="ctr"/>
            <a:r>
              <a:rPr lang="en-US">
                <a:ea typeface="+mn-lt"/>
                <a:cs typeface="+mn-lt"/>
              </a:rPr>
              <a:t>= (0.0006 ≤ z ≤ 0.9951)</a:t>
            </a:r>
          </a:p>
          <a:p>
            <a:pPr algn="ctr"/>
            <a:endParaRPr lang="en-US">
              <a:ea typeface="+mn-lt"/>
              <a:cs typeface="+mn-lt"/>
            </a:endParaRPr>
          </a:p>
          <a:p>
            <a:pPr algn="ctr"/>
            <a:r>
              <a:rPr lang="en-US">
                <a:ea typeface="+mn-lt"/>
                <a:cs typeface="+mn-lt"/>
              </a:rPr>
              <a:t>0.9951 - 0.0006 = 0.9945</a:t>
            </a:r>
          </a:p>
          <a:p>
            <a:pPr algn="ctr"/>
            <a:endParaRPr lang="en-US">
              <a:ea typeface="+mn-lt"/>
              <a:cs typeface="+mn-lt"/>
            </a:endParaRPr>
          </a:p>
        </p:txBody>
      </p:sp>
      <p:sp>
        <p:nvSpPr>
          <p:cNvPr id="6" name="TextBox 5">
            <a:extLst>
              <a:ext uri="{FF2B5EF4-FFF2-40B4-BE49-F238E27FC236}">
                <a16:creationId xmlns:a16="http://schemas.microsoft.com/office/drawing/2014/main" id="{B4AF8E21-7B5E-56B0-673A-05C7B5D78A14}"/>
              </a:ext>
            </a:extLst>
          </p:cNvPr>
          <p:cNvSpPr txBox="1"/>
          <p:nvPr/>
        </p:nvSpPr>
        <p:spPr>
          <a:xfrm>
            <a:off x="1852758" y="3110556"/>
            <a:ext cx="15752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Use A.3 table for z value</a:t>
            </a:r>
          </a:p>
        </p:txBody>
      </p:sp>
      <p:sp>
        <p:nvSpPr>
          <p:cNvPr id="8" name="Rectangle: Rounded Corners 7">
            <a:extLst>
              <a:ext uri="{FF2B5EF4-FFF2-40B4-BE49-F238E27FC236}">
                <a16:creationId xmlns:a16="http://schemas.microsoft.com/office/drawing/2014/main" id="{977C879B-E0D9-39AF-0E5B-133417CAA2EE}"/>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C. What is the probability that the 50 states have between 500,000 and 900,000 or less than 200,000 mental health cases in 2021?</a:t>
            </a:r>
          </a:p>
        </p:txBody>
      </p:sp>
    </p:spTree>
    <p:extLst>
      <p:ext uri="{BB962C8B-B14F-4D97-AF65-F5344CB8AC3E}">
        <p14:creationId xmlns:p14="http://schemas.microsoft.com/office/powerpoint/2010/main" val="38752702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120923F-B276-F729-BE6D-A72E7F6D480B}"/>
              </a:ext>
            </a:extLst>
          </p:cNvPr>
          <p:cNvSpPr/>
          <p:nvPr/>
        </p:nvSpPr>
        <p:spPr>
          <a:xfrm>
            <a:off x="630896" y="386324"/>
            <a:ext cx="7886199" cy="131769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C. What is the probability that the 50 states have between 500,000 and 900,000 or less than 200,000 mental health cases in 2021?</a:t>
            </a:r>
          </a:p>
        </p:txBody>
      </p:sp>
      <p:sp>
        <p:nvSpPr>
          <p:cNvPr id="7" name="Rectangle: Rounded Corners 6">
            <a:extLst>
              <a:ext uri="{FF2B5EF4-FFF2-40B4-BE49-F238E27FC236}">
                <a16:creationId xmlns:a16="http://schemas.microsoft.com/office/drawing/2014/main" id="{067E5720-4A12-908E-0D46-9010F1AA7379}"/>
              </a:ext>
            </a:extLst>
          </p:cNvPr>
          <p:cNvSpPr/>
          <p:nvPr/>
        </p:nvSpPr>
        <p:spPr>
          <a:xfrm>
            <a:off x="1000248" y="2133265"/>
            <a:ext cx="7147492" cy="2595458"/>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a:ea typeface="+mn-lt"/>
                <a:cs typeface="+mn-lt"/>
              </a:rPr>
              <a:t>P(200,000 &lt; z ) = (200,000 – 723,336/68,456 &lt; z )</a:t>
            </a:r>
            <a:br>
              <a:rPr lang="en-US">
                <a:ea typeface="+mn-lt"/>
                <a:cs typeface="+mn-lt"/>
              </a:rPr>
            </a:br>
            <a:endParaRPr lang="en-US">
              <a:ea typeface="+mn-lt"/>
              <a:cs typeface="+mn-lt"/>
            </a:endParaRPr>
          </a:p>
          <a:p>
            <a:pPr algn="ctr"/>
            <a:r>
              <a:rPr lang="en-US">
                <a:ea typeface="+mn-lt"/>
                <a:cs typeface="+mn-lt"/>
              </a:rPr>
              <a:t>= (-7.64 &lt; z)</a:t>
            </a:r>
          </a:p>
          <a:p>
            <a:pPr algn="ctr"/>
            <a:endParaRPr lang="en-US">
              <a:ea typeface="+mn-lt"/>
              <a:cs typeface="+mn-lt"/>
            </a:endParaRPr>
          </a:p>
          <a:p>
            <a:pPr algn="ctr"/>
            <a:r>
              <a:rPr lang="en-US">
                <a:ea typeface="+mn-lt"/>
                <a:cs typeface="+mn-lt"/>
              </a:rPr>
              <a:t>= 0 (approximately)</a:t>
            </a:r>
          </a:p>
          <a:p>
            <a:pPr algn="ctr"/>
            <a:endParaRPr lang="en-US">
              <a:ea typeface="+mn-lt"/>
              <a:cs typeface="+mn-lt"/>
            </a:endParaRPr>
          </a:p>
          <a:p>
            <a:pPr algn="ctr"/>
            <a:r>
              <a:rPr lang="en-US">
                <a:ea typeface="+mn-lt"/>
                <a:cs typeface="+mn-lt"/>
              </a:rPr>
              <a:t>0.9945 + 0 = 0.9945 * 100 = 99.45 %</a:t>
            </a:r>
          </a:p>
          <a:p>
            <a:pPr algn="ctr"/>
            <a:endParaRPr lang="en-US">
              <a:ea typeface="+mn-lt"/>
              <a:cs typeface="+mn-lt"/>
            </a:endParaRPr>
          </a:p>
        </p:txBody>
      </p:sp>
      <p:sp>
        <p:nvSpPr>
          <p:cNvPr id="8" name="Rectangle: Rounded Corners 7">
            <a:extLst>
              <a:ext uri="{FF2B5EF4-FFF2-40B4-BE49-F238E27FC236}">
                <a16:creationId xmlns:a16="http://schemas.microsoft.com/office/drawing/2014/main" id="{CA5102B7-8DA0-BDBA-0558-E8A1DCAC0FB5}"/>
              </a:ext>
            </a:extLst>
          </p:cNvPr>
          <p:cNvSpPr/>
          <p:nvPr/>
        </p:nvSpPr>
        <p:spPr>
          <a:xfrm>
            <a:off x="750686" y="4928376"/>
            <a:ext cx="7466933" cy="114799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Calibri"/>
                <a:cs typeface="Calibri"/>
              </a:rPr>
              <a:t>Observation: There is a 99.45% probability that the 50 states have between 500,000 and 900,000 or less than 200,000 mental health cases, which means it's almost certain.</a:t>
            </a:r>
          </a:p>
        </p:txBody>
      </p:sp>
    </p:spTree>
    <p:extLst>
      <p:ext uri="{BB962C8B-B14F-4D97-AF65-F5344CB8AC3E}">
        <p14:creationId xmlns:p14="http://schemas.microsoft.com/office/powerpoint/2010/main" val="30853619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A27EAE7-32D3-EB9D-D57C-B4E01C909EC6}"/>
              </a:ext>
            </a:extLst>
          </p:cNvPr>
          <p:cNvSpPr/>
          <p:nvPr/>
        </p:nvSpPr>
        <p:spPr>
          <a:xfrm>
            <a:off x="3416022" y="366358"/>
            <a:ext cx="2345894" cy="928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Query 2 Conclusions</a:t>
            </a:r>
            <a:endParaRPr lang="en-US"/>
          </a:p>
        </p:txBody>
      </p:sp>
      <p:sp>
        <p:nvSpPr>
          <p:cNvPr id="5" name="Rectangle: Rounded Corners 4">
            <a:extLst>
              <a:ext uri="{FF2B5EF4-FFF2-40B4-BE49-F238E27FC236}">
                <a16:creationId xmlns:a16="http://schemas.microsoft.com/office/drawing/2014/main" id="{488616D8-3575-793B-5871-BFAB890D2038}"/>
              </a:ext>
            </a:extLst>
          </p:cNvPr>
          <p:cNvSpPr/>
          <p:nvPr/>
        </p:nvSpPr>
        <p:spPr>
          <a:xfrm>
            <a:off x="304592" y="1597329"/>
            <a:ext cx="8574994" cy="1417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a:p>
            <a:pPr algn="ctr"/>
            <a:r>
              <a:rPr lang="en-US">
                <a:cs typeface="Calibri"/>
              </a:rPr>
              <a:t>Part A: </a:t>
            </a:r>
            <a:endParaRPr lang="en-US"/>
          </a:p>
          <a:p>
            <a:pPr algn="ctr"/>
            <a:r>
              <a:rPr lang="en-US">
                <a:solidFill>
                  <a:schemeClr val="bg1"/>
                </a:solidFill>
                <a:ea typeface="+mn-lt"/>
                <a:cs typeface="+mn-lt"/>
              </a:rPr>
              <a:t> The confidence interval for the true average of Mental health cases in the 50 states using a 95% confidence level gives us a wide interval. This means that we cannot accurately predict the average unless we had more data points.</a:t>
            </a:r>
          </a:p>
          <a:p>
            <a:pPr algn="ctr"/>
            <a:endParaRPr lang="en-US">
              <a:cs typeface="Calibri" panose="020F0502020204030204"/>
            </a:endParaRPr>
          </a:p>
        </p:txBody>
      </p:sp>
      <p:sp>
        <p:nvSpPr>
          <p:cNvPr id="2" name="Rectangle: Rounded Corners 1">
            <a:extLst>
              <a:ext uri="{FF2B5EF4-FFF2-40B4-BE49-F238E27FC236}">
                <a16:creationId xmlns:a16="http://schemas.microsoft.com/office/drawing/2014/main" id="{AB234D3E-2A49-DDB6-9979-75B991BF80D7}"/>
              </a:ext>
            </a:extLst>
          </p:cNvPr>
          <p:cNvSpPr/>
          <p:nvPr/>
        </p:nvSpPr>
        <p:spPr>
          <a:xfrm>
            <a:off x="301472" y="3131520"/>
            <a:ext cx="8624907" cy="1417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a typeface="+mn-lt"/>
              <a:cs typeface="+mn-lt"/>
            </a:endParaRPr>
          </a:p>
          <a:p>
            <a:pPr algn="ctr"/>
            <a:r>
              <a:rPr lang="en-US">
                <a:solidFill>
                  <a:schemeClr val="bg1"/>
                </a:solidFill>
                <a:ea typeface="+mn-lt"/>
                <a:cs typeface="+mn-lt"/>
              </a:rPr>
              <a:t>Part B:</a:t>
            </a:r>
          </a:p>
          <a:p>
            <a:pPr algn="ctr"/>
            <a:r>
              <a:rPr lang="en-US">
                <a:solidFill>
                  <a:schemeClr val="bg1"/>
                </a:solidFill>
                <a:ea typeface="+mn-lt"/>
                <a:cs typeface="+mn-lt"/>
              </a:rPr>
              <a:t>1. As the household poverty levels increased so did mental health cases. As household poverty levels decreased so did mental health cases. </a:t>
            </a:r>
          </a:p>
          <a:p>
            <a:pPr algn="ctr"/>
            <a:r>
              <a:rPr lang="en-US">
                <a:solidFill>
                  <a:schemeClr val="bg1"/>
                </a:solidFill>
                <a:ea typeface="+mn-lt"/>
                <a:cs typeface="+mn-lt"/>
              </a:rPr>
              <a:t>2. As households below poverty level were high both COVID-19 cases and deaths increased, and the opposite was also true.</a:t>
            </a:r>
            <a:endParaRPr lang="en-US">
              <a:solidFill>
                <a:schemeClr val="bg1"/>
              </a:solidFill>
            </a:endParaRPr>
          </a:p>
          <a:p>
            <a:pPr algn="ctr"/>
            <a:endParaRPr lang="en-US">
              <a:ea typeface="Calibri"/>
              <a:cs typeface="Calibri"/>
            </a:endParaRPr>
          </a:p>
        </p:txBody>
      </p:sp>
      <p:sp>
        <p:nvSpPr>
          <p:cNvPr id="3" name="Rectangle: Rounded Corners 2">
            <a:extLst>
              <a:ext uri="{FF2B5EF4-FFF2-40B4-BE49-F238E27FC236}">
                <a16:creationId xmlns:a16="http://schemas.microsoft.com/office/drawing/2014/main" id="{53484924-7251-21B0-89F8-6E82C879857E}"/>
              </a:ext>
            </a:extLst>
          </p:cNvPr>
          <p:cNvSpPr/>
          <p:nvPr/>
        </p:nvSpPr>
        <p:spPr>
          <a:xfrm>
            <a:off x="640878" y="4668829"/>
            <a:ext cx="7726479" cy="1257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ea typeface="Calibri"/>
                <a:cs typeface="Calibri"/>
              </a:rPr>
              <a:t>Part C:</a:t>
            </a:r>
          </a:p>
          <a:p>
            <a:pPr algn="ctr"/>
            <a:r>
              <a:rPr lang="en-US">
                <a:solidFill>
                  <a:schemeClr val="bg1"/>
                </a:solidFill>
                <a:ea typeface="Calibri"/>
                <a:cs typeface="Calibri"/>
              </a:rPr>
              <a:t>The probability of the 50 states having between 500,000 and 900,000 or less than 200,000 mental health cases is almost certain.</a:t>
            </a:r>
          </a:p>
        </p:txBody>
      </p:sp>
    </p:spTree>
    <p:extLst>
      <p:ext uri="{BB962C8B-B14F-4D97-AF65-F5344CB8AC3E}">
        <p14:creationId xmlns:p14="http://schemas.microsoft.com/office/powerpoint/2010/main" val="26771624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40383-0106-466F-BCDB-C29B5D1F296A}"/>
              </a:ext>
            </a:extLst>
          </p:cNvPr>
          <p:cNvSpPr>
            <a:spLocks noGrp="1"/>
          </p:cNvSpPr>
          <p:nvPr>
            <p:ph type="title"/>
          </p:nvPr>
        </p:nvSpPr>
        <p:spPr/>
        <p:txBody>
          <a:bodyPr/>
          <a:lstStyle/>
          <a:p>
            <a:r>
              <a:rPr lang="en-US" b="1">
                <a:cs typeface="Calibri Light"/>
              </a:rPr>
              <a:t>Query 3</a:t>
            </a:r>
            <a:endParaRPr lang="en-US" b="1"/>
          </a:p>
        </p:txBody>
      </p:sp>
      <p:sp>
        <p:nvSpPr>
          <p:cNvPr id="3" name="Content Placeholder 2">
            <a:extLst>
              <a:ext uri="{FF2B5EF4-FFF2-40B4-BE49-F238E27FC236}">
                <a16:creationId xmlns:a16="http://schemas.microsoft.com/office/drawing/2014/main" id="{2AEFA695-F4C4-48ED-8BAF-352FABDC25DB}"/>
              </a:ext>
            </a:extLst>
          </p:cNvPr>
          <p:cNvSpPr>
            <a:spLocks noGrp="1"/>
          </p:cNvSpPr>
          <p:nvPr>
            <p:ph idx="1"/>
          </p:nvPr>
        </p:nvSpPr>
        <p:spPr/>
        <p:txBody>
          <a:bodyPr vert="horz" lIns="91440" tIns="45720" rIns="91440" bIns="45720" rtlCol="0" anchor="t">
            <a:normAutofit fontScale="92500"/>
          </a:bodyPr>
          <a:lstStyle/>
          <a:p>
            <a:pPr marL="514350" indent="-514350">
              <a:buAutoNum type="alphaUcPeriod"/>
            </a:pPr>
            <a:r>
              <a:rPr lang="en-US">
                <a:ea typeface="+mn-lt"/>
                <a:cs typeface="+mn-lt"/>
              </a:rPr>
              <a:t>What is the estimate of the Mid-West states suicidal thoughts given a 95% confidence interval?</a:t>
            </a:r>
          </a:p>
          <a:p>
            <a:pPr marL="514350" indent="-514350">
              <a:buAutoNum type="alphaUcPeriod"/>
            </a:pPr>
            <a:r>
              <a:rPr lang="en-US">
                <a:ea typeface="+mn-lt"/>
                <a:cs typeface="+mn-lt"/>
              </a:rPr>
              <a:t>What is the prediction Interval of the Mid-West states suicidal thoughts in 2020 given a 95% confidence interval? How does the estimation interval compare to the point interval? </a:t>
            </a:r>
            <a:endParaRPr lang="en-US">
              <a:cs typeface="Calibri" panose="020F0502020204030204"/>
            </a:endParaRPr>
          </a:p>
          <a:p>
            <a:pPr marL="514350" indent="-514350">
              <a:buAutoNum type="alphaUcPeriod"/>
            </a:pPr>
            <a:r>
              <a:rPr lang="en-US">
                <a:ea typeface="+mn-lt"/>
                <a:cs typeface="+mn-lt"/>
              </a:rPr>
              <a:t>What is the Probability that of the sample average of 50 states has less than 200,000 suicidal thoughts?</a:t>
            </a:r>
          </a:p>
          <a:p>
            <a:pPr marL="514350" indent="-514350">
              <a:buAutoNum type="alphaUcPeriod"/>
            </a:pPr>
            <a:r>
              <a:rPr lang="en-US">
                <a:ea typeface="+mn-lt"/>
                <a:cs typeface="+mn-lt"/>
              </a:rPr>
              <a:t>Is there a relationship between suicidal thoughts and COVID-19 cases and deaths?</a:t>
            </a:r>
          </a:p>
          <a:p>
            <a:pPr marL="514350" indent="-514350">
              <a:buAutoNum type="alphaUcPeriod"/>
            </a:pPr>
            <a:endParaRPr lang="en-US">
              <a:ea typeface="+mn-lt"/>
              <a:cs typeface="+mn-lt"/>
            </a:endParaRPr>
          </a:p>
        </p:txBody>
      </p:sp>
    </p:spTree>
    <p:extLst>
      <p:ext uri="{BB962C8B-B14F-4D97-AF65-F5344CB8AC3E}">
        <p14:creationId xmlns:p14="http://schemas.microsoft.com/office/powerpoint/2010/main" val="32567410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ox and whisker chart&#10;&#10;Description automatically generated">
            <a:extLst>
              <a:ext uri="{FF2B5EF4-FFF2-40B4-BE49-F238E27FC236}">
                <a16:creationId xmlns:a16="http://schemas.microsoft.com/office/drawing/2014/main" id="{05EE3561-2EB5-2360-C55E-9DC6D00B75F7}"/>
              </a:ext>
            </a:extLst>
          </p:cNvPr>
          <p:cNvPicPr>
            <a:picLocks noChangeAspect="1"/>
          </p:cNvPicPr>
          <p:nvPr/>
        </p:nvPicPr>
        <p:blipFill>
          <a:blip r:embed="rId2"/>
          <a:stretch>
            <a:fillRect/>
          </a:stretch>
        </p:blipFill>
        <p:spPr>
          <a:xfrm>
            <a:off x="1922636" y="1765910"/>
            <a:ext cx="4989269" cy="3326179"/>
          </a:xfrm>
          <a:prstGeom prst="rect">
            <a:avLst/>
          </a:prstGeom>
        </p:spPr>
      </p:pic>
      <p:sp>
        <p:nvSpPr>
          <p:cNvPr id="5" name="Rectangle: Rounded Corners 4">
            <a:extLst>
              <a:ext uri="{FF2B5EF4-FFF2-40B4-BE49-F238E27FC236}">
                <a16:creationId xmlns:a16="http://schemas.microsoft.com/office/drawing/2014/main" id="{1C4091FC-2A48-4F86-65E4-65727135CD96}"/>
              </a:ext>
            </a:extLst>
          </p:cNvPr>
          <p:cNvSpPr/>
          <p:nvPr/>
        </p:nvSpPr>
        <p:spPr>
          <a:xfrm>
            <a:off x="1629149" y="456200"/>
            <a:ext cx="5889693" cy="918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Removing Outliers from Query 3</a:t>
            </a:r>
          </a:p>
        </p:txBody>
      </p:sp>
      <p:sp>
        <p:nvSpPr>
          <p:cNvPr id="6" name="Rectangle: Rounded Corners 5">
            <a:extLst>
              <a:ext uri="{FF2B5EF4-FFF2-40B4-BE49-F238E27FC236}">
                <a16:creationId xmlns:a16="http://schemas.microsoft.com/office/drawing/2014/main" id="{9585B5F2-A90E-6015-3A60-FF8729B426CD}"/>
              </a:ext>
            </a:extLst>
          </p:cNvPr>
          <p:cNvSpPr/>
          <p:nvPr/>
        </p:nvSpPr>
        <p:spPr>
          <a:xfrm>
            <a:off x="943473" y="5151111"/>
            <a:ext cx="6139257" cy="1317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High outliers are California, Texas, Florida, and New York</a:t>
            </a:r>
            <a:endParaRPr lang="en-US"/>
          </a:p>
        </p:txBody>
      </p:sp>
    </p:spTree>
    <p:extLst>
      <p:ext uri="{BB962C8B-B14F-4D97-AF65-F5344CB8AC3E}">
        <p14:creationId xmlns:p14="http://schemas.microsoft.com/office/powerpoint/2010/main" val="41602560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846-0A50-9C5F-A24F-AFC733FE7CCA}"/>
              </a:ext>
            </a:extLst>
          </p:cNvPr>
          <p:cNvSpPr>
            <a:spLocks noGrp="1"/>
          </p:cNvSpPr>
          <p:nvPr>
            <p:ph type="title"/>
          </p:nvPr>
        </p:nvSpPr>
        <p:spPr/>
        <p:txBody>
          <a:bodyPr/>
          <a:lstStyle/>
          <a:p>
            <a:endParaRPr lang="en-US"/>
          </a:p>
        </p:txBody>
      </p:sp>
      <p:sp>
        <p:nvSpPr>
          <p:cNvPr id="4" name="Rectangle: Rounded Corners 3">
            <a:extLst>
              <a:ext uri="{FF2B5EF4-FFF2-40B4-BE49-F238E27FC236}">
                <a16:creationId xmlns:a16="http://schemas.microsoft.com/office/drawing/2014/main" id="{64EBE289-06C7-FFA8-C465-CABEEE717890}"/>
              </a:ext>
            </a:extLst>
          </p:cNvPr>
          <p:cNvSpPr/>
          <p:nvPr/>
        </p:nvSpPr>
        <p:spPr>
          <a:xfrm>
            <a:off x="630896" y="386324"/>
            <a:ext cx="7886200" cy="132767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Part A. What is the estimate of the Mid-West states suicidal thoughts given a 95% confidence interval?</a:t>
            </a:r>
            <a:endParaRPr lang="en-US">
              <a:solidFill>
                <a:schemeClr val="tx1"/>
              </a:solidFill>
            </a:endParaRPr>
          </a:p>
        </p:txBody>
      </p:sp>
      <p:sp>
        <p:nvSpPr>
          <p:cNvPr id="5" name="Rectangle: Rounded Corners 4">
            <a:extLst>
              <a:ext uri="{FF2B5EF4-FFF2-40B4-BE49-F238E27FC236}">
                <a16:creationId xmlns:a16="http://schemas.microsoft.com/office/drawing/2014/main" id="{C1F62FA6-6F66-F83A-9426-4AFE752AB581}"/>
              </a:ext>
            </a:extLst>
          </p:cNvPr>
          <p:cNvSpPr/>
          <p:nvPr/>
        </p:nvSpPr>
        <p:spPr>
          <a:xfrm>
            <a:off x="1159970" y="2971799"/>
            <a:ext cx="4332418" cy="140753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The Mid-West states consist of Michigan, Ohio, Indiana, Illinois, Iowa, Wisconsin, Minnesota, Missouri, Kansas, Nebraska, South Dakota, and North Dakota.</a:t>
            </a:r>
          </a:p>
        </p:txBody>
      </p:sp>
      <p:sp>
        <p:nvSpPr>
          <p:cNvPr id="6" name="Rectangle: Rounded Corners 5">
            <a:extLst>
              <a:ext uri="{FF2B5EF4-FFF2-40B4-BE49-F238E27FC236}">
                <a16:creationId xmlns:a16="http://schemas.microsoft.com/office/drawing/2014/main" id="{0F165A37-C29A-1D5C-69A5-10307D31626F}"/>
              </a:ext>
            </a:extLst>
          </p:cNvPr>
          <p:cNvSpPr/>
          <p:nvPr/>
        </p:nvSpPr>
        <p:spPr>
          <a:xfrm>
            <a:off x="5974670" y="3004866"/>
            <a:ext cx="1886698" cy="1347641"/>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A Total of 12 states.</a:t>
            </a:r>
            <a:endParaRPr lang="en-US">
              <a:solidFill>
                <a:schemeClr val="tx1"/>
              </a:solidFill>
            </a:endParaRPr>
          </a:p>
        </p:txBody>
      </p:sp>
    </p:spTree>
    <p:extLst>
      <p:ext uri="{BB962C8B-B14F-4D97-AF65-F5344CB8AC3E}">
        <p14:creationId xmlns:p14="http://schemas.microsoft.com/office/powerpoint/2010/main" val="325626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337C-29CB-46DC-903F-53F68108C378}"/>
              </a:ext>
            </a:extLst>
          </p:cNvPr>
          <p:cNvSpPr>
            <a:spLocks noGrp="1"/>
          </p:cNvSpPr>
          <p:nvPr>
            <p:ph type="title"/>
          </p:nvPr>
        </p:nvSpPr>
        <p:spPr/>
        <p:txBody>
          <a:bodyPr/>
          <a:lstStyle/>
          <a:p>
            <a:r>
              <a:rPr lang="en-US"/>
              <a:t>Analysis </a:t>
            </a:r>
          </a:p>
        </p:txBody>
      </p:sp>
      <p:sp>
        <p:nvSpPr>
          <p:cNvPr id="4" name="Rectangle: Rounded Corners 3">
            <a:extLst>
              <a:ext uri="{FF2B5EF4-FFF2-40B4-BE49-F238E27FC236}">
                <a16:creationId xmlns:a16="http://schemas.microsoft.com/office/drawing/2014/main" id="{D6EC0D96-7B61-65BF-6CD5-B12297C65C6D}"/>
              </a:ext>
            </a:extLst>
          </p:cNvPr>
          <p:cNvSpPr/>
          <p:nvPr/>
        </p:nvSpPr>
        <p:spPr>
          <a:xfrm>
            <a:off x="3026703" y="306463"/>
            <a:ext cx="5290741" cy="1237834"/>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Insight when comparing 2019 to 2020 suicide rates</a:t>
            </a:r>
          </a:p>
        </p:txBody>
      </p:sp>
      <p:sp>
        <p:nvSpPr>
          <p:cNvPr id="6" name="Rectangle: Rounded Corners 5">
            <a:extLst>
              <a:ext uri="{FF2B5EF4-FFF2-40B4-BE49-F238E27FC236}">
                <a16:creationId xmlns:a16="http://schemas.microsoft.com/office/drawing/2014/main" id="{1809CA9E-63B6-6A6F-F6CD-9A4B3720CCDD}"/>
              </a:ext>
            </a:extLst>
          </p:cNvPr>
          <p:cNvSpPr/>
          <p:nvPr/>
        </p:nvSpPr>
        <p:spPr>
          <a:xfrm>
            <a:off x="221612" y="1544298"/>
            <a:ext cx="2934865" cy="446219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I couldn’t believe that suicide rates had decreased from 2019 to 2020. I say that because due to the pandemic lock down and the stress COVID-19 had caused on people's jobs and income I expected suicide rates to increase by a huge amount.</a:t>
            </a:r>
            <a:endParaRPr lang="en-US">
              <a:solidFill>
                <a:srgbClr val="000000"/>
              </a:solidFill>
            </a:endParaRPr>
          </a:p>
        </p:txBody>
      </p:sp>
      <p:pic>
        <p:nvPicPr>
          <p:cNvPr id="3" name="Picture 5" descr="Map&#10;&#10;Description automatically generated">
            <a:extLst>
              <a:ext uri="{FF2B5EF4-FFF2-40B4-BE49-F238E27FC236}">
                <a16:creationId xmlns:a16="http://schemas.microsoft.com/office/drawing/2014/main" id="{3B7055B5-4AA0-B450-2D82-2313659FC3AF}"/>
              </a:ext>
            </a:extLst>
          </p:cNvPr>
          <p:cNvPicPr>
            <a:picLocks noGrp="1" noChangeAspect="1"/>
          </p:cNvPicPr>
          <p:nvPr>
            <p:ph idx="1"/>
          </p:nvPr>
        </p:nvPicPr>
        <p:blipFill rotWithShape="1">
          <a:blip r:embed="rId2"/>
          <a:srcRect l="24433" t="17536" r="12683" b="11374"/>
          <a:stretch/>
        </p:blipFill>
        <p:spPr>
          <a:xfrm>
            <a:off x="3290829" y="1596026"/>
            <a:ext cx="2833062" cy="1790715"/>
          </a:xfrm>
        </p:spPr>
      </p:pic>
      <p:pic>
        <p:nvPicPr>
          <p:cNvPr id="8" name="Picture 4" descr="Map&#10;&#10;Description automatically generated">
            <a:extLst>
              <a:ext uri="{FF2B5EF4-FFF2-40B4-BE49-F238E27FC236}">
                <a16:creationId xmlns:a16="http://schemas.microsoft.com/office/drawing/2014/main" id="{35F7BF02-ABE7-C243-ADC7-5310C52766A0}"/>
              </a:ext>
            </a:extLst>
          </p:cNvPr>
          <p:cNvPicPr>
            <a:picLocks noChangeAspect="1"/>
          </p:cNvPicPr>
          <p:nvPr/>
        </p:nvPicPr>
        <p:blipFill rotWithShape="1">
          <a:blip r:embed="rId3"/>
          <a:srcRect l="24700" t="17290" r="13351" b="16589"/>
          <a:stretch/>
        </p:blipFill>
        <p:spPr>
          <a:xfrm>
            <a:off x="6115884" y="1596026"/>
            <a:ext cx="3032737" cy="1841058"/>
          </a:xfrm>
          <a:prstGeom prst="rect">
            <a:avLst/>
          </a:prstGeom>
        </p:spPr>
      </p:pic>
      <p:pic>
        <p:nvPicPr>
          <p:cNvPr id="10" name="Picture 4" descr="Chart, bar chart&#10;&#10;Description automatically generated">
            <a:extLst>
              <a:ext uri="{FF2B5EF4-FFF2-40B4-BE49-F238E27FC236}">
                <a16:creationId xmlns:a16="http://schemas.microsoft.com/office/drawing/2014/main" id="{00FD00AC-2B83-9C5A-D7C0-A092B55F273A}"/>
              </a:ext>
            </a:extLst>
          </p:cNvPr>
          <p:cNvPicPr>
            <a:picLocks noChangeAspect="1"/>
          </p:cNvPicPr>
          <p:nvPr/>
        </p:nvPicPr>
        <p:blipFill>
          <a:blip r:embed="rId4"/>
          <a:stretch>
            <a:fillRect/>
          </a:stretch>
        </p:blipFill>
        <p:spPr>
          <a:xfrm>
            <a:off x="3330174" y="3433433"/>
            <a:ext cx="5817820" cy="3425126"/>
          </a:xfrm>
          <a:prstGeom prst="rect">
            <a:avLst/>
          </a:prstGeom>
        </p:spPr>
      </p:pic>
    </p:spTree>
    <p:extLst>
      <p:ext uri="{BB962C8B-B14F-4D97-AF65-F5344CB8AC3E}">
        <p14:creationId xmlns:p14="http://schemas.microsoft.com/office/powerpoint/2010/main" val="14695637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85B5806-E849-AE91-C720-3580152C3DCE}"/>
              </a:ext>
            </a:extLst>
          </p:cNvPr>
          <p:cNvSpPr/>
          <p:nvPr/>
        </p:nvSpPr>
        <p:spPr>
          <a:xfrm>
            <a:off x="301473" y="1973546"/>
            <a:ext cx="4172698" cy="124781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cs typeface="Calibri"/>
            </a:endParaRPr>
          </a:p>
          <a:p>
            <a:pPr algn="ctr"/>
            <a:r>
              <a:rPr lang="en-US">
                <a:solidFill>
                  <a:schemeClr val="tx1"/>
                </a:solidFill>
                <a:cs typeface="Calibri"/>
              </a:rPr>
              <a:t>Mean x = 160,583</a:t>
            </a:r>
            <a:endParaRPr lang="en-US">
              <a:solidFill>
                <a:schemeClr val="tx1"/>
              </a:solidFill>
            </a:endParaRPr>
          </a:p>
          <a:p>
            <a:pPr algn="ctr"/>
            <a:r>
              <a:rPr lang="en-US">
                <a:solidFill>
                  <a:schemeClr val="tx1"/>
                </a:solidFill>
                <a:cs typeface="Calibri"/>
              </a:rPr>
              <a:t>Standard Deviation s = 111384</a:t>
            </a:r>
          </a:p>
          <a:p>
            <a:pPr algn="ctr"/>
            <a:r>
              <a:rPr lang="en-US">
                <a:solidFill>
                  <a:schemeClr val="tx1"/>
                </a:solidFill>
                <a:ea typeface="+mn-lt"/>
                <a:cs typeface="+mn-lt"/>
              </a:rPr>
              <a:t>𝛼 = 0.05</a:t>
            </a:r>
          </a:p>
          <a:p>
            <a:pPr algn="ctr"/>
            <a:r>
              <a:rPr lang="en-US">
                <a:solidFill>
                  <a:schemeClr val="tx1"/>
                </a:solidFill>
                <a:ea typeface="+mn-lt"/>
                <a:cs typeface="+mn-lt"/>
              </a:rPr>
              <a:t>n=12</a:t>
            </a:r>
            <a:br>
              <a:rPr lang="en-US">
                <a:ea typeface="+mn-lt"/>
                <a:cs typeface="+mn-lt"/>
              </a:rPr>
            </a:br>
            <a:endParaRPr lang="en-US">
              <a:ea typeface="+mn-lt"/>
              <a:cs typeface="+mn-lt"/>
            </a:endParaRPr>
          </a:p>
        </p:txBody>
      </p:sp>
      <p:sp>
        <p:nvSpPr>
          <p:cNvPr id="7" name="Rectangle: Rounded Corners 6">
            <a:extLst>
              <a:ext uri="{FF2B5EF4-FFF2-40B4-BE49-F238E27FC236}">
                <a16:creationId xmlns:a16="http://schemas.microsoft.com/office/drawing/2014/main" id="{2252F3CF-276E-1B30-FC4F-FFD7ED7190A3}"/>
              </a:ext>
            </a:extLst>
          </p:cNvPr>
          <p:cNvSpPr/>
          <p:nvPr/>
        </p:nvSpPr>
        <p:spPr>
          <a:xfrm>
            <a:off x="301473" y="3430994"/>
            <a:ext cx="4172696" cy="120788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Equation:</a:t>
            </a:r>
          </a:p>
          <a:p>
            <a:pPr algn="ctr"/>
            <a:endParaRPr lang="en-US">
              <a:solidFill>
                <a:schemeClr val="tx1"/>
              </a:solidFill>
              <a:cs typeface="Calibri"/>
            </a:endParaRPr>
          </a:p>
          <a:p>
            <a:pPr algn="ctr"/>
            <a:r>
              <a:rPr lang="en-US">
                <a:solidFill>
                  <a:schemeClr val="tx1"/>
                </a:solidFill>
                <a:cs typeface="Calibri"/>
              </a:rPr>
              <a:t> (x + tα,n-1 * s/</a:t>
            </a:r>
            <a:r>
              <a:rPr lang="en-US">
                <a:solidFill>
                  <a:schemeClr val="tx1"/>
                </a:solidFill>
                <a:ea typeface="+mn-lt"/>
                <a:cs typeface="+mn-lt"/>
              </a:rPr>
              <a:t>√n , x + tα,n-1 * s/√n )</a:t>
            </a:r>
            <a:endParaRPr lang="en-US">
              <a:solidFill>
                <a:schemeClr val="tx1"/>
              </a:solidFill>
              <a:cs typeface="Calibri"/>
            </a:endParaRPr>
          </a:p>
          <a:p>
            <a:pPr algn="ctr"/>
            <a:endParaRPr lang="en-US">
              <a:cs typeface="Calibri"/>
            </a:endParaRPr>
          </a:p>
        </p:txBody>
      </p:sp>
      <p:sp>
        <p:nvSpPr>
          <p:cNvPr id="8" name="Rectangle: Rounded Corners 7">
            <a:extLst>
              <a:ext uri="{FF2B5EF4-FFF2-40B4-BE49-F238E27FC236}">
                <a16:creationId xmlns:a16="http://schemas.microsoft.com/office/drawing/2014/main" id="{C61FF279-DA93-E7B4-408A-7D5BFE83B2FF}"/>
              </a:ext>
            </a:extLst>
          </p:cNvPr>
          <p:cNvSpPr/>
          <p:nvPr/>
        </p:nvSpPr>
        <p:spPr>
          <a:xfrm>
            <a:off x="5033193" y="2602443"/>
            <a:ext cx="3993010" cy="133766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Equation:</a:t>
            </a:r>
          </a:p>
          <a:p>
            <a:pPr algn="ctr"/>
            <a:endParaRPr lang="en-US">
              <a:solidFill>
                <a:schemeClr val="tx1"/>
              </a:solidFill>
              <a:cs typeface="Calibri"/>
            </a:endParaRPr>
          </a:p>
          <a:p>
            <a:pPr algn="ctr"/>
            <a:r>
              <a:rPr lang="en-US">
                <a:solidFill>
                  <a:schemeClr val="tx1"/>
                </a:solidFill>
                <a:cs typeface="Calibri"/>
              </a:rPr>
              <a:t> (160,583 + t0.05,12-1 * 111384/</a:t>
            </a:r>
            <a:r>
              <a:rPr lang="en-US">
                <a:solidFill>
                  <a:schemeClr val="tx1"/>
                </a:solidFill>
                <a:ea typeface="+mn-lt"/>
                <a:cs typeface="+mn-lt"/>
              </a:rPr>
              <a:t>√12 , 160,583 - t0.05,12-1 * 111384/√12 )</a:t>
            </a:r>
            <a:endParaRPr lang="en-US">
              <a:solidFill>
                <a:schemeClr val="tx1"/>
              </a:solidFill>
              <a:cs typeface="Calibri"/>
            </a:endParaRPr>
          </a:p>
          <a:p>
            <a:pPr algn="ctr"/>
            <a:endParaRPr lang="en-US">
              <a:cs typeface="Calibri"/>
            </a:endParaRPr>
          </a:p>
        </p:txBody>
      </p:sp>
      <p:sp>
        <p:nvSpPr>
          <p:cNvPr id="9" name="Rectangle: Rounded Corners 8">
            <a:extLst>
              <a:ext uri="{FF2B5EF4-FFF2-40B4-BE49-F238E27FC236}">
                <a16:creationId xmlns:a16="http://schemas.microsoft.com/office/drawing/2014/main" id="{A60EF680-0363-6D3E-EB49-BDB08E1611C7}"/>
              </a:ext>
            </a:extLst>
          </p:cNvPr>
          <p:cNvSpPr/>
          <p:nvPr/>
        </p:nvSpPr>
        <p:spPr>
          <a:xfrm>
            <a:off x="5083104" y="4179683"/>
            <a:ext cx="3893185" cy="45919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cs typeface="Calibri"/>
            </a:endParaRPr>
          </a:p>
          <a:p>
            <a:pPr algn="ctr"/>
            <a:r>
              <a:rPr lang="en-US">
                <a:solidFill>
                  <a:schemeClr val="tx1"/>
                </a:solidFill>
                <a:cs typeface="Calibri"/>
              </a:rPr>
              <a:t>160,583 ±  70771 = (89,812, 231,354)</a:t>
            </a:r>
            <a:endParaRPr lang="en-US">
              <a:solidFill>
                <a:schemeClr val="tx1"/>
              </a:solidFill>
            </a:endParaRPr>
          </a:p>
          <a:p>
            <a:pPr algn="ctr"/>
            <a:endParaRPr lang="en-US">
              <a:solidFill>
                <a:srgbClr val="FFFFFF"/>
              </a:solidFill>
              <a:cs typeface="Calibri"/>
            </a:endParaRPr>
          </a:p>
        </p:txBody>
      </p:sp>
      <p:sp>
        <p:nvSpPr>
          <p:cNvPr id="10" name="Rectangle: Rounded Corners 9">
            <a:extLst>
              <a:ext uri="{FF2B5EF4-FFF2-40B4-BE49-F238E27FC236}">
                <a16:creationId xmlns:a16="http://schemas.microsoft.com/office/drawing/2014/main" id="{3E763B60-E682-FF8B-4993-4ED690489150}"/>
              </a:ext>
            </a:extLst>
          </p:cNvPr>
          <p:cNvSpPr/>
          <p:nvPr/>
        </p:nvSpPr>
        <p:spPr>
          <a:xfrm>
            <a:off x="5192913" y="4848513"/>
            <a:ext cx="3663588" cy="102820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cs typeface="Calibri"/>
            </a:endParaRPr>
          </a:p>
          <a:p>
            <a:pPr algn="ctr"/>
            <a:r>
              <a:rPr lang="en-US">
                <a:solidFill>
                  <a:schemeClr val="tx1"/>
                </a:solidFill>
                <a:cs typeface="Calibri"/>
              </a:rPr>
              <a:t>Therefore, the mean is estimated to be 89,812 &lt; µ &lt; 231,354 with a 95% confidence level.</a:t>
            </a:r>
            <a:endParaRPr lang="en-US">
              <a:solidFill>
                <a:schemeClr val="tx1"/>
              </a:solidFill>
            </a:endParaRPr>
          </a:p>
          <a:p>
            <a:pPr algn="ctr"/>
            <a:endParaRPr lang="en-US">
              <a:cs typeface="Calibri"/>
            </a:endParaRPr>
          </a:p>
        </p:txBody>
      </p:sp>
      <p:sp>
        <p:nvSpPr>
          <p:cNvPr id="11" name="Rectangle: Rounded Corners 10">
            <a:extLst>
              <a:ext uri="{FF2B5EF4-FFF2-40B4-BE49-F238E27FC236}">
                <a16:creationId xmlns:a16="http://schemas.microsoft.com/office/drawing/2014/main" id="{BCCCD1DE-686D-9FB4-E86C-6034271CBF16}"/>
              </a:ext>
            </a:extLst>
          </p:cNvPr>
          <p:cNvSpPr/>
          <p:nvPr/>
        </p:nvSpPr>
        <p:spPr>
          <a:xfrm>
            <a:off x="231594" y="4788617"/>
            <a:ext cx="4242574" cy="142750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cs typeface="Calibri"/>
            </a:endParaRPr>
          </a:p>
          <a:p>
            <a:pPr algn="ctr"/>
            <a:r>
              <a:rPr lang="en-US">
                <a:solidFill>
                  <a:schemeClr val="tx1"/>
                </a:solidFill>
                <a:cs typeface="Calibri"/>
              </a:rPr>
              <a:t>Observation: The n value is small however the interval is large because of the large variation in the data.</a:t>
            </a:r>
          </a:p>
          <a:p>
            <a:pPr algn="ctr"/>
            <a:endParaRPr lang="en-US">
              <a:cs typeface="Calibri"/>
            </a:endParaRPr>
          </a:p>
        </p:txBody>
      </p:sp>
      <p:sp>
        <p:nvSpPr>
          <p:cNvPr id="13" name="Rectangle: Rounded Corners 12">
            <a:extLst>
              <a:ext uri="{FF2B5EF4-FFF2-40B4-BE49-F238E27FC236}">
                <a16:creationId xmlns:a16="http://schemas.microsoft.com/office/drawing/2014/main" id="{C9F8FC8E-6569-8A97-C5FE-4C7182F44F65}"/>
              </a:ext>
            </a:extLst>
          </p:cNvPr>
          <p:cNvSpPr/>
          <p:nvPr/>
        </p:nvSpPr>
        <p:spPr>
          <a:xfrm>
            <a:off x="630896" y="386324"/>
            <a:ext cx="7886200" cy="132767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Part A. What is the estimate of the Mid-West states suicidal thoughts given a 95% confidence interval?</a:t>
            </a:r>
            <a:endParaRPr lang="en-US">
              <a:solidFill>
                <a:schemeClr val="tx1"/>
              </a:solidFill>
            </a:endParaRPr>
          </a:p>
        </p:txBody>
      </p:sp>
    </p:spTree>
    <p:extLst>
      <p:ext uri="{BB962C8B-B14F-4D97-AF65-F5344CB8AC3E}">
        <p14:creationId xmlns:p14="http://schemas.microsoft.com/office/powerpoint/2010/main" val="2353633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2E5B6-2EDF-2E6B-8C56-F24AC621754E}"/>
              </a:ext>
            </a:extLst>
          </p:cNvPr>
          <p:cNvSpPr>
            <a:spLocks noGrp="1"/>
          </p:cNvSpPr>
          <p:nvPr>
            <p:ph type="title"/>
          </p:nvPr>
        </p:nvSpPr>
        <p:spPr/>
        <p:txBody>
          <a:bodyPr/>
          <a:lstStyle/>
          <a:p>
            <a:endParaRPr lang="en-US"/>
          </a:p>
        </p:txBody>
      </p:sp>
      <p:sp>
        <p:nvSpPr>
          <p:cNvPr id="7" name="Rectangle: Rounded Corners 6">
            <a:extLst>
              <a:ext uri="{FF2B5EF4-FFF2-40B4-BE49-F238E27FC236}">
                <a16:creationId xmlns:a16="http://schemas.microsoft.com/office/drawing/2014/main" id="{D4CF0A39-C3AE-EFCF-3B95-D4A6D9CB4E9B}"/>
              </a:ext>
            </a:extLst>
          </p:cNvPr>
          <p:cNvSpPr/>
          <p:nvPr/>
        </p:nvSpPr>
        <p:spPr>
          <a:xfrm>
            <a:off x="630896" y="386324"/>
            <a:ext cx="7886200" cy="132767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Part B. What is the prediction Interval of the Mid-West states suicidal thoughts in 2020 given a 95% confidence interval? How does the estimation interval compare to the point interval?</a:t>
            </a:r>
          </a:p>
        </p:txBody>
      </p:sp>
      <p:sp>
        <p:nvSpPr>
          <p:cNvPr id="4" name="Rectangle: Rounded Corners 3">
            <a:extLst>
              <a:ext uri="{FF2B5EF4-FFF2-40B4-BE49-F238E27FC236}">
                <a16:creationId xmlns:a16="http://schemas.microsoft.com/office/drawing/2014/main" id="{A42BADFF-1967-81CA-725F-7E821B8DFDE2}"/>
              </a:ext>
            </a:extLst>
          </p:cNvPr>
          <p:cNvSpPr/>
          <p:nvPr/>
        </p:nvSpPr>
        <p:spPr>
          <a:xfrm>
            <a:off x="630897" y="3171450"/>
            <a:ext cx="4172698" cy="124781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cs typeface="Calibri"/>
            </a:endParaRPr>
          </a:p>
          <a:p>
            <a:pPr algn="ctr"/>
            <a:r>
              <a:rPr lang="en-US">
                <a:solidFill>
                  <a:schemeClr val="tx1"/>
                </a:solidFill>
                <a:cs typeface="Calibri"/>
              </a:rPr>
              <a:t>Mean x = 160,583</a:t>
            </a:r>
            <a:endParaRPr lang="en-US">
              <a:solidFill>
                <a:schemeClr val="tx1"/>
              </a:solidFill>
            </a:endParaRPr>
          </a:p>
          <a:p>
            <a:pPr algn="ctr"/>
            <a:r>
              <a:rPr lang="en-US">
                <a:solidFill>
                  <a:schemeClr val="tx1"/>
                </a:solidFill>
                <a:cs typeface="Calibri"/>
              </a:rPr>
              <a:t>Standard Deviation s = 111384</a:t>
            </a:r>
          </a:p>
          <a:p>
            <a:pPr algn="ctr"/>
            <a:r>
              <a:rPr lang="en-US">
                <a:solidFill>
                  <a:schemeClr val="tx1"/>
                </a:solidFill>
                <a:ea typeface="+mn-lt"/>
                <a:cs typeface="+mn-lt"/>
              </a:rPr>
              <a:t>𝛼 = 0.05</a:t>
            </a:r>
          </a:p>
          <a:p>
            <a:pPr algn="ctr"/>
            <a:r>
              <a:rPr lang="en-US">
                <a:solidFill>
                  <a:schemeClr val="tx1"/>
                </a:solidFill>
                <a:ea typeface="+mn-lt"/>
                <a:cs typeface="+mn-lt"/>
              </a:rPr>
              <a:t>n=12</a:t>
            </a:r>
            <a:br>
              <a:rPr lang="en-US">
                <a:ea typeface="+mn-lt"/>
                <a:cs typeface="+mn-lt"/>
              </a:rPr>
            </a:br>
            <a:endParaRPr lang="en-US">
              <a:ea typeface="+mn-lt"/>
              <a:cs typeface="+mn-lt"/>
            </a:endParaRPr>
          </a:p>
        </p:txBody>
      </p:sp>
      <p:sp>
        <p:nvSpPr>
          <p:cNvPr id="6" name="Rectangle: Rounded Corners 5">
            <a:extLst>
              <a:ext uri="{FF2B5EF4-FFF2-40B4-BE49-F238E27FC236}">
                <a16:creationId xmlns:a16="http://schemas.microsoft.com/office/drawing/2014/main" id="{5A582CB5-4079-F55C-1C4E-BB8D5109C646}"/>
              </a:ext>
            </a:extLst>
          </p:cNvPr>
          <p:cNvSpPr/>
          <p:nvPr/>
        </p:nvSpPr>
        <p:spPr>
          <a:xfrm>
            <a:off x="820563" y="2113301"/>
            <a:ext cx="2954829" cy="9183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We are still using the same data from the previous Part</a:t>
            </a:r>
          </a:p>
        </p:txBody>
      </p:sp>
      <p:sp>
        <p:nvSpPr>
          <p:cNvPr id="8" name="Rectangle: Rounded Corners 7">
            <a:extLst>
              <a:ext uri="{FF2B5EF4-FFF2-40B4-BE49-F238E27FC236}">
                <a16:creationId xmlns:a16="http://schemas.microsoft.com/office/drawing/2014/main" id="{FAE7A255-3D89-DEF1-D0BA-B65048100688}"/>
              </a:ext>
            </a:extLst>
          </p:cNvPr>
          <p:cNvSpPr/>
          <p:nvPr/>
        </p:nvSpPr>
        <p:spPr>
          <a:xfrm>
            <a:off x="5785002" y="3264412"/>
            <a:ext cx="3014722" cy="108809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mn-lt"/>
                <a:cs typeface="+mn-lt"/>
              </a:rPr>
              <a:t>Prediction Interval Equation</a:t>
            </a:r>
          </a:p>
          <a:p>
            <a:pPr algn="ctr"/>
            <a:endParaRPr lang="en-US">
              <a:solidFill>
                <a:schemeClr val="tx1"/>
              </a:solidFill>
              <a:ea typeface="+mn-lt"/>
              <a:cs typeface="+mn-lt"/>
            </a:endParaRPr>
          </a:p>
          <a:p>
            <a:pPr algn="ctr"/>
            <a:r>
              <a:rPr lang="en-US">
                <a:solidFill>
                  <a:schemeClr val="tx1"/>
                </a:solidFill>
                <a:ea typeface="+mn-lt"/>
                <a:cs typeface="+mn-lt"/>
              </a:rPr>
              <a:t>x± tα/2,n-1 . s (√(1+1/n))</a:t>
            </a:r>
            <a:endParaRPr lang="en-US">
              <a:solidFill>
                <a:schemeClr val="tx1"/>
              </a:solidFill>
              <a:cs typeface="Calibri"/>
            </a:endParaRPr>
          </a:p>
        </p:txBody>
      </p:sp>
    </p:spTree>
    <p:extLst>
      <p:ext uri="{BB962C8B-B14F-4D97-AF65-F5344CB8AC3E}">
        <p14:creationId xmlns:p14="http://schemas.microsoft.com/office/powerpoint/2010/main" val="24671062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C15C448-D5E9-E5AB-6CE0-71B350A552E2}"/>
              </a:ext>
            </a:extLst>
          </p:cNvPr>
          <p:cNvSpPr/>
          <p:nvPr/>
        </p:nvSpPr>
        <p:spPr>
          <a:xfrm>
            <a:off x="630896" y="386324"/>
            <a:ext cx="7886200" cy="132767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Part B. What is the prediction Interval of the Mid-West states suicidal thoughts in 2020 given a 95% confidence interval? How does the estimation interval compare to the prediction interval?</a:t>
            </a:r>
          </a:p>
        </p:txBody>
      </p:sp>
      <p:sp>
        <p:nvSpPr>
          <p:cNvPr id="7" name="Rectangle: Rounded Corners 6">
            <a:extLst>
              <a:ext uri="{FF2B5EF4-FFF2-40B4-BE49-F238E27FC236}">
                <a16:creationId xmlns:a16="http://schemas.microsoft.com/office/drawing/2014/main" id="{1636E6E2-D765-3E28-8E6C-1AA23AB75EA9}"/>
              </a:ext>
            </a:extLst>
          </p:cNvPr>
          <p:cNvSpPr/>
          <p:nvPr/>
        </p:nvSpPr>
        <p:spPr>
          <a:xfrm>
            <a:off x="3938235" y="2465809"/>
            <a:ext cx="4721734" cy="138757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Prediction Interval Equation</a:t>
            </a:r>
          </a:p>
          <a:p>
            <a:pPr algn="ctr"/>
            <a:endParaRPr lang="en-US">
              <a:solidFill>
                <a:schemeClr val="tx1"/>
              </a:solidFill>
              <a:ea typeface="+mn-lt"/>
              <a:cs typeface="+mn-lt"/>
            </a:endParaRPr>
          </a:p>
          <a:p>
            <a:pPr algn="ctr"/>
            <a:r>
              <a:rPr lang="en-US">
                <a:solidFill>
                  <a:schemeClr val="tx1"/>
                </a:solidFill>
                <a:ea typeface="+mn-lt"/>
                <a:cs typeface="+mn-lt"/>
              </a:rPr>
              <a:t>160,583 ± t0.05/2,12-1 . 111384 (√(1+1/12))</a:t>
            </a:r>
          </a:p>
          <a:p>
            <a:pPr algn="ctr"/>
            <a:r>
              <a:rPr lang="en-US">
                <a:solidFill>
                  <a:schemeClr val="tx1"/>
                </a:solidFill>
                <a:cs typeface="Calibri"/>
              </a:rPr>
              <a:t>= 160,583 ± t0.025,11 * 45,667</a:t>
            </a:r>
          </a:p>
        </p:txBody>
      </p:sp>
      <p:sp>
        <p:nvSpPr>
          <p:cNvPr id="9" name="TextBox 8">
            <a:extLst>
              <a:ext uri="{FF2B5EF4-FFF2-40B4-BE49-F238E27FC236}">
                <a16:creationId xmlns:a16="http://schemas.microsoft.com/office/drawing/2014/main" id="{72E43CE8-CAFC-C50E-4208-91EAC537D0BC}"/>
              </a:ext>
            </a:extLst>
          </p:cNvPr>
          <p:cNvSpPr txBox="1"/>
          <p:nvPr/>
        </p:nvSpPr>
        <p:spPr>
          <a:xfrm>
            <a:off x="2844148" y="3393186"/>
            <a:ext cx="11260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ea typeface="+mn-lt"/>
                <a:cs typeface="+mn-lt"/>
              </a:rPr>
              <a:t>Use table A.5 for t value.</a:t>
            </a:r>
          </a:p>
        </p:txBody>
      </p:sp>
      <p:sp>
        <p:nvSpPr>
          <p:cNvPr id="10" name="Rectangle: Rounded Corners 9">
            <a:extLst>
              <a:ext uri="{FF2B5EF4-FFF2-40B4-BE49-F238E27FC236}">
                <a16:creationId xmlns:a16="http://schemas.microsoft.com/office/drawing/2014/main" id="{48AAAD79-7AFF-5ECD-678C-684C958335F3}"/>
              </a:ext>
            </a:extLst>
          </p:cNvPr>
          <p:cNvSpPr/>
          <p:nvPr/>
        </p:nvSpPr>
        <p:spPr>
          <a:xfrm>
            <a:off x="4716872" y="4072997"/>
            <a:ext cx="2835036" cy="74868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 160,583 ± 100,513</a:t>
            </a:r>
          </a:p>
          <a:p>
            <a:pPr algn="ctr"/>
            <a:r>
              <a:rPr lang="en-US">
                <a:solidFill>
                  <a:schemeClr val="tx1"/>
                </a:solidFill>
                <a:cs typeface="Calibri"/>
              </a:rPr>
              <a:t>= (60,070 , 261,096)</a:t>
            </a:r>
          </a:p>
        </p:txBody>
      </p:sp>
      <p:sp>
        <p:nvSpPr>
          <p:cNvPr id="11" name="Rectangle: Rounded Corners 10">
            <a:extLst>
              <a:ext uri="{FF2B5EF4-FFF2-40B4-BE49-F238E27FC236}">
                <a16:creationId xmlns:a16="http://schemas.microsoft.com/office/drawing/2014/main" id="{8D5847DE-9BBF-EA31-84C5-8D193F5B69B8}"/>
              </a:ext>
            </a:extLst>
          </p:cNvPr>
          <p:cNvSpPr/>
          <p:nvPr/>
        </p:nvSpPr>
        <p:spPr>
          <a:xfrm>
            <a:off x="1369602" y="5217868"/>
            <a:ext cx="6179186" cy="9183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Observation: The mean is predicted to be 60,070 &lt; µ &lt; 261,096 with a 95% confidence level. This range is big, now lets compare it to the estimation interval.</a:t>
            </a:r>
            <a:endParaRPr lang="en-US">
              <a:solidFill>
                <a:schemeClr val="tx1"/>
              </a:solidFill>
            </a:endParaRPr>
          </a:p>
        </p:txBody>
      </p:sp>
    </p:spTree>
    <p:extLst>
      <p:ext uri="{BB962C8B-B14F-4D97-AF65-F5344CB8AC3E}">
        <p14:creationId xmlns:p14="http://schemas.microsoft.com/office/powerpoint/2010/main" val="367363139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83B375D-A8D4-3BBA-0237-474B843B67BF}"/>
              </a:ext>
            </a:extLst>
          </p:cNvPr>
          <p:cNvSpPr/>
          <p:nvPr/>
        </p:nvSpPr>
        <p:spPr>
          <a:xfrm>
            <a:off x="630896" y="386324"/>
            <a:ext cx="7886200" cy="132767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What is the prediction Interval of the Mid-West states suicidal thoughts in 2020 given a 95% confidence interval? </a:t>
            </a:r>
            <a:r>
              <a:rPr lang="en-US">
                <a:solidFill>
                  <a:schemeClr val="tx1"/>
                </a:solidFill>
                <a:highlight>
                  <a:srgbClr val="FFFF00"/>
                </a:highlight>
                <a:cs typeface="Calibri"/>
              </a:rPr>
              <a:t>How does the estimation interval compare to the prediction interval?</a:t>
            </a:r>
          </a:p>
        </p:txBody>
      </p:sp>
      <p:sp>
        <p:nvSpPr>
          <p:cNvPr id="6" name="Rectangle: Rounded Corners 5">
            <a:extLst>
              <a:ext uri="{FF2B5EF4-FFF2-40B4-BE49-F238E27FC236}">
                <a16:creationId xmlns:a16="http://schemas.microsoft.com/office/drawing/2014/main" id="{86407C91-DA14-E4BE-A70B-FF9E84A661EB}"/>
              </a:ext>
            </a:extLst>
          </p:cNvPr>
          <p:cNvSpPr/>
          <p:nvPr/>
        </p:nvSpPr>
        <p:spPr>
          <a:xfrm>
            <a:off x="630896" y="1823808"/>
            <a:ext cx="3673571" cy="1607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The estimation interval is between 89,812 &lt; mean &lt; 231,354</a:t>
            </a:r>
            <a:endParaRPr lang="en-US"/>
          </a:p>
        </p:txBody>
      </p:sp>
      <p:sp>
        <p:nvSpPr>
          <p:cNvPr id="7" name="Rectangle: Rounded Corners 6">
            <a:extLst>
              <a:ext uri="{FF2B5EF4-FFF2-40B4-BE49-F238E27FC236}">
                <a16:creationId xmlns:a16="http://schemas.microsoft.com/office/drawing/2014/main" id="{E484A3AA-6D13-E2C6-FEAB-0D13E02F95D2}"/>
              </a:ext>
            </a:extLst>
          </p:cNvPr>
          <p:cNvSpPr/>
          <p:nvPr/>
        </p:nvSpPr>
        <p:spPr>
          <a:xfrm>
            <a:off x="4843523" y="1823808"/>
            <a:ext cx="3673571" cy="1607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The Prediction interval is between 60,070 &lt; mean &lt; 261,096</a:t>
            </a:r>
            <a:endParaRPr lang="en-US"/>
          </a:p>
        </p:txBody>
      </p:sp>
      <p:sp>
        <p:nvSpPr>
          <p:cNvPr id="8" name="Rectangle: Rounded Corners 7">
            <a:extLst>
              <a:ext uri="{FF2B5EF4-FFF2-40B4-BE49-F238E27FC236}">
                <a16:creationId xmlns:a16="http://schemas.microsoft.com/office/drawing/2014/main" id="{19658583-9275-7AEB-0D94-B24531864D16}"/>
              </a:ext>
            </a:extLst>
          </p:cNvPr>
          <p:cNvSpPr/>
          <p:nvPr/>
        </p:nvSpPr>
        <p:spPr>
          <a:xfrm>
            <a:off x="1831918" y="3683678"/>
            <a:ext cx="5350636" cy="200648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Observation: The prediction interval is greater than the estimation interval by about 30,000 in each direction. It is a pretty big difference especially when trying to predict something accurately.</a:t>
            </a:r>
          </a:p>
        </p:txBody>
      </p:sp>
    </p:spTree>
    <p:extLst>
      <p:ext uri="{BB962C8B-B14F-4D97-AF65-F5344CB8AC3E}">
        <p14:creationId xmlns:p14="http://schemas.microsoft.com/office/powerpoint/2010/main" val="23661718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6F76-F911-E9EB-D8EC-EBE0D9EC82B5}"/>
              </a:ext>
            </a:extLst>
          </p:cNvPr>
          <p:cNvSpPr>
            <a:spLocks noGrp="1"/>
          </p:cNvSpPr>
          <p:nvPr>
            <p:ph type="title"/>
          </p:nvPr>
        </p:nvSpPr>
        <p:spPr/>
        <p:txBody>
          <a:bodyPr/>
          <a:lstStyle/>
          <a:p>
            <a:endParaRPr lang="en-US"/>
          </a:p>
        </p:txBody>
      </p:sp>
      <p:sp>
        <p:nvSpPr>
          <p:cNvPr id="5" name="Rectangle: Rounded Corners 4">
            <a:extLst>
              <a:ext uri="{FF2B5EF4-FFF2-40B4-BE49-F238E27FC236}">
                <a16:creationId xmlns:a16="http://schemas.microsoft.com/office/drawing/2014/main" id="{8D3E672D-59A2-F9FD-BCDA-5D9CC01C77C5}"/>
              </a:ext>
            </a:extLst>
          </p:cNvPr>
          <p:cNvSpPr/>
          <p:nvPr/>
        </p:nvSpPr>
        <p:spPr>
          <a:xfrm>
            <a:off x="630896" y="386324"/>
            <a:ext cx="7886200" cy="132767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What is the probability that of the 50 states </a:t>
            </a:r>
            <a:endParaRPr lang="en-US"/>
          </a:p>
        </p:txBody>
      </p:sp>
      <p:sp>
        <p:nvSpPr>
          <p:cNvPr id="4" name="Rectangle: Rounded Corners 3">
            <a:extLst>
              <a:ext uri="{FF2B5EF4-FFF2-40B4-BE49-F238E27FC236}">
                <a16:creationId xmlns:a16="http://schemas.microsoft.com/office/drawing/2014/main" id="{7DC3669D-0F88-8E81-02AB-C6D763D2B51F}"/>
              </a:ext>
            </a:extLst>
          </p:cNvPr>
          <p:cNvSpPr/>
          <p:nvPr/>
        </p:nvSpPr>
        <p:spPr>
          <a:xfrm>
            <a:off x="630895" y="386324"/>
            <a:ext cx="7886200" cy="131769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Part C. What is the Probability that of the sample average of 50 states has less than 200,000 suicidal thoughts?</a:t>
            </a:r>
            <a:endParaRPr lang="en-US">
              <a:solidFill>
                <a:schemeClr val="tx1"/>
              </a:solidFill>
              <a:ea typeface="Calibri"/>
              <a:cs typeface="Calibri"/>
            </a:endParaRPr>
          </a:p>
        </p:txBody>
      </p:sp>
      <p:sp>
        <p:nvSpPr>
          <p:cNvPr id="7" name="Rectangle: Rounded Corners 6">
            <a:extLst>
              <a:ext uri="{FF2B5EF4-FFF2-40B4-BE49-F238E27FC236}">
                <a16:creationId xmlns:a16="http://schemas.microsoft.com/office/drawing/2014/main" id="{0DE3A72E-5E98-72B7-89C7-D8EAF86328FD}"/>
              </a:ext>
            </a:extLst>
          </p:cNvPr>
          <p:cNvSpPr/>
          <p:nvPr/>
        </p:nvSpPr>
        <p:spPr>
          <a:xfrm>
            <a:off x="830546" y="2053405"/>
            <a:ext cx="3743449" cy="11679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Mean:  (rounded)</a:t>
            </a:r>
          </a:p>
          <a:p>
            <a:pPr algn="ctr"/>
            <a:r>
              <a:rPr lang="en-US">
                <a:cs typeface="Calibri"/>
              </a:rPr>
              <a:t>Standard Deviation: 63 (rounded)</a:t>
            </a:r>
          </a:p>
          <a:p>
            <a:pPr algn="ctr"/>
            <a:r>
              <a:rPr lang="en-US">
                <a:cs typeface="Calibri"/>
              </a:rPr>
              <a:t>Number of states: 50</a:t>
            </a:r>
          </a:p>
        </p:txBody>
      </p:sp>
      <p:sp>
        <p:nvSpPr>
          <p:cNvPr id="9" name="Rectangle: Rounded Corners 8">
            <a:extLst>
              <a:ext uri="{FF2B5EF4-FFF2-40B4-BE49-F238E27FC236}">
                <a16:creationId xmlns:a16="http://schemas.microsoft.com/office/drawing/2014/main" id="{A248B981-6C2D-1CEC-2C62-74AF318D43B8}"/>
              </a:ext>
            </a:extLst>
          </p:cNvPr>
          <p:cNvSpPr/>
          <p:nvPr/>
        </p:nvSpPr>
        <p:spPr>
          <a:xfrm>
            <a:off x="3795357" y="4199649"/>
            <a:ext cx="3803344" cy="17469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The equation we will use is </a:t>
            </a:r>
          </a:p>
          <a:p>
            <a:pPr algn="ctr"/>
            <a:endParaRPr lang="en-US">
              <a:cs typeface="Calibri"/>
            </a:endParaRPr>
          </a:p>
          <a:p>
            <a:pPr algn="ctr"/>
            <a:r>
              <a:rPr lang="en-US">
                <a:ea typeface="+mn-lt"/>
                <a:cs typeface="+mn-lt"/>
              </a:rPr>
              <a:t>𝑍 = 𝑋−𝜇 / σ /√n</a:t>
            </a:r>
            <a:br>
              <a:rPr lang="en-US">
                <a:ea typeface="+mn-lt"/>
                <a:cs typeface="+mn-lt"/>
              </a:rPr>
            </a:br>
            <a:endParaRPr lang="en-US">
              <a:cs typeface="Calibri"/>
            </a:endParaRPr>
          </a:p>
        </p:txBody>
      </p:sp>
    </p:spTree>
    <p:extLst>
      <p:ext uri="{BB962C8B-B14F-4D97-AF65-F5344CB8AC3E}">
        <p14:creationId xmlns:p14="http://schemas.microsoft.com/office/powerpoint/2010/main" val="3415974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0AFA347-7645-23C5-0702-0B81618EECD8}"/>
              </a:ext>
            </a:extLst>
          </p:cNvPr>
          <p:cNvSpPr/>
          <p:nvPr/>
        </p:nvSpPr>
        <p:spPr>
          <a:xfrm>
            <a:off x="630895" y="386324"/>
            <a:ext cx="7886200" cy="131769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Part C. What is the Probability that of the sample average of 50 states has less than 200,000 suicidal thoughts?</a:t>
            </a:r>
            <a:endParaRPr lang="en-US">
              <a:solidFill>
                <a:schemeClr val="tx1"/>
              </a:solidFill>
              <a:ea typeface="Calibri"/>
              <a:cs typeface="Calibri"/>
            </a:endParaRPr>
          </a:p>
        </p:txBody>
      </p:sp>
      <p:sp>
        <p:nvSpPr>
          <p:cNvPr id="7" name="Rectangle: Rounded Corners 6">
            <a:extLst>
              <a:ext uri="{FF2B5EF4-FFF2-40B4-BE49-F238E27FC236}">
                <a16:creationId xmlns:a16="http://schemas.microsoft.com/office/drawing/2014/main" id="{6BC899DC-0404-C32C-3F1E-9CFF35FE8107}"/>
              </a:ext>
            </a:extLst>
          </p:cNvPr>
          <p:cNvSpPr/>
          <p:nvPr/>
        </p:nvSpPr>
        <p:spPr>
          <a:xfrm>
            <a:off x="4074868" y="3191414"/>
            <a:ext cx="4522086" cy="84851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a:ea typeface="+mn-lt"/>
                <a:cs typeface="+mn-lt"/>
              </a:rPr>
              <a:t>P(200,000 &lt; z) = (200,000 –162, 660)/17314</a:t>
            </a:r>
            <a:endParaRPr lang="en-US"/>
          </a:p>
          <a:p>
            <a:pPr algn="ctr"/>
            <a:r>
              <a:rPr lang="en-US">
                <a:ea typeface="+mn-lt"/>
                <a:cs typeface="+mn-lt"/>
              </a:rPr>
              <a:t>= 2.16</a:t>
            </a:r>
            <a:br>
              <a:rPr lang="en-US">
                <a:ea typeface="+mn-lt"/>
                <a:cs typeface="+mn-lt"/>
              </a:rPr>
            </a:br>
            <a:endParaRPr lang="en-US">
              <a:ea typeface="Calibri"/>
              <a:cs typeface="Calibri"/>
            </a:endParaRPr>
          </a:p>
        </p:txBody>
      </p:sp>
      <p:sp>
        <p:nvSpPr>
          <p:cNvPr id="9" name="Rectangle: Rounded Corners 8">
            <a:extLst>
              <a:ext uri="{FF2B5EF4-FFF2-40B4-BE49-F238E27FC236}">
                <a16:creationId xmlns:a16="http://schemas.microsoft.com/office/drawing/2014/main" id="{84E9D29C-9DCE-C7C4-5D9E-2EF6F8F263E7}"/>
              </a:ext>
            </a:extLst>
          </p:cNvPr>
          <p:cNvSpPr/>
          <p:nvPr/>
        </p:nvSpPr>
        <p:spPr>
          <a:xfrm>
            <a:off x="5023208" y="1873720"/>
            <a:ext cx="2994760" cy="117793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endParaRPr lang="en-US">
              <a:ea typeface="+mn-lt"/>
              <a:cs typeface="+mn-lt"/>
            </a:endParaRPr>
          </a:p>
          <a:p>
            <a:pPr algn="ctr"/>
            <a:endParaRPr lang="en-US">
              <a:ea typeface="+mn-lt"/>
              <a:cs typeface="+mn-lt"/>
            </a:endParaRPr>
          </a:p>
          <a:p>
            <a:pPr algn="ctr"/>
            <a:endParaRPr lang="en-US">
              <a:ea typeface="+mn-lt"/>
              <a:cs typeface="+mn-lt"/>
            </a:endParaRPr>
          </a:p>
          <a:p>
            <a:pPr algn="ctr"/>
            <a:r>
              <a:rPr lang="en-US" err="1">
                <a:ea typeface="+mn-lt"/>
                <a:cs typeface="+mn-lt"/>
              </a:rPr>
              <a:t>σx</a:t>
            </a:r>
            <a:r>
              <a:rPr lang="en-US">
                <a:ea typeface="+mn-lt"/>
                <a:cs typeface="+mn-lt"/>
              </a:rPr>
              <a:t>  = σ /√n</a:t>
            </a:r>
            <a:endParaRPr lang="en-US">
              <a:ea typeface="Calibri"/>
              <a:cs typeface="Calibri"/>
            </a:endParaRPr>
          </a:p>
          <a:p>
            <a:pPr algn="ctr"/>
            <a:r>
              <a:rPr lang="en-US">
                <a:ea typeface="+mn-lt"/>
                <a:cs typeface="+mn-lt"/>
              </a:rPr>
              <a:t>= 122,432/√50</a:t>
            </a:r>
          </a:p>
          <a:p>
            <a:pPr algn="ctr"/>
            <a:r>
              <a:rPr lang="en-US" err="1">
                <a:ea typeface="+mn-lt"/>
                <a:cs typeface="+mn-lt"/>
              </a:rPr>
              <a:t>σx</a:t>
            </a:r>
            <a:r>
              <a:rPr lang="en-US">
                <a:ea typeface="+mn-lt"/>
                <a:cs typeface="+mn-lt"/>
              </a:rPr>
              <a:t>  = 17,314</a:t>
            </a:r>
            <a:br>
              <a:rPr lang="en-US">
                <a:ea typeface="+mn-lt"/>
                <a:cs typeface="+mn-lt"/>
              </a:rPr>
            </a:br>
            <a:br>
              <a:rPr lang="en-US">
                <a:ea typeface="+mn-lt"/>
                <a:cs typeface="+mn-lt"/>
              </a:rPr>
            </a:br>
            <a:br>
              <a:rPr lang="en-US">
                <a:ea typeface="+mn-lt"/>
                <a:cs typeface="+mn-lt"/>
              </a:rPr>
            </a:br>
            <a:br>
              <a:rPr lang="en-US">
                <a:ea typeface="+mn-lt"/>
                <a:cs typeface="+mn-lt"/>
              </a:rPr>
            </a:br>
            <a:endParaRPr lang="en-US">
              <a:ea typeface="Calibri"/>
              <a:cs typeface="Calibri"/>
            </a:endParaRPr>
          </a:p>
        </p:txBody>
      </p:sp>
      <p:sp>
        <p:nvSpPr>
          <p:cNvPr id="10" name="TextBox 9">
            <a:extLst>
              <a:ext uri="{FF2B5EF4-FFF2-40B4-BE49-F238E27FC236}">
                <a16:creationId xmlns:a16="http://schemas.microsoft.com/office/drawing/2014/main" id="{9751F95B-477A-87EF-8C78-5A034431FF9F}"/>
              </a:ext>
            </a:extLst>
          </p:cNvPr>
          <p:cNvSpPr txBox="1"/>
          <p:nvPr/>
        </p:nvSpPr>
        <p:spPr>
          <a:xfrm>
            <a:off x="2711254" y="39191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ea typeface="Calibri"/>
                <a:cs typeface="Calibri"/>
              </a:rPr>
              <a:t>Use table A.3</a:t>
            </a:r>
          </a:p>
        </p:txBody>
      </p:sp>
      <p:sp>
        <p:nvSpPr>
          <p:cNvPr id="11" name="Rectangle: Rounded Corners 10">
            <a:extLst>
              <a:ext uri="{FF2B5EF4-FFF2-40B4-BE49-F238E27FC236}">
                <a16:creationId xmlns:a16="http://schemas.microsoft.com/office/drawing/2014/main" id="{8C7A5EF8-5EB2-8E6B-24CF-13983E57970E}"/>
              </a:ext>
            </a:extLst>
          </p:cNvPr>
          <p:cNvSpPr/>
          <p:nvPr/>
        </p:nvSpPr>
        <p:spPr>
          <a:xfrm>
            <a:off x="4074868" y="4229597"/>
            <a:ext cx="4681805" cy="11280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a:ea typeface="+mn-lt"/>
                <a:cs typeface="+mn-lt"/>
              </a:rPr>
              <a:t>P(2.16) </a:t>
            </a:r>
          </a:p>
          <a:p>
            <a:pPr algn="ctr"/>
            <a:r>
              <a:rPr lang="en-US">
                <a:ea typeface="+mn-lt"/>
                <a:cs typeface="+mn-lt"/>
              </a:rPr>
              <a:t>z = 0.9846</a:t>
            </a:r>
          </a:p>
          <a:p>
            <a:pPr algn="ctr"/>
            <a:r>
              <a:rPr lang="en-US">
                <a:ea typeface="+mn-lt"/>
                <a:cs typeface="+mn-lt"/>
              </a:rPr>
              <a:t>0.9846*100 = 98.46%</a:t>
            </a:r>
            <a:br>
              <a:rPr lang="en-US">
                <a:ea typeface="+mn-lt"/>
                <a:cs typeface="+mn-lt"/>
              </a:rPr>
            </a:br>
            <a:endParaRPr lang="en-US">
              <a:ea typeface="Calibri"/>
              <a:cs typeface="Calibri"/>
            </a:endParaRPr>
          </a:p>
        </p:txBody>
      </p:sp>
      <p:sp>
        <p:nvSpPr>
          <p:cNvPr id="12" name="Rectangle: Rounded Corners 11">
            <a:extLst>
              <a:ext uri="{FF2B5EF4-FFF2-40B4-BE49-F238E27FC236}">
                <a16:creationId xmlns:a16="http://schemas.microsoft.com/office/drawing/2014/main" id="{7643A1C3-A0AB-0C5F-FDDB-239333C0E1DE}"/>
              </a:ext>
            </a:extLst>
          </p:cNvPr>
          <p:cNvSpPr/>
          <p:nvPr/>
        </p:nvSpPr>
        <p:spPr>
          <a:xfrm>
            <a:off x="331417" y="2692287"/>
            <a:ext cx="2256052" cy="3134514"/>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a:solidFill>
                  <a:schemeClr val="tx1"/>
                </a:solidFill>
                <a:ea typeface="+mn-lt"/>
                <a:cs typeface="+mn-lt"/>
              </a:rPr>
              <a:t>Observation: There is a 98.46% probability that the sample average of 50 states is less than 200,000 suicidal thoughts, which means it is extremely likely.</a:t>
            </a:r>
            <a:br>
              <a:rPr lang="en-US">
                <a:ea typeface="+mn-lt"/>
                <a:cs typeface="+mn-lt"/>
              </a:rPr>
            </a:br>
            <a:endParaRPr lang="en-US">
              <a:ea typeface="Calibri"/>
              <a:cs typeface="Calibri"/>
            </a:endParaRPr>
          </a:p>
        </p:txBody>
      </p:sp>
    </p:spTree>
    <p:extLst>
      <p:ext uri="{BB962C8B-B14F-4D97-AF65-F5344CB8AC3E}">
        <p14:creationId xmlns:p14="http://schemas.microsoft.com/office/powerpoint/2010/main" val="19055310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Map&#10;&#10;Description automatically generated">
            <a:extLst>
              <a:ext uri="{FF2B5EF4-FFF2-40B4-BE49-F238E27FC236}">
                <a16:creationId xmlns:a16="http://schemas.microsoft.com/office/drawing/2014/main" id="{B2553EE0-5CF5-3ED7-F94E-434016500460}"/>
              </a:ext>
            </a:extLst>
          </p:cNvPr>
          <p:cNvPicPr>
            <a:picLocks noGrp="1" noChangeAspect="1"/>
          </p:cNvPicPr>
          <p:nvPr>
            <p:ph idx="1"/>
          </p:nvPr>
        </p:nvPicPr>
        <p:blipFill>
          <a:blip r:embed="rId2"/>
          <a:stretch>
            <a:fillRect/>
          </a:stretch>
        </p:blipFill>
        <p:spPr>
          <a:xfrm>
            <a:off x="-4235" y="2005310"/>
            <a:ext cx="5139494" cy="2846360"/>
          </a:xfrm>
        </p:spPr>
      </p:pic>
      <p:sp>
        <p:nvSpPr>
          <p:cNvPr id="5" name="Rectangle: Rounded Corners 4">
            <a:extLst>
              <a:ext uri="{FF2B5EF4-FFF2-40B4-BE49-F238E27FC236}">
                <a16:creationId xmlns:a16="http://schemas.microsoft.com/office/drawing/2014/main" id="{8D3E672D-59A2-F9FD-BCDA-5D9CC01C77C5}"/>
              </a:ext>
            </a:extLst>
          </p:cNvPr>
          <p:cNvSpPr/>
          <p:nvPr/>
        </p:nvSpPr>
        <p:spPr>
          <a:xfrm>
            <a:off x="630896" y="366359"/>
            <a:ext cx="7886200" cy="8584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Part D. Is there a relationship between suicidal thoughts and COVID-19 cases and deaths?</a:t>
            </a:r>
            <a:endParaRPr lang="en-US">
              <a:solidFill>
                <a:schemeClr val="tx1"/>
              </a:solidFill>
            </a:endParaRPr>
          </a:p>
        </p:txBody>
      </p:sp>
      <p:pic>
        <p:nvPicPr>
          <p:cNvPr id="6" name="Picture 6" descr="Map&#10;&#10;Description automatically generated">
            <a:extLst>
              <a:ext uri="{FF2B5EF4-FFF2-40B4-BE49-F238E27FC236}">
                <a16:creationId xmlns:a16="http://schemas.microsoft.com/office/drawing/2014/main" id="{16AFC734-469C-7235-3772-5594794F6959}"/>
              </a:ext>
            </a:extLst>
          </p:cNvPr>
          <p:cNvPicPr>
            <a:picLocks noChangeAspect="1"/>
          </p:cNvPicPr>
          <p:nvPr/>
        </p:nvPicPr>
        <p:blipFill>
          <a:blip r:embed="rId3"/>
          <a:stretch>
            <a:fillRect/>
          </a:stretch>
        </p:blipFill>
        <p:spPr>
          <a:xfrm>
            <a:off x="3889194" y="4002490"/>
            <a:ext cx="5258799" cy="2856016"/>
          </a:xfrm>
          <a:prstGeom prst="rect">
            <a:avLst/>
          </a:prstGeom>
        </p:spPr>
      </p:pic>
      <p:sp>
        <p:nvSpPr>
          <p:cNvPr id="7" name="Rectangle: Rounded Corners 6">
            <a:extLst>
              <a:ext uri="{FF2B5EF4-FFF2-40B4-BE49-F238E27FC236}">
                <a16:creationId xmlns:a16="http://schemas.microsoft.com/office/drawing/2014/main" id="{E7A27F5A-CEED-273B-649E-504E801E2770}"/>
              </a:ext>
            </a:extLst>
          </p:cNvPr>
          <p:cNvSpPr/>
          <p:nvPr/>
        </p:nvSpPr>
        <p:spPr>
          <a:xfrm>
            <a:off x="5721987" y="1714000"/>
            <a:ext cx="2315947" cy="21063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Here are two maps on the left Suicidal thoughts and below COVID-19 cases. </a:t>
            </a:r>
          </a:p>
        </p:txBody>
      </p:sp>
      <p:sp>
        <p:nvSpPr>
          <p:cNvPr id="8" name="Rectangle: Rounded Corners 7">
            <a:extLst>
              <a:ext uri="{FF2B5EF4-FFF2-40B4-BE49-F238E27FC236}">
                <a16:creationId xmlns:a16="http://schemas.microsoft.com/office/drawing/2014/main" id="{931BCAB7-095C-147B-2D62-E34D2A52FDBF}"/>
              </a:ext>
            </a:extLst>
          </p:cNvPr>
          <p:cNvSpPr/>
          <p:nvPr/>
        </p:nvSpPr>
        <p:spPr>
          <a:xfrm>
            <a:off x="131770" y="4918393"/>
            <a:ext cx="3853255" cy="1746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By just looking at the maps you can see that almost the same areas on both maps have the same shade of blue. Which could be indicating a relationship.</a:t>
            </a:r>
          </a:p>
        </p:txBody>
      </p:sp>
    </p:spTree>
    <p:extLst>
      <p:ext uri="{BB962C8B-B14F-4D97-AF65-F5344CB8AC3E}">
        <p14:creationId xmlns:p14="http://schemas.microsoft.com/office/powerpoint/2010/main" val="13671583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B4DD5A97-D858-EC70-1691-D1F47CD58CF0}"/>
              </a:ext>
            </a:extLst>
          </p:cNvPr>
          <p:cNvPicPr>
            <a:picLocks noChangeAspect="1"/>
          </p:cNvPicPr>
          <p:nvPr/>
        </p:nvPicPr>
        <p:blipFill>
          <a:blip r:embed="rId2"/>
          <a:stretch>
            <a:fillRect/>
          </a:stretch>
        </p:blipFill>
        <p:spPr>
          <a:xfrm>
            <a:off x="-4235" y="-1179"/>
            <a:ext cx="6197642" cy="3435329"/>
          </a:xfrm>
          <a:prstGeom prst="rect">
            <a:avLst/>
          </a:prstGeom>
        </p:spPr>
      </p:pic>
      <p:pic>
        <p:nvPicPr>
          <p:cNvPr id="4" name="Picture 4" descr="Map&#10;&#10;Description automatically generated">
            <a:extLst>
              <a:ext uri="{FF2B5EF4-FFF2-40B4-BE49-F238E27FC236}">
                <a16:creationId xmlns:a16="http://schemas.microsoft.com/office/drawing/2014/main" id="{71B26BA1-55BE-9C58-CDC6-766A6B1F39C0}"/>
              </a:ext>
            </a:extLst>
          </p:cNvPr>
          <p:cNvPicPr>
            <a:picLocks noGrp="1" noChangeAspect="1"/>
          </p:cNvPicPr>
          <p:nvPr>
            <p:ph idx="1"/>
          </p:nvPr>
        </p:nvPicPr>
        <p:blipFill>
          <a:blip r:embed="rId3"/>
          <a:stretch>
            <a:fillRect/>
          </a:stretch>
        </p:blipFill>
        <p:spPr>
          <a:xfrm>
            <a:off x="3154508" y="3632464"/>
            <a:ext cx="5989464" cy="3225695"/>
          </a:xfrm>
        </p:spPr>
      </p:pic>
      <p:sp>
        <p:nvSpPr>
          <p:cNvPr id="8" name="Rectangle: Rounded Corners 7">
            <a:extLst>
              <a:ext uri="{FF2B5EF4-FFF2-40B4-BE49-F238E27FC236}">
                <a16:creationId xmlns:a16="http://schemas.microsoft.com/office/drawing/2014/main" id="{358A5E09-0B28-066E-836C-4EB3F6173AB0}"/>
              </a:ext>
            </a:extLst>
          </p:cNvPr>
          <p:cNvSpPr/>
          <p:nvPr/>
        </p:nvSpPr>
        <p:spPr>
          <a:xfrm>
            <a:off x="6530572" y="665834"/>
            <a:ext cx="2315947" cy="21063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Two maps on the left is Suicidal thoughts and below COVID-19 deaths. </a:t>
            </a:r>
          </a:p>
        </p:txBody>
      </p:sp>
      <p:sp>
        <p:nvSpPr>
          <p:cNvPr id="10" name="Rectangle: Rounded Corners 9">
            <a:extLst>
              <a:ext uri="{FF2B5EF4-FFF2-40B4-BE49-F238E27FC236}">
                <a16:creationId xmlns:a16="http://schemas.microsoft.com/office/drawing/2014/main" id="{B3C61A10-9713-A6EB-B0FA-4103F649A7BE}"/>
              </a:ext>
            </a:extLst>
          </p:cNvPr>
          <p:cNvSpPr/>
          <p:nvPr/>
        </p:nvSpPr>
        <p:spPr>
          <a:xfrm>
            <a:off x="291491" y="3580734"/>
            <a:ext cx="2595456" cy="2665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Similar to the previous observation the maps have the same shade of color in the same areas. But we cannot make a definite conclusion using just maps.</a:t>
            </a:r>
          </a:p>
        </p:txBody>
      </p:sp>
    </p:spTree>
    <p:extLst>
      <p:ext uri="{BB962C8B-B14F-4D97-AF65-F5344CB8AC3E}">
        <p14:creationId xmlns:p14="http://schemas.microsoft.com/office/powerpoint/2010/main" val="23483280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scatter chart&#10;&#10;Description automatically generated">
            <a:extLst>
              <a:ext uri="{FF2B5EF4-FFF2-40B4-BE49-F238E27FC236}">
                <a16:creationId xmlns:a16="http://schemas.microsoft.com/office/drawing/2014/main" id="{FC8A5390-959E-EEE1-9837-0FA24721F624}"/>
              </a:ext>
            </a:extLst>
          </p:cNvPr>
          <p:cNvPicPr>
            <a:picLocks noChangeAspect="1"/>
          </p:cNvPicPr>
          <p:nvPr/>
        </p:nvPicPr>
        <p:blipFill>
          <a:blip r:embed="rId2"/>
          <a:stretch>
            <a:fillRect/>
          </a:stretch>
        </p:blipFill>
        <p:spPr>
          <a:xfrm>
            <a:off x="1293737" y="2025456"/>
            <a:ext cx="6556527" cy="4364363"/>
          </a:xfrm>
          <a:prstGeom prst="rect">
            <a:avLst/>
          </a:prstGeom>
        </p:spPr>
      </p:pic>
      <p:sp>
        <p:nvSpPr>
          <p:cNvPr id="5" name="Rectangle: Rounded Corners 4">
            <a:extLst>
              <a:ext uri="{FF2B5EF4-FFF2-40B4-BE49-F238E27FC236}">
                <a16:creationId xmlns:a16="http://schemas.microsoft.com/office/drawing/2014/main" id="{D968F8A3-2038-9806-8088-2B3BEAADDBFD}"/>
              </a:ext>
            </a:extLst>
          </p:cNvPr>
          <p:cNvSpPr/>
          <p:nvPr/>
        </p:nvSpPr>
        <p:spPr>
          <a:xfrm>
            <a:off x="840528" y="206637"/>
            <a:ext cx="7996008" cy="1587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Observation:</a:t>
            </a:r>
            <a:r>
              <a:rPr lang="en-US">
                <a:cs typeface="Calibri"/>
              </a:rPr>
              <a:t> With the fitted line plot we can see if a state has a high amount of COVID-19 cases it is likely to have a high amount of Suicidal thoughts. This is likely because the R- Squared value of the trend line is at about 84% which gives us a good confidence level.</a:t>
            </a:r>
          </a:p>
        </p:txBody>
      </p:sp>
    </p:spTree>
    <p:extLst>
      <p:ext uri="{BB962C8B-B14F-4D97-AF65-F5344CB8AC3E}">
        <p14:creationId xmlns:p14="http://schemas.microsoft.com/office/powerpoint/2010/main" val="4874202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C50B3C8-B237-70B8-E341-5670D59A5C00}"/>
              </a:ext>
            </a:extLst>
          </p:cNvPr>
          <p:cNvSpPr/>
          <p:nvPr/>
        </p:nvSpPr>
        <p:spPr>
          <a:xfrm>
            <a:off x="840528" y="206637"/>
            <a:ext cx="7996008" cy="1587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Observation:</a:t>
            </a:r>
            <a:r>
              <a:rPr lang="en-US">
                <a:cs typeface="Calibri"/>
              </a:rPr>
              <a:t> The fitted line plot of COVID-19 deaths and suicidal thoughts have less of a relationship compared to COVID cases. The R-Squared value is 70% which is less than the previous value. Also if you just look at the difference between the graphs you can tell that the data points on this graph are much further from the fitted line plot.</a:t>
            </a:r>
          </a:p>
        </p:txBody>
      </p:sp>
      <p:pic>
        <p:nvPicPr>
          <p:cNvPr id="7" name="Picture 7" descr="Chart, scatter chart&#10;&#10;Description automatically generated">
            <a:extLst>
              <a:ext uri="{FF2B5EF4-FFF2-40B4-BE49-F238E27FC236}">
                <a16:creationId xmlns:a16="http://schemas.microsoft.com/office/drawing/2014/main" id="{9AD144E0-282C-E2AA-1BA5-D1D684B3CBAF}"/>
              </a:ext>
            </a:extLst>
          </p:cNvPr>
          <p:cNvPicPr>
            <a:picLocks noChangeAspect="1"/>
          </p:cNvPicPr>
          <p:nvPr/>
        </p:nvPicPr>
        <p:blipFill>
          <a:blip r:embed="rId2"/>
          <a:stretch>
            <a:fillRect/>
          </a:stretch>
        </p:blipFill>
        <p:spPr>
          <a:xfrm>
            <a:off x="1403544" y="1975544"/>
            <a:ext cx="6346893" cy="4234589"/>
          </a:xfrm>
          <a:prstGeom prst="rect">
            <a:avLst/>
          </a:prstGeom>
        </p:spPr>
      </p:pic>
    </p:spTree>
    <p:extLst>
      <p:ext uri="{BB962C8B-B14F-4D97-AF65-F5344CB8AC3E}">
        <p14:creationId xmlns:p14="http://schemas.microsoft.com/office/powerpoint/2010/main" val="3080837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5" descr="Hand washing">
            <a:extLst>
              <a:ext uri="{FF2B5EF4-FFF2-40B4-BE49-F238E27FC236}">
                <a16:creationId xmlns:a16="http://schemas.microsoft.com/office/drawing/2014/main" id="{58E2C903-37A5-BA25-1EF7-04B82FE8737D}"/>
              </a:ext>
            </a:extLst>
          </p:cNvPr>
          <p:cNvPicPr>
            <a:picLocks noChangeAspect="1"/>
          </p:cNvPicPr>
          <p:nvPr/>
        </p:nvPicPr>
        <p:blipFill rotWithShape="1">
          <a:blip r:embed="rId2"/>
          <a:srcRect l="16210" r="11177" b="-1"/>
          <a:stretch/>
        </p:blipFill>
        <p:spPr>
          <a:xfrm>
            <a:off x="20" y="10"/>
            <a:ext cx="7460291" cy="6857990"/>
          </a:xfrm>
          <a:prstGeom prst="rect">
            <a:avLst/>
          </a:prstGeom>
        </p:spPr>
      </p:pic>
      <p:sp>
        <p:nvSpPr>
          <p:cNvPr id="28" name="Freeform: Shape 27">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39536" y="0"/>
            <a:ext cx="3904464"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 name="Freeform: Shape 29">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169" y="0"/>
            <a:ext cx="3782831"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2" name="Freeform: Shape 31">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22759" y="0"/>
            <a:ext cx="189729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1AAAB71-B2FE-447F-815A-AB7E78870BD9}"/>
              </a:ext>
            </a:extLst>
          </p:cNvPr>
          <p:cNvSpPr>
            <a:spLocks noGrp="1"/>
          </p:cNvSpPr>
          <p:nvPr>
            <p:ph type="title"/>
          </p:nvPr>
        </p:nvSpPr>
        <p:spPr>
          <a:xfrm>
            <a:off x="6035040" y="1045597"/>
            <a:ext cx="2725309" cy="1588422"/>
          </a:xfrm>
        </p:spPr>
        <p:txBody>
          <a:bodyPr anchor="b">
            <a:normAutofit/>
          </a:bodyPr>
          <a:lstStyle/>
          <a:p>
            <a:r>
              <a:rPr lang="en-US" sz="3600"/>
              <a:t>Overview</a:t>
            </a:r>
          </a:p>
        </p:txBody>
      </p:sp>
      <p:sp>
        <p:nvSpPr>
          <p:cNvPr id="3" name="Content Placeholder 2">
            <a:extLst>
              <a:ext uri="{FF2B5EF4-FFF2-40B4-BE49-F238E27FC236}">
                <a16:creationId xmlns:a16="http://schemas.microsoft.com/office/drawing/2014/main" id="{6D89F23D-6614-48D3-BFB7-A844C32CC2C8}"/>
              </a:ext>
            </a:extLst>
          </p:cNvPr>
          <p:cNvSpPr>
            <a:spLocks noGrp="1"/>
          </p:cNvSpPr>
          <p:nvPr>
            <p:ph idx="1"/>
          </p:nvPr>
        </p:nvSpPr>
        <p:spPr>
          <a:xfrm>
            <a:off x="6035039" y="2722729"/>
            <a:ext cx="2984855" cy="3059433"/>
          </a:xfrm>
        </p:spPr>
        <p:txBody>
          <a:bodyPr vert="horz" lIns="91440" tIns="45720" rIns="91440" bIns="45720" rtlCol="0" anchor="t">
            <a:noAutofit/>
          </a:bodyPr>
          <a:lstStyle/>
          <a:p>
            <a:r>
              <a:rPr lang="en-US" sz="1600">
                <a:cs typeface="Calibri"/>
              </a:rPr>
              <a:t>Analyzing COVID 19 trends in the United States</a:t>
            </a:r>
          </a:p>
          <a:p>
            <a:pPr lvl="1">
              <a:buFont typeface="Courier New" panose="020B0604020202020204" pitchFamily="34" charset="0"/>
              <a:buChar char="o"/>
            </a:pPr>
            <a:r>
              <a:rPr lang="en-US" sz="1600">
                <a:ea typeface="+mn-lt"/>
                <a:cs typeface="+mn-lt"/>
              </a:rPr>
              <a:t>Socioeconomic topics include Unemployment Rate, GDP, Family Income, and Health Care Costs.</a:t>
            </a:r>
            <a:endParaRPr lang="en-US" sz="1600">
              <a:cs typeface="Calibri"/>
            </a:endParaRPr>
          </a:p>
          <a:p>
            <a:pPr lvl="1">
              <a:buFont typeface="Courier New" panose="020B0604020202020204" pitchFamily="34" charset="0"/>
              <a:buChar char="o"/>
            </a:pPr>
            <a:r>
              <a:rPr lang="en-US" sz="1600">
                <a:cs typeface="Calibri"/>
              </a:rPr>
              <a:t>Medical topics such as vaccination rates, mental health, suicide, overdose, and mask mandates.</a:t>
            </a:r>
          </a:p>
          <a:p>
            <a:pPr lvl="1">
              <a:buFont typeface="Courier New" panose="020B0604020202020204" pitchFamily="34" charset="0"/>
              <a:buChar char="o"/>
            </a:pPr>
            <a:endParaRPr lang="en-US" sz="1400">
              <a:cs typeface="Calibri"/>
            </a:endParaRPr>
          </a:p>
          <a:p>
            <a:pPr marL="0" indent="0">
              <a:buNone/>
            </a:pPr>
            <a:endParaRPr lang="en-US" sz="1400">
              <a:cs typeface="Calibri"/>
            </a:endParaRPr>
          </a:p>
        </p:txBody>
      </p:sp>
    </p:spTree>
    <p:extLst>
      <p:ext uri="{BB962C8B-B14F-4D97-AF65-F5344CB8AC3E}">
        <p14:creationId xmlns:p14="http://schemas.microsoft.com/office/powerpoint/2010/main" val="119235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DBC0A70-FE8C-8D78-2971-2471B2BDFF2F}"/>
              </a:ext>
            </a:extLst>
          </p:cNvPr>
          <p:cNvSpPr/>
          <p:nvPr/>
        </p:nvSpPr>
        <p:spPr>
          <a:xfrm>
            <a:off x="331132" y="990916"/>
            <a:ext cx="3512482" cy="160233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a:solidFill>
                  <a:srgbClr val="000000"/>
                </a:solidFill>
                <a:cs typeface="Calibri"/>
              </a:rPr>
              <a:t>INSIGHT: </a:t>
            </a:r>
            <a:r>
              <a:rPr lang="en-US">
                <a:solidFill>
                  <a:srgbClr val="000000"/>
                </a:solidFill>
                <a:cs typeface="Calibri"/>
              </a:rPr>
              <a:t>It's crazy to see that we were one of the top 5 states most affected during COVID-19 (2020). Also, Nevada has been affected the most through BOTH years</a:t>
            </a:r>
          </a:p>
        </p:txBody>
      </p:sp>
      <p:sp>
        <p:nvSpPr>
          <p:cNvPr id="6" name="Rectangle: Rounded Corners 5">
            <a:extLst>
              <a:ext uri="{FF2B5EF4-FFF2-40B4-BE49-F238E27FC236}">
                <a16:creationId xmlns:a16="http://schemas.microsoft.com/office/drawing/2014/main" id="{A98CE6C4-4C6D-E19E-4612-0F743B95713C}"/>
              </a:ext>
            </a:extLst>
          </p:cNvPr>
          <p:cNvSpPr/>
          <p:nvPr/>
        </p:nvSpPr>
        <p:spPr>
          <a:xfrm>
            <a:off x="3710367" y="231687"/>
            <a:ext cx="5290741" cy="586218"/>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Insight comparing 2020 vs 2021 Unemployment Rates</a:t>
            </a:r>
          </a:p>
        </p:txBody>
      </p:sp>
      <p:sp>
        <p:nvSpPr>
          <p:cNvPr id="8" name="Title 1">
            <a:extLst>
              <a:ext uri="{FF2B5EF4-FFF2-40B4-BE49-F238E27FC236}">
                <a16:creationId xmlns:a16="http://schemas.microsoft.com/office/drawing/2014/main" id="{B3C5C1D2-2ECF-24C4-5E29-7BF9DD7741D2}"/>
              </a:ext>
            </a:extLst>
          </p:cNvPr>
          <p:cNvSpPr>
            <a:spLocks noGrp="1"/>
          </p:cNvSpPr>
          <p:nvPr>
            <p:ph type="title"/>
          </p:nvPr>
        </p:nvSpPr>
        <p:spPr>
          <a:xfrm>
            <a:off x="628650" y="-62164"/>
            <a:ext cx="7886700" cy="1325563"/>
          </a:xfrm>
        </p:spPr>
        <p:txBody>
          <a:bodyPr/>
          <a:lstStyle/>
          <a:p>
            <a:r>
              <a:rPr lang="en-US"/>
              <a:t>Analysis </a:t>
            </a:r>
          </a:p>
        </p:txBody>
      </p:sp>
      <p:pic>
        <p:nvPicPr>
          <p:cNvPr id="10" name="Picture 2" descr="Map&#10;&#10;Description automatically generated">
            <a:extLst>
              <a:ext uri="{FF2B5EF4-FFF2-40B4-BE49-F238E27FC236}">
                <a16:creationId xmlns:a16="http://schemas.microsoft.com/office/drawing/2014/main" id="{897B9C27-D460-CEDA-9CBF-974FF909C19C}"/>
              </a:ext>
            </a:extLst>
          </p:cNvPr>
          <p:cNvPicPr>
            <a:picLocks noChangeAspect="1"/>
          </p:cNvPicPr>
          <p:nvPr/>
        </p:nvPicPr>
        <p:blipFill>
          <a:blip r:embed="rId2"/>
          <a:stretch>
            <a:fillRect/>
          </a:stretch>
        </p:blipFill>
        <p:spPr>
          <a:xfrm>
            <a:off x="4027639" y="998908"/>
            <a:ext cx="4671492" cy="2589576"/>
          </a:xfrm>
          <a:prstGeom prst="rect">
            <a:avLst/>
          </a:prstGeom>
        </p:spPr>
      </p:pic>
      <p:pic>
        <p:nvPicPr>
          <p:cNvPr id="12" name="Picture 5" descr="Map&#10;&#10;Description automatically generated">
            <a:extLst>
              <a:ext uri="{FF2B5EF4-FFF2-40B4-BE49-F238E27FC236}">
                <a16:creationId xmlns:a16="http://schemas.microsoft.com/office/drawing/2014/main" id="{7AC49799-5521-1E18-7C37-16D7F8970C09}"/>
              </a:ext>
            </a:extLst>
          </p:cNvPr>
          <p:cNvPicPr>
            <a:picLocks noChangeAspect="1"/>
          </p:cNvPicPr>
          <p:nvPr/>
        </p:nvPicPr>
        <p:blipFill>
          <a:blip r:embed="rId3"/>
          <a:stretch>
            <a:fillRect/>
          </a:stretch>
        </p:blipFill>
        <p:spPr>
          <a:xfrm>
            <a:off x="4025485" y="3862192"/>
            <a:ext cx="4670908" cy="2538969"/>
          </a:xfrm>
          <a:prstGeom prst="rect">
            <a:avLst/>
          </a:prstGeom>
        </p:spPr>
      </p:pic>
      <p:pic>
        <p:nvPicPr>
          <p:cNvPr id="14" name="Picture 16" descr="Chart, treemap chart&#10;&#10;Description automatically generated">
            <a:extLst>
              <a:ext uri="{FF2B5EF4-FFF2-40B4-BE49-F238E27FC236}">
                <a16:creationId xmlns:a16="http://schemas.microsoft.com/office/drawing/2014/main" id="{9D4B919C-BB8B-0B81-F528-ED69D047F7E5}"/>
              </a:ext>
            </a:extLst>
          </p:cNvPr>
          <p:cNvPicPr>
            <a:picLocks noChangeAspect="1"/>
          </p:cNvPicPr>
          <p:nvPr/>
        </p:nvPicPr>
        <p:blipFill rotWithShape="1">
          <a:blip r:embed="rId4"/>
          <a:srcRect l="1277" t="1543" r="1276" b="1806"/>
          <a:stretch/>
        </p:blipFill>
        <p:spPr>
          <a:xfrm>
            <a:off x="183521" y="2641222"/>
            <a:ext cx="2858945" cy="1884211"/>
          </a:xfrm>
          <a:prstGeom prst="rect">
            <a:avLst/>
          </a:prstGeom>
        </p:spPr>
      </p:pic>
      <p:pic>
        <p:nvPicPr>
          <p:cNvPr id="16" name="Picture 17" descr="Chart, treemap chart&#10;&#10;Description automatically generated">
            <a:extLst>
              <a:ext uri="{FF2B5EF4-FFF2-40B4-BE49-F238E27FC236}">
                <a16:creationId xmlns:a16="http://schemas.microsoft.com/office/drawing/2014/main" id="{8CE966FD-7C34-82A2-CC59-C12E3EA24D75}"/>
              </a:ext>
            </a:extLst>
          </p:cNvPr>
          <p:cNvPicPr>
            <a:picLocks noChangeAspect="1"/>
          </p:cNvPicPr>
          <p:nvPr/>
        </p:nvPicPr>
        <p:blipFill rotWithShape="1">
          <a:blip r:embed="rId5"/>
          <a:srcRect l="641" t="2164" r="1513" b="2062"/>
          <a:stretch/>
        </p:blipFill>
        <p:spPr>
          <a:xfrm>
            <a:off x="910003" y="4578100"/>
            <a:ext cx="3018442" cy="2006651"/>
          </a:xfrm>
          <a:prstGeom prst="rect">
            <a:avLst/>
          </a:prstGeom>
        </p:spPr>
      </p:pic>
    </p:spTree>
    <p:extLst>
      <p:ext uri="{BB962C8B-B14F-4D97-AF65-F5344CB8AC3E}">
        <p14:creationId xmlns:p14="http://schemas.microsoft.com/office/powerpoint/2010/main" val="247122522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65563B68-ECCC-866E-AE01-65FD0D0B9A27}"/>
              </a:ext>
            </a:extLst>
          </p:cNvPr>
          <p:cNvPicPr>
            <a:picLocks noChangeAspect="1"/>
          </p:cNvPicPr>
          <p:nvPr/>
        </p:nvPicPr>
        <p:blipFill>
          <a:blip r:embed="rId2"/>
          <a:stretch>
            <a:fillRect/>
          </a:stretch>
        </p:blipFill>
        <p:spPr>
          <a:xfrm>
            <a:off x="-3993" y="1390895"/>
            <a:ext cx="9151984" cy="4705107"/>
          </a:xfrm>
          <a:prstGeom prst="rect">
            <a:avLst/>
          </a:prstGeom>
        </p:spPr>
      </p:pic>
      <p:sp>
        <p:nvSpPr>
          <p:cNvPr id="5" name="Rectangle: Rounded Corners 4">
            <a:extLst>
              <a:ext uri="{FF2B5EF4-FFF2-40B4-BE49-F238E27FC236}">
                <a16:creationId xmlns:a16="http://schemas.microsoft.com/office/drawing/2014/main" id="{0B00BE4B-EA6D-2AA5-6401-7B9BDEC2CCD5}"/>
              </a:ext>
            </a:extLst>
          </p:cNvPr>
          <p:cNvSpPr/>
          <p:nvPr/>
        </p:nvSpPr>
        <p:spPr>
          <a:xfrm>
            <a:off x="3525830" y="336410"/>
            <a:ext cx="2076366" cy="918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Let us see how the data is related</a:t>
            </a:r>
            <a:endParaRPr lang="en-US"/>
          </a:p>
        </p:txBody>
      </p:sp>
    </p:spTree>
    <p:extLst>
      <p:ext uri="{BB962C8B-B14F-4D97-AF65-F5344CB8AC3E}">
        <p14:creationId xmlns:p14="http://schemas.microsoft.com/office/powerpoint/2010/main" val="16686644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53639DC4-F092-B24A-1090-291660202E29}"/>
              </a:ext>
            </a:extLst>
          </p:cNvPr>
          <p:cNvPicPr>
            <a:picLocks noChangeAspect="1"/>
          </p:cNvPicPr>
          <p:nvPr/>
        </p:nvPicPr>
        <p:blipFill>
          <a:blip r:embed="rId2"/>
          <a:stretch>
            <a:fillRect/>
          </a:stretch>
        </p:blipFill>
        <p:spPr>
          <a:xfrm>
            <a:off x="293840" y="2847517"/>
            <a:ext cx="2466975" cy="1143000"/>
          </a:xfrm>
          <a:prstGeom prst="rect">
            <a:avLst/>
          </a:prstGeom>
        </p:spPr>
      </p:pic>
      <p:pic>
        <p:nvPicPr>
          <p:cNvPr id="5" name="Picture 5" descr="Chart, bar chart&#10;&#10;Description automatically generated">
            <a:extLst>
              <a:ext uri="{FF2B5EF4-FFF2-40B4-BE49-F238E27FC236}">
                <a16:creationId xmlns:a16="http://schemas.microsoft.com/office/drawing/2014/main" id="{BC51FB68-CFDF-1888-D5B6-494002C8A4DB}"/>
              </a:ext>
            </a:extLst>
          </p:cNvPr>
          <p:cNvPicPr>
            <a:picLocks noChangeAspect="1"/>
          </p:cNvPicPr>
          <p:nvPr/>
        </p:nvPicPr>
        <p:blipFill>
          <a:blip r:embed="rId3"/>
          <a:stretch>
            <a:fillRect/>
          </a:stretch>
        </p:blipFill>
        <p:spPr>
          <a:xfrm>
            <a:off x="3793404" y="2867024"/>
            <a:ext cx="2495550" cy="1123950"/>
          </a:xfrm>
          <a:prstGeom prst="rect">
            <a:avLst/>
          </a:prstGeom>
        </p:spPr>
      </p:pic>
      <p:pic>
        <p:nvPicPr>
          <p:cNvPr id="6" name="Picture 6" descr="Chart, bar chart&#10;&#10;Description automatically generated">
            <a:extLst>
              <a:ext uri="{FF2B5EF4-FFF2-40B4-BE49-F238E27FC236}">
                <a16:creationId xmlns:a16="http://schemas.microsoft.com/office/drawing/2014/main" id="{BCEB66A5-F3AC-F176-F994-3338F15EDEC8}"/>
              </a:ext>
            </a:extLst>
          </p:cNvPr>
          <p:cNvPicPr>
            <a:picLocks noChangeAspect="1"/>
          </p:cNvPicPr>
          <p:nvPr/>
        </p:nvPicPr>
        <p:blipFill>
          <a:blip r:embed="rId4"/>
          <a:stretch>
            <a:fillRect/>
          </a:stretch>
        </p:blipFill>
        <p:spPr>
          <a:xfrm>
            <a:off x="6398845" y="2867025"/>
            <a:ext cx="2495550" cy="1123950"/>
          </a:xfrm>
          <a:prstGeom prst="rect">
            <a:avLst/>
          </a:prstGeom>
        </p:spPr>
      </p:pic>
      <p:pic>
        <p:nvPicPr>
          <p:cNvPr id="7" name="Picture 7" descr="Chart, bar chart&#10;&#10;Description automatically generated">
            <a:extLst>
              <a:ext uri="{FF2B5EF4-FFF2-40B4-BE49-F238E27FC236}">
                <a16:creationId xmlns:a16="http://schemas.microsoft.com/office/drawing/2014/main" id="{ECC129A7-243F-4E0A-C1FE-B5F44959FBE0}"/>
              </a:ext>
            </a:extLst>
          </p:cNvPr>
          <p:cNvPicPr>
            <a:picLocks noChangeAspect="1"/>
          </p:cNvPicPr>
          <p:nvPr/>
        </p:nvPicPr>
        <p:blipFill>
          <a:blip r:embed="rId5"/>
          <a:stretch>
            <a:fillRect/>
          </a:stretch>
        </p:blipFill>
        <p:spPr>
          <a:xfrm>
            <a:off x="293840" y="4289307"/>
            <a:ext cx="2466975" cy="1114425"/>
          </a:xfrm>
          <a:prstGeom prst="rect">
            <a:avLst/>
          </a:prstGeom>
        </p:spPr>
      </p:pic>
      <p:pic>
        <p:nvPicPr>
          <p:cNvPr id="8" name="Picture 8" descr="Chart, bar chart&#10;&#10;Description automatically generated">
            <a:extLst>
              <a:ext uri="{FF2B5EF4-FFF2-40B4-BE49-F238E27FC236}">
                <a16:creationId xmlns:a16="http://schemas.microsoft.com/office/drawing/2014/main" id="{6810520E-99D3-CBFC-383C-F8F57B416C8C}"/>
              </a:ext>
            </a:extLst>
          </p:cNvPr>
          <p:cNvPicPr>
            <a:picLocks noChangeAspect="1"/>
          </p:cNvPicPr>
          <p:nvPr/>
        </p:nvPicPr>
        <p:blipFill>
          <a:blip r:embed="rId6"/>
          <a:stretch>
            <a:fillRect/>
          </a:stretch>
        </p:blipFill>
        <p:spPr>
          <a:xfrm>
            <a:off x="3832419" y="4284545"/>
            <a:ext cx="2457450" cy="1123950"/>
          </a:xfrm>
          <a:prstGeom prst="rect">
            <a:avLst/>
          </a:prstGeom>
        </p:spPr>
      </p:pic>
      <p:pic>
        <p:nvPicPr>
          <p:cNvPr id="9" name="Picture 9" descr="Chart, bar chart&#10;&#10;Description automatically generated">
            <a:extLst>
              <a:ext uri="{FF2B5EF4-FFF2-40B4-BE49-F238E27FC236}">
                <a16:creationId xmlns:a16="http://schemas.microsoft.com/office/drawing/2014/main" id="{1F64CDE8-4833-EBA8-251C-C8F78D24A856}"/>
              </a:ext>
            </a:extLst>
          </p:cNvPr>
          <p:cNvPicPr>
            <a:picLocks noChangeAspect="1"/>
          </p:cNvPicPr>
          <p:nvPr/>
        </p:nvPicPr>
        <p:blipFill>
          <a:blip r:embed="rId7"/>
          <a:stretch>
            <a:fillRect/>
          </a:stretch>
        </p:blipFill>
        <p:spPr>
          <a:xfrm>
            <a:off x="6394083" y="4309272"/>
            <a:ext cx="2505075" cy="1114425"/>
          </a:xfrm>
          <a:prstGeom prst="rect">
            <a:avLst/>
          </a:prstGeom>
        </p:spPr>
      </p:pic>
      <p:sp>
        <p:nvSpPr>
          <p:cNvPr id="11" name="Rectangle: Rounded Corners 10">
            <a:extLst>
              <a:ext uri="{FF2B5EF4-FFF2-40B4-BE49-F238E27FC236}">
                <a16:creationId xmlns:a16="http://schemas.microsoft.com/office/drawing/2014/main" id="{8841BEB9-615D-94EF-9FBE-98BC709A78CF}"/>
              </a:ext>
            </a:extLst>
          </p:cNvPr>
          <p:cNvSpPr/>
          <p:nvPr/>
        </p:nvSpPr>
        <p:spPr>
          <a:xfrm>
            <a:off x="840528" y="206637"/>
            <a:ext cx="7996008" cy="1587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Observation:</a:t>
            </a:r>
            <a:r>
              <a:rPr lang="en-US">
                <a:cs typeface="Calibri"/>
              </a:rPr>
              <a:t> When a state's suicidal thought  is high both COVID-19 cases and deaths increase. The opposite is also true. </a:t>
            </a:r>
          </a:p>
        </p:txBody>
      </p:sp>
    </p:spTree>
    <p:extLst>
      <p:ext uri="{BB962C8B-B14F-4D97-AF65-F5344CB8AC3E}">
        <p14:creationId xmlns:p14="http://schemas.microsoft.com/office/powerpoint/2010/main" val="23268131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A27EAE7-32D3-EB9D-D57C-B4E01C909EC6}"/>
              </a:ext>
            </a:extLst>
          </p:cNvPr>
          <p:cNvSpPr/>
          <p:nvPr/>
        </p:nvSpPr>
        <p:spPr>
          <a:xfrm>
            <a:off x="3426004" y="86847"/>
            <a:ext cx="2375842" cy="638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Query 3 Conclusions</a:t>
            </a:r>
            <a:endParaRPr lang="en-US"/>
          </a:p>
        </p:txBody>
      </p:sp>
      <p:sp>
        <p:nvSpPr>
          <p:cNvPr id="5" name="Rectangle: Rounded Corners 4">
            <a:extLst>
              <a:ext uri="{FF2B5EF4-FFF2-40B4-BE49-F238E27FC236}">
                <a16:creationId xmlns:a16="http://schemas.microsoft.com/office/drawing/2014/main" id="{488616D8-3575-793B-5871-BFAB890D2038}"/>
              </a:ext>
            </a:extLst>
          </p:cNvPr>
          <p:cNvSpPr/>
          <p:nvPr/>
        </p:nvSpPr>
        <p:spPr>
          <a:xfrm>
            <a:off x="464312" y="808708"/>
            <a:ext cx="8295483" cy="1297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Part A:</a:t>
            </a:r>
            <a:r>
              <a:rPr lang="en-US">
                <a:solidFill>
                  <a:schemeClr val="bg1"/>
                </a:solidFill>
                <a:cs typeface="Calibri"/>
              </a:rPr>
              <a:t> </a:t>
            </a:r>
            <a:endParaRPr lang="en-US">
              <a:solidFill>
                <a:schemeClr val="bg1"/>
              </a:solidFill>
            </a:endParaRPr>
          </a:p>
          <a:p>
            <a:pPr algn="ctr"/>
            <a:r>
              <a:rPr lang="en-US">
                <a:solidFill>
                  <a:schemeClr val="bg1"/>
                </a:solidFill>
                <a:ea typeface="+mn-lt"/>
                <a:cs typeface="+mn-lt"/>
              </a:rPr>
              <a:t>The estimate of the Mid-West states suicidal thoughts given a 95% confidence interval gives us a wide interval so it would be hard to estimate a value.</a:t>
            </a:r>
            <a:endParaRPr lang="en-US">
              <a:solidFill>
                <a:schemeClr val="bg1"/>
              </a:solidFill>
            </a:endParaRPr>
          </a:p>
          <a:p>
            <a:pPr algn="ctr"/>
            <a:endParaRPr lang="en-US">
              <a:ea typeface="Calibri"/>
              <a:cs typeface="Calibri"/>
            </a:endParaRPr>
          </a:p>
        </p:txBody>
      </p:sp>
      <p:sp>
        <p:nvSpPr>
          <p:cNvPr id="2" name="Rectangle: Rounded Corners 1">
            <a:extLst>
              <a:ext uri="{FF2B5EF4-FFF2-40B4-BE49-F238E27FC236}">
                <a16:creationId xmlns:a16="http://schemas.microsoft.com/office/drawing/2014/main" id="{EBE63E1E-444F-EEE9-88BC-78D120BCEC3C}"/>
              </a:ext>
            </a:extLst>
          </p:cNvPr>
          <p:cNvSpPr/>
          <p:nvPr/>
        </p:nvSpPr>
        <p:spPr>
          <a:xfrm>
            <a:off x="391315" y="2223109"/>
            <a:ext cx="8365360" cy="15373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ea typeface="+mn-lt"/>
                <a:cs typeface="+mn-lt"/>
              </a:rPr>
              <a:t>Part B:</a:t>
            </a:r>
          </a:p>
          <a:p>
            <a:pPr algn="ctr"/>
            <a:r>
              <a:rPr lang="en-US">
                <a:solidFill>
                  <a:schemeClr val="bg1"/>
                </a:solidFill>
                <a:ea typeface="+mn-lt"/>
                <a:cs typeface="+mn-lt"/>
              </a:rPr>
              <a:t>1. The prediction Interval of the Mid-West states suicidal thoughts in 2020 given a 95% confidence interval gives us a wide interval so it would be hard to predict an accurate value.</a:t>
            </a:r>
            <a:endParaRPr lang="en-US">
              <a:solidFill>
                <a:schemeClr val="bg1"/>
              </a:solidFill>
            </a:endParaRPr>
          </a:p>
          <a:p>
            <a:pPr algn="ctr"/>
            <a:r>
              <a:rPr lang="en-US">
                <a:solidFill>
                  <a:schemeClr val="bg1"/>
                </a:solidFill>
                <a:ea typeface="Calibri"/>
                <a:cs typeface="Calibri"/>
              </a:rPr>
              <a:t>2. The prediction interval is greater than the estimation interval by about 2 times.  </a:t>
            </a:r>
          </a:p>
        </p:txBody>
      </p:sp>
      <p:sp>
        <p:nvSpPr>
          <p:cNvPr id="3" name="Rectangle: Rounded Corners 2">
            <a:extLst>
              <a:ext uri="{FF2B5EF4-FFF2-40B4-BE49-F238E27FC236}">
                <a16:creationId xmlns:a16="http://schemas.microsoft.com/office/drawing/2014/main" id="{EA79A7E2-0585-E424-6F8B-9C0E5479F4F0}"/>
              </a:ext>
            </a:extLst>
          </p:cNvPr>
          <p:cNvSpPr/>
          <p:nvPr/>
        </p:nvSpPr>
        <p:spPr>
          <a:xfrm>
            <a:off x="521088" y="3880209"/>
            <a:ext cx="8105815" cy="1058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ea typeface="+mn-lt"/>
                <a:cs typeface="+mn-lt"/>
              </a:rPr>
              <a:t>Part C:</a:t>
            </a:r>
          </a:p>
          <a:p>
            <a:pPr algn="ctr"/>
            <a:r>
              <a:rPr lang="en-US">
                <a:solidFill>
                  <a:schemeClr val="bg1"/>
                </a:solidFill>
                <a:ea typeface="+mn-lt"/>
                <a:cs typeface="+mn-lt"/>
              </a:rPr>
              <a:t>The Probability that of the sample average of 50 states has less than 200,000 suicidal thoughts is extremely likely to occur.</a:t>
            </a:r>
            <a:endParaRPr lang="en-US">
              <a:solidFill>
                <a:schemeClr val="bg1"/>
              </a:solidFill>
              <a:ea typeface="Calibri"/>
              <a:cs typeface="Calibri"/>
            </a:endParaRPr>
          </a:p>
        </p:txBody>
      </p:sp>
      <p:sp>
        <p:nvSpPr>
          <p:cNvPr id="6" name="Rectangle: Rounded Corners 5">
            <a:extLst>
              <a:ext uri="{FF2B5EF4-FFF2-40B4-BE49-F238E27FC236}">
                <a16:creationId xmlns:a16="http://schemas.microsoft.com/office/drawing/2014/main" id="{945AB5AA-D640-6576-EE4E-9028C88D2DDE}"/>
              </a:ext>
            </a:extLst>
          </p:cNvPr>
          <p:cNvSpPr/>
          <p:nvPr/>
        </p:nvSpPr>
        <p:spPr>
          <a:xfrm>
            <a:off x="521088" y="5028200"/>
            <a:ext cx="8105815" cy="1058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ea typeface="+mn-lt"/>
                <a:cs typeface="+mn-lt"/>
              </a:rPr>
              <a:t>Part D:</a:t>
            </a:r>
          </a:p>
          <a:p>
            <a:pPr algn="ctr"/>
            <a:r>
              <a:rPr lang="en-US">
                <a:solidFill>
                  <a:schemeClr val="bg1"/>
                </a:solidFill>
                <a:ea typeface="+mn-lt"/>
                <a:cs typeface="+mn-lt"/>
              </a:rPr>
              <a:t>The Probability that of the sample average of 50 states has less than 200,000 suicidal thoughts is extremely likely to occur.</a:t>
            </a:r>
            <a:endParaRPr lang="en-US">
              <a:solidFill>
                <a:schemeClr val="bg1"/>
              </a:solidFill>
              <a:ea typeface="Calibri"/>
              <a:cs typeface="Calibri"/>
            </a:endParaRPr>
          </a:p>
        </p:txBody>
      </p:sp>
    </p:spTree>
    <p:extLst>
      <p:ext uri="{BB962C8B-B14F-4D97-AF65-F5344CB8AC3E}">
        <p14:creationId xmlns:p14="http://schemas.microsoft.com/office/powerpoint/2010/main" val="3323760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718D1-CA00-458F-8B78-B012FF413A10}"/>
              </a:ext>
            </a:extLst>
          </p:cNvPr>
          <p:cNvSpPr>
            <a:spLocks noGrp="1"/>
          </p:cNvSpPr>
          <p:nvPr>
            <p:ph type="title"/>
          </p:nvPr>
        </p:nvSpPr>
        <p:spPr/>
        <p:txBody>
          <a:bodyPr/>
          <a:lstStyle/>
          <a:p>
            <a:r>
              <a:rPr lang="en-US" b="1">
                <a:cs typeface="Calibri Light"/>
              </a:rPr>
              <a:t>Query 4</a:t>
            </a:r>
            <a:endParaRPr lang="en-US"/>
          </a:p>
        </p:txBody>
      </p:sp>
      <p:sp>
        <p:nvSpPr>
          <p:cNvPr id="3" name="Content Placeholder 2">
            <a:extLst>
              <a:ext uri="{FF2B5EF4-FFF2-40B4-BE49-F238E27FC236}">
                <a16:creationId xmlns:a16="http://schemas.microsoft.com/office/drawing/2014/main" id="{D3BDB415-F242-40A4-83C2-06A04645019F}"/>
              </a:ext>
            </a:extLst>
          </p:cNvPr>
          <p:cNvSpPr>
            <a:spLocks noGrp="1"/>
          </p:cNvSpPr>
          <p:nvPr>
            <p:ph idx="1"/>
          </p:nvPr>
        </p:nvSpPr>
        <p:spPr/>
        <p:txBody>
          <a:bodyPr vert="horz" lIns="91440" tIns="45720" rIns="91440" bIns="45720" rtlCol="0" anchor="t">
            <a:normAutofit/>
          </a:bodyPr>
          <a:lstStyle/>
          <a:p>
            <a:pPr marL="514350" indent="-514350">
              <a:buAutoNum type="alphaUcPeriod"/>
            </a:pPr>
            <a:r>
              <a:rPr lang="en-US">
                <a:ea typeface="+mn-lt"/>
                <a:cs typeface="+mn-lt"/>
              </a:rPr>
              <a:t>What is the upper confidence bound for the true average of overdose death rates in the Mid-West states using a 90% confidence interval?</a:t>
            </a:r>
          </a:p>
          <a:p>
            <a:pPr marL="514350" indent="-514350">
              <a:buAutoNum type="alphaUcPeriod"/>
            </a:pPr>
            <a:r>
              <a:rPr lang="en-US">
                <a:ea typeface="+mn-lt"/>
                <a:cs typeface="+mn-lt"/>
              </a:rPr>
              <a:t>How have drug overdose rates in 2019 compared to 2020 (during COVID-19 pandemic?</a:t>
            </a:r>
          </a:p>
          <a:p>
            <a:pPr marL="514350" indent="-514350">
              <a:buAutoNum type="alphaUcPeriod"/>
            </a:pPr>
            <a:r>
              <a:rPr lang="en-US">
                <a:ea typeface="+mn-lt"/>
                <a:cs typeface="+mn-lt"/>
              </a:rPr>
              <a:t>What is the probability that the 50 states have between 25 and 30 overdose deaths per 100,000 people in 2020?</a:t>
            </a:r>
          </a:p>
          <a:p>
            <a:pPr marL="0" indent="0">
              <a:buNone/>
            </a:pPr>
            <a:endParaRPr lang="en-US">
              <a:cs typeface="Calibri" panose="020F0502020204030204"/>
            </a:endParaRPr>
          </a:p>
        </p:txBody>
      </p:sp>
    </p:spTree>
    <p:extLst>
      <p:ext uri="{BB962C8B-B14F-4D97-AF65-F5344CB8AC3E}">
        <p14:creationId xmlns:p14="http://schemas.microsoft.com/office/powerpoint/2010/main" val="15270832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ox and whisker chart&#10;&#10;Description automatically generated">
            <a:extLst>
              <a:ext uri="{FF2B5EF4-FFF2-40B4-BE49-F238E27FC236}">
                <a16:creationId xmlns:a16="http://schemas.microsoft.com/office/drawing/2014/main" id="{F4D288EA-82D7-2E5C-A0E8-D7AF5AB1C287}"/>
              </a:ext>
            </a:extLst>
          </p:cNvPr>
          <p:cNvPicPr>
            <a:picLocks noChangeAspect="1"/>
          </p:cNvPicPr>
          <p:nvPr/>
        </p:nvPicPr>
        <p:blipFill>
          <a:blip r:embed="rId2"/>
          <a:stretch>
            <a:fillRect/>
          </a:stretch>
        </p:blipFill>
        <p:spPr>
          <a:xfrm>
            <a:off x="85850" y="1915648"/>
            <a:ext cx="4530073" cy="3026704"/>
          </a:xfrm>
          <a:prstGeom prst="rect">
            <a:avLst/>
          </a:prstGeom>
        </p:spPr>
      </p:pic>
      <p:pic>
        <p:nvPicPr>
          <p:cNvPr id="5" name="Picture 5" descr="Chart, box and whisker chart&#10;&#10;Description automatically generated">
            <a:extLst>
              <a:ext uri="{FF2B5EF4-FFF2-40B4-BE49-F238E27FC236}">
                <a16:creationId xmlns:a16="http://schemas.microsoft.com/office/drawing/2014/main" id="{1A4600E9-7757-7467-50AD-102108FF626E}"/>
              </a:ext>
            </a:extLst>
          </p:cNvPr>
          <p:cNvPicPr>
            <a:picLocks noChangeAspect="1"/>
          </p:cNvPicPr>
          <p:nvPr/>
        </p:nvPicPr>
        <p:blipFill>
          <a:blip r:embed="rId3"/>
          <a:stretch>
            <a:fillRect/>
          </a:stretch>
        </p:blipFill>
        <p:spPr>
          <a:xfrm>
            <a:off x="4568008" y="1915649"/>
            <a:ext cx="4579985" cy="3026703"/>
          </a:xfrm>
          <a:prstGeom prst="rect">
            <a:avLst/>
          </a:prstGeom>
        </p:spPr>
      </p:pic>
      <p:sp>
        <p:nvSpPr>
          <p:cNvPr id="6" name="Rectangle: Rounded Corners 5">
            <a:extLst>
              <a:ext uri="{FF2B5EF4-FFF2-40B4-BE49-F238E27FC236}">
                <a16:creationId xmlns:a16="http://schemas.microsoft.com/office/drawing/2014/main" id="{4910F04D-1456-1ABB-A267-16F2F0B4D868}"/>
              </a:ext>
            </a:extLst>
          </p:cNvPr>
          <p:cNvSpPr/>
          <p:nvPr/>
        </p:nvSpPr>
        <p:spPr>
          <a:xfrm>
            <a:off x="3086598" y="5177938"/>
            <a:ext cx="3044671" cy="1008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West Virginia is a high outlier</a:t>
            </a:r>
            <a:endParaRPr lang="en-US"/>
          </a:p>
        </p:txBody>
      </p:sp>
      <p:sp>
        <p:nvSpPr>
          <p:cNvPr id="8" name="Rectangle: Rounded Corners 7">
            <a:extLst>
              <a:ext uri="{FF2B5EF4-FFF2-40B4-BE49-F238E27FC236}">
                <a16:creationId xmlns:a16="http://schemas.microsoft.com/office/drawing/2014/main" id="{8E1E50E2-3E09-58C5-AA86-887C9E524C5C}"/>
              </a:ext>
            </a:extLst>
          </p:cNvPr>
          <p:cNvSpPr/>
          <p:nvPr/>
        </p:nvSpPr>
        <p:spPr>
          <a:xfrm>
            <a:off x="3086597" y="466182"/>
            <a:ext cx="3044671" cy="1008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Query 4 removing outliers</a:t>
            </a:r>
            <a:endParaRPr lang="en-US"/>
          </a:p>
        </p:txBody>
      </p:sp>
    </p:spTree>
    <p:extLst>
      <p:ext uri="{BB962C8B-B14F-4D97-AF65-F5344CB8AC3E}">
        <p14:creationId xmlns:p14="http://schemas.microsoft.com/office/powerpoint/2010/main" val="11153512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10;&#10;Description automatically generated">
            <a:extLst>
              <a:ext uri="{FF2B5EF4-FFF2-40B4-BE49-F238E27FC236}">
                <a16:creationId xmlns:a16="http://schemas.microsoft.com/office/drawing/2014/main" id="{FFC2F4BF-FF22-0373-456F-D68AE76C2157}"/>
              </a:ext>
            </a:extLst>
          </p:cNvPr>
          <p:cNvPicPr>
            <a:picLocks noGrp="1" noChangeAspect="1"/>
          </p:cNvPicPr>
          <p:nvPr>
            <p:ph idx="1"/>
          </p:nvPr>
        </p:nvPicPr>
        <p:blipFill>
          <a:blip r:embed="rId2"/>
          <a:stretch>
            <a:fillRect/>
          </a:stretch>
        </p:blipFill>
        <p:spPr>
          <a:xfrm>
            <a:off x="2287493" y="1775712"/>
            <a:ext cx="6305974" cy="4203983"/>
          </a:xfrm>
        </p:spPr>
      </p:pic>
      <p:sp>
        <p:nvSpPr>
          <p:cNvPr id="5" name="Rectangle: Rounded Corners 4">
            <a:extLst>
              <a:ext uri="{FF2B5EF4-FFF2-40B4-BE49-F238E27FC236}">
                <a16:creationId xmlns:a16="http://schemas.microsoft.com/office/drawing/2014/main" id="{90F7C514-A8F3-8407-26E7-4259562EF521}"/>
              </a:ext>
            </a:extLst>
          </p:cNvPr>
          <p:cNvSpPr/>
          <p:nvPr/>
        </p:nvSpPr>
        <p:spPr>
          <a:xfrm>
            <a:off x="630896" y="256551"/>
            <a:ext cx="7886200" cy="1327675"/>
          </a:xfrm>
          <a:prstGeom prst="roundRect">
            <a:avLst/>
          </a:prstGeom>
          <a:solidFill>
            <a:srgbClr val="7030A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Part A. What is the upper confidence bound for the true average of overdose death rates in the Mid-West states using a 90% confidence interval?</a:t>
            </a:r>
            <a:endParaRPr lang="en-US">
              <a:solidFill>
                <a:schemeClr val="tx1"/>
              </a:solidFill>
              <a:ea typeface="+mn-lt"/>
              <a:cs typeface="+mn-lt"/>
            </a:endParaRPr>
          </a:p>
        </p:txBody>
      </p:sp>
      <p:sp>
        <p:nvSpPr>
          <p:cNvPr id="4" name="Rectangle: Rounded Corners 3">
            <a:extLst>
              <a:ext uri="{FF2B5EF4-FFF2-40B4-BE49-F238E27FC236}">
                <a16:creationId xmlns:a16="http://schemas.microsoft.com/office/drawing/2014/main" id="{C71D8650-5FF7-F91B-BE85-BF562DF07677}"/>
              </a:ext>
            </a:extLst>
          </p:cNvPr>
          <p:cNvSpPr/>
          <p:nvPr/>
        </p:nvSpPr>
        <p:spPr>
          <a:xfrm>
            <a:off x="201647" y="2442726"/>
            <a:ext cx="1796855" cy="3174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First we check if the sample is close to a normal distribution, and the P-Value is relatively high so we can use a T-Distribution</a:t>
            </a:r>
          </a:p>
        </p:txBody>
      </p:sp>
    </p:spTree>
    <p:extLst>
      <p:ext uri="{BB962C8B-B14F-4D97-AF65-F5344CB8AC3E}">
        <p14:creationId xmlns:p14="http://schemas.microsoft.com/office/powerpoint/2010/main" val="38346598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27F4B51-3314-8AA5-723A-F8163EF668F1}"/>
              </a:ext>
            </a:extLst>
          </p:cNvPr>
          <p:cNvSpPr/>
          <p:nvPr/>
        </p:nvSpPr>
        <p:spPr>
          <a:xfrm>
            <a:off x="630896" y="256551"/>
            <a:ext cx="7886200" cy="1327675"/>
          </a:xfrm>
          <a:prstGeom prst="roundRect">
            <a:avLst/>
          </a:prstGeom>
          <a:solidFill>
            <a:srgbClr val="7030A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A. What is the upper confidence bound for the true average of overdose death rates in the Mid-West states using a 90% confidence interval?</a:t>
            </a:r>
          </a:p>
        </p:txBody>
      </p:sp>
      <p:sp>
        <p:nvSpPr>
          <p:cNvPr id="2" name="Rectangle: Rounded Corners 1">
            <a:extLst>
              <a:ext uri="{FF2B5EF4-FFF2-40B4-BE49-F238E27FC236}">
                <a16:creationId xmlns:a16="http://schemas.microsoft.com/office/drawing/2014/main" id="{9C385966-4BCA-0345-59C3-64F21E3ACB55}"/>
              </a:ext>
            </a:extLst>
          </p:cNvPr>
          <p:cNvSpPr/>
          <p:nvPr/>
        </p:nvSpPr>
        <p:spPr>
          <a:xfrm>
            <a:off x="2268032" y="1993510"/>
            <a:ext cx="4611927" cy="1916646"/>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12 Mid-West overdose death rates: </a:t>
            </a:r>
            <a:endParaRPr lang="en-US"/>
          </a:p>
          <a:p>
            <a:pPr algn="ctr"/>
            <a:endParaRPr lang="en-US">
              <a:cs typeface="Calibri"/>
            </a:endParaRPr>
          </a:p>
          <a:p>
            <a:pPr algn="ctr"/>
            <a:r>
              <a:rPr lang="en-US">
                <a:cs typeface="Calibri"/>
              </a:rPr>
              <a:t>28.35,  33.92, 13.61, 16.79, 27.6, 18.29, 10.91, 14.73, 44.37, 9.2, 26.09, 30.32</a:t>
            </a:r>
            <a:endParaRPr lang="en-US"/>
          </a:p>
        </p:txBody>
      </p:sp>
      <p:sp>
        <p:nvSpPr>
          <p:cNvPr id="4" name="Rectangle: Rounded Corners 3">
            <a:extLst>
              <a:ext uri="{FF2B5EF4-FFF2-40B4-BE49-F238E27FC236}">
                <a16:creationId xmlns:a16="http://schemas.microsoft.com/office/drawing/2014/main" id="{321F57B4-C7CA-5F15-803B-541E348D95FA}"/>
              </a:ext>
            </a:extLst>
          </p:cNvPr>
          <p:cNvSpPr/>
          <p:nvPr/>
        </p:nvSpPr>
        <p:spPr>
          <a:xfrm>
            <a:off x="2268032" y="4139754"/>
            <a:ext cx="4611927" cy="90841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The sample mean: 23 (Rounded)</a:t>
            </a:r>
          </a:p>
        </p:txBody>
      </p:sp>
    </p:spTree>
    <p:extLst>
      <p:ext uri="{BB962C8B-B14F-4D97-AF65-F5344CB8AC3E}">
        <p14:creationId xmlns:p14="http://schemas.microsoft.com/office/powerpoint/2010/main" val="13981156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F2F95A0-6018-B304-2453-8DC2CEB8EAA2}"/>
              </a:ext>
            </a:extLst>
          </p:cNvPr>
          <p:cNvSpPr/>
          <p:nvPr/>
        </p:nvSpPr>
        <p:spPr>
          <a:xfrm>
            <a:off x="800600" y="1783877"/>
            <a:ext cx="2964810" cy="19266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n=12</a:t>
            </a:r>
            <a:endParaRPr lang="en-US"/>
          </a:p>
          <a:p>
            <a:pPr algn="ctr"/>
            <a:r>
              <a:rPr lang="en-US">
                <a:solidFill>
                  <a:schemeClr val="bg1"/>
                </a:solidFill>
                <a:ea typeface="+mn-lt"/>
                <a:cs typeface="+mn-lt"/>
              </a:rPr>
              <a:t>Sample mean x = 23</a:t>
            </a:r>
            <a:br>
              <a:rPr lang="en-US">
                <a:ea typeface="+mn-lt"/>
                <a:cs typeface="+mn-lt"/>
              </a:rPr>
            </a:br>
            <a:r>
              <a:rPr lang="en-US">
                <a:solidFill>
                  <a:schemeClr val="bg1"/>
                </a:solidFill>
                <a:ea typeface="+mn-lt"/>
                <a:cs typeface="+mn-lt"/>
              </a:rPr>
              <a:t>Standard Deviation s = 11</a:t>
            </a:r>
          </a:p>
          <a:p>
            <a:pPr algn="ctr"/>
            <a:r>
              <a:rPr lang="en-US">
                <a:solidFill>
                  <a:schemeClr val="bg1"/>
                </a:solidFill>
                <a:cs typeface="Calibri"/>
              </a:rPr>
              <a:t>α =0.1</a:t>
            </a:r>
          </a:p>
          <a:p>
            <a:pPr algn="ctr"/>
            <a:endParaRPr lang="en-US">
              <a:cs typeface="Calibri"/>
            </a:endParaRPr>
          </a:p>
        </p:txBody>
      </p:sp>
      <p:sp>
        <p:nvSpPr>
          <p:cNvPr id="6" name="Rectangle: Rounded Corners 5">
            <a:extLst>
              <a:ext uri="{FF2B5EF4-FFF2-40B4-BE49-F238E27FC236}">
                <a16:creationId xmlns:a16="http://schemas.microsoft.com/office/drawing/2014/main" id="{5BB10E5D-CECD-B961-9C3A-5DAE423E7B1B}"/>
              </a:ext>
            </a:extLst>
          </p:cNvPr>
          <p:cNvSpPr/>
          <p:nvPr/>
        </p:nvSpPr>
        <p:spPr>
          <a:xfrm>
            <a:off x="4044922" y="1943597"/>
            <a:ext cx="3623657" cy="1487397"/>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Upper Confidence bound equation:</a:t>
            </a:r>
          </a:p>
          <a:p>
            <a:pPr algn="ctr"/>
            <a:endParaRPr lang="en-US">
              <a:solidFill>
                <a:schemeClr val="bg1"/>
              </a:solidFill>
              <a:cs typeface="Calibri"/>
            </a:endParaRPr>
          </a:p>
          <a:p>
            <a:pPr algn="ctr"/>
            <a:r>
              <a:rPr lang="en-US">
                <a:solidFill>
                  <a:schemeClr val="bg1"/>
                </a:solidFill>
                <a:cs typeface="Calibri"/>
              </a:rPr>
              <a:t> x + tα,n-1 * s/</a:t>
            </a:r>
            <a:r>
              <a:rPr lang="en-US">
                <a:ea typeface="+mn-lt"/>
                <a:cs typeface="+mn-lt"/>
              </a:rPr>
              <a:t>√n</a:t>
            </a:r>
            <a:endParaRPr lang="en-US">
              <a:solidFill>
                <a:schemeClr val="bg1"/>
              </a:solidFill>
              <a:cs typeface="Calibri"/>
            </a:endParaRPr>
          </a:p>
          <a:p>
            <a:pPr algn="ctr"/>
            <a:endParaRPr lang="en-US">
              <a:cs typeface="Calibri"/>
            </a:endParaRPr>
          </a:p>
        </p:txBody>
      </p:sp>
      <p:sp>
        <p:nvSpPr>
          <p:cNvPr id="7" name="Rectangle: Rounded Corners 6">
            <a:extLst>
              <a:ext uri="{FF2B5EF4-FFF2-40B4-BE49-F238E27FC236}">
                <a16:creationId xmlns:a16="http://schemas.microsoft.com/office/drawing/2014/main" id="{AAF2ED81-17A2-C6B1-E2EB-E7666603D7CE}"/>
              </a:ext>
            </a:extLst>
          </p:cNvPr>
          <p:cNvSpPr/>
          <p:nvPr/>
        </p:nvSpPr>
        <p:spPr>
          <a:xfrm>
            <a:off x="3296233" y="3910156"/>
            <a:ext cx="3174443" cy="201647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Let's solve for </a:t>
            </a:r>
            <a:r>
              <a:rPr lang="en-US">
                <a:solidFill>
                  <a:schemeClr val="bg1"/>
                </a:solidFill>
                <a:ea typeface="+mn-lt"/>
                <a:cs typeface="+mn-lt"/>
              </a:rPr>
              <a:t>s/</a:t>
            </a:r>
            <a:r>
              <a:rPr lang="en-US">
                <a:cs typeface="Calibri"/>
              </a:rPr>
              <a:t>√n</a:t>
            </a:r>
            <a:endParaRPr lang="en-US">
              <a:ea typeface="+mn-lt"/>
              <a:cs typeface="+mn-lt"/>
            </a:endParaRPr>
          </a:p>
          <a:p>
            <a:pPr algn="ctr"/>
            <a:r>
              <a:rPr lang="en-US">
                <a:solidFill>
                  <a:schemeClr val="bg1"/>
                </a:solidFill>
                <a:ea typeface="+mn-lt"/>
                <a:cs typeface="+mn-lt"/>
              </a:rPr>
              <a:t>s/</a:t>
            </a:r>
            <a:r>
              <a:rPr lang="en-US">
                <a:cs typeface="Calibri"/>
              </a:rPr>
              <a:t>√n = 11/</a:t>
            </a:r>
            <a:r>
              <a:rPr lang="en-US">
                <a:ea typeface="+mn-lt"/>
                <a:cs typeface="+mn-lt"/>
              </a:rPr>
              <a:t>√12</a:t>
            </a:r>
          </a:p>
          <a:p>
            <a:pPr algn="ctr"/>
            <a:r>
              <a:rPr lang="en-US">
                <a:solidFill>
                  <a:schemeClr val="bg1"/>
                </a:solidFill>
                <a:cs typeface="Calibri"/>
              </a:rPr>
              <a:t>=3.175</a:t>
            </a:r>
          </a:p>
          <a:p>
            <a:pPr algn="ctr"/>
            <a:endParaRPr lang="en-US">
              <a:cs typeface="Calibri"/>
            </a:endParaRPr>
          </a:p>
          <a:p>
            <a:pPr algn="ctr"/>
            <a:endParaRPr lang="en-US">
              <a:cs typeface="Calibri"/>
            </a:endParaRPr>
          </a:p>
          <a:p>
            <a:pPr algn="ctr"/>
            <a:endParaRPr lang="en-US">
              <a:cs typeface="Calibri"/>
            </a:endParaRPr>
          </a:p>
        </p:txBody>
      </p:sp>
      <p:sp>
        <p:nvSpPr>
          <p:cNvPr id="9" name="Rectangle: Rounded Corners 8">
            <a:extLst>
              <a:ext uri="{FF2B5EF4-FFF2-40B4-BE49-F238E27FC236}">
                <a16:creationId xmlns:a16="http://schemas.microsoft.com/office/drawing/2014/main" id="{589F35B1-4470-F6D2-B6BB-05041CA174D8}"/>
              </a:ext>
            </a:extLst>
          </p:cNvPr>
          <p:cNvSpPr/>
          <p:nvPr/>
        </p:nvSpPr>
        <p:spPr>
          <a:xfrm>
            <a:off x="630896" y="256551"/>
            <a:ext cx="7886200" cy="1327675"/>
          </a:xfrm>
          <a:prstGeom prst="roundRect">
            <a:avLst/>
          </a:prstGeom>
          <a:solidFill>
            <a:srgbClr val="7030A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A. What is the upper confidence bound for the true average of overdose death rates in the Mid-West states using a 90% confidence interval?</a:t>
            </a:r>
          </a:p>
        </p:txBody>
      </p:sp>
    </p:spTree>
    <p:extLst>
      <p:ext uri="{BB962C8B-B14F-4D97-AF65-F5344CB8AC3E}">
        <p14:creationId xmlns:p14="http://schemas.microsoft.com/office/powerpoint/2010/main" val="16197984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E4DEEA6-9637-FC14-1260-54A859100343}"/>
              </a:ext>
            </a:extLst>
          </p:cNvPr>
          <p:cNvSpPr/>
          <p:nvPr/>
        </p:nvSpPr>
        <p:spPr>
          <a:xfrm>
            <a:off x="5023211" y="2013475"/>
            <a:ext cx="2964810" cy="114799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bg1"/>
              </a:solidFill>
              <a:ea typeface="+mn-lt"/>
              <a:cs typeface="+mn-lt"/>
            </a:endParaRPr>
          </a:p>
          <a:p>
            <a:pPr algn="ctr"/>
            <a:endParaRPr lang="en-US">
              <a:solidFill>
                <a:schemeClr val="bg1"/>
              </a:solidFill>
              <a:ea typeface="+mn-lt"/>
              <a:cs typeface="+mn-lt"/>
            </a:endParaRPr>
          </a:p>
          <a:p>
            <a:pPr algn="ctr"/>
            <a:endParaRPr lang="en-US">
              <a:solidFill>
                <a:schemeClr val="bg1"/>
              </a:solidFill>
              <a:ea typeface="+mn-lt"/>
              <a:cs typeface="+mn-lt"/>
            </a:endParaRPr>
          </a:p>
          <a:p>
            <a:pPr algn="ctr"/>
            <a:endParaRPr lang="en-US">
              <a:solidFill>
                <a:schemeClr val="bg1"/>
              </a:solidFill>
              <a:ea typeface="+mn-lt"/>
              <a:cs typeface="+mn-lt"/>
            </a:endParaRPr>
          </a:p>
          <a:p>
            <a:pPr algn="ctr"/>
            <a:r>
              <a:rPr lang="en-US">
                <a:solidFill>
                  <a:schemeClr val="bg1"/>
                </a:solidFill>
                <a:ea typeface="+mn-lt"/>
                <a:cs typeface="+mn-lt"/>
              </a:rPr>
              <a:t>x + tα,n-1 * s/</a:t>
            </a:r>
            <a:r>
              <a:rPr lang="en-US">
                <a:cs typeface="Calibri"/>
              </a:rPr>
              <a:t>√n</a:t>
            </a:r>
            <a:endParaRPr lang="en-US">
              <a:ea typeface="+mn-lt"/>
              <a:cs typeface="+mn-lt"/>
            </a:endParaRPr>
          </a:p>
          <a:p>
            <a:pPr algn="ctr"/>
            <a:r>
              <a:rPr lang="en-US">
                <a:solidFill>
                  <a:schemeClr val="bg1"/>
                </a:solidFill>
                <a:cs typeface="Calibri"/>
              </a:rPr>
              <a:t>= 23 + t 0.1,12-1 * 3.175</a:t>
            </a:r>
          </a:p>
          <a:p>
            <a:pPr algn="ctr"/>
            <a:endParaRPr lang="en-US">
              <a:solidFill>
                <a:schemeClr val="bg1"/>
              </a:solidFill>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p:txBody>
      </p:sp>
      <p:sp>
        <p:nvSpPr>
          <p:cNvPr id="9" name="Rectangle: Rounded Corners 8">
            <a:extLst>
              <a:ext uri="{FF2B5EF4-FFF2-40B4-BE49-F238E27FC236}">
                <a16:creationId xmlns:a16="http://schemas.microsoft.com/office/drawing/2014/main" id="{58B70A15-6A1D-8418-36AD-0B57B058F137}"/>
              </a:ext>
            </a:extLst>
          </p:cNvPr>
          <p:cNvSpPr/>
          <p:nvPr/>
        </p:nvSpPr>
        <p:spPr>
          <a:xfrm>
            <a:off x="800600" y="1783877"/>
            <a:ext cx="2964810" cy="192662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n=12</a:t>
            </a:r>
            <a:endParaRPr lang="en-US"/>
          </a:p>
          <a:p>
            <a:pPr algn="ctr"/>
            <a:r>
              <a:rPr lang="en-US">
                <a:solidFill>
                  <a:schemeClr val="bg1"/>
                </a:solidFill>
                <a:ea typeface="+mn-lt"/>
                <a:cs typeface="+mn-lt"/>
              </a:rPr>
              <a:t>Sample mean x = 23</a:t>
            </a:r>
            <a:br>
              <a:rPr lang="en-US">
                <a:ea typeface="+mn-lt"/>
                <a:cs typeface="+mn-lt"/>
              </a:rPr>
            </a:br>
            <a:r>
              <a:rPr lang="en-US">
                <a:solidFill>
                  <a:schemeClr val="bg1"/>
                </a:solidFill>
                <a:ea typeface="+mn-lt"/>
                <a:cs typeface="+mn-lt"/>
              </a:rPr>
              <a:t>Standard Deviation s = 11</a:t>
            </a:r>
          </a:p>
          <a:p>
            <a:pPr algn="ctr"/>
            <a:r>
              <a:rPr lang="en-US">
                <a:solidFill>
                  <a:schemeClr val="bg1"/>
                </a:solidFill>
                <a:cs typeface="Calibri"/>
              </a:rPr>
              <a:t>α =0.1</a:t>
            </a:r>
          </a:p>
          <a:p>
            <a:pPr algn="ctr"/>
            <a:r>
              <a:rPr lang="en-US">
                <a:solidFill>
                  <a:schemeClr val="bg1"/>
                </a:solidFill>
                <a:ea typeface="+mn-lt"/>
                <a:cs typeface="+mn-lt"/>
              </a:rPr>
              <a:t> </a:t>
            </a:r>
            <a:r>
              <a:rPr lang="en-US">
                <a:solidFill>
                  <a:schemeClr val="bg1"/>
                </a:solidFill>
                <a:cs typeface="Calibri"/>
              </a:rPr>
              <a:t>S/</a:t>
            </a:r>
            <a:r>
              <a:rPr lang="en-US">
                <a:ea typeface="+mn-lt"/>
                <a:cs typeface="+mn-lt"/>
              </a:rPr>
              <a:t>√n = 3.175</a:t>
            </a:r>
            <a:endParaRPr lang="en-US"/>
          </a:p>
          <a:p>
            <a:pPr algn="ctr"/>
            <a:endParaRPr lang="en-US">
              <a:cs typeface="Calibri"/>
            </a:endParaRPr>
          </a:p>
        </p:txBody>
      </p:sp>
      <p:sp>
        <p:nvSpPr>
          <p:cNvPr id="10" name="Rectangle: Rounded Corners 9">
            <a:extLst>
              <a:ext uri="{FF2B5EF4-FFF2-40B4-BE49-F238E27FC236}">
                <a16:creationId xmlns:a16="http://schemas.microsoft.com/office/drawing/2014/main" id="{7294BBBF-528B-ED87-2619-6182FDE25427}"/>
              </a:ext>
            </a:extLst>
          </p:cNvPr>
          <p:cNvSpPr/>
          <p:nvPr/>
        </p:nvSpPr>
        <p:spPr>
          <a:xfrm>
            <a:off x="5023211" y="4419265"/>
            <a:ext cx="2964810" cy="114799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bg1"/>
              </a:solidFill>
              <a:ea typeface="+mn-lt"/>
              <a:cs typeface="+mn-lt"/>
            </a:endParaRPr>
          </a:p>
          <a:p>
            <a:pPr algn="ctr"/>
            <a:endParaRPr lang="en-US">
              <a:solidFill>
                <a:schemeClr val="bg1"/>
              </a:solidFill>
              <a:ea typeface="+mn-lt"/>
              <a:cs typeface="+mn-lt"/>
            </a:endParaRPr>
          </a:p>
          <a:p>
            <a:pPr algn="ctr"/>
            <a:endParaRPr lang="en-US">
              <a:solidFill>
                <a:schemeClr val="bg1"/>
              </a:solidFill>
              <a:ea typeface="+mn-lt"/>
              <a:cs typeface="+mn-lt"/>
            </a:endParaRPr>
          </a:p>
          <a:p>
            <a:pPr algn="ctr"/>
            <a:endParaRPr lang="en-US">
              <a:solidFill>
                <a:schemeClr val="bg1"/>
              </a:solidFill>
              <a:ea typeface="+mn-lt"/>
              <a:cs typeface="+mn-lt"/>
            </a:endParaRPr>
          </a:p>
          <a:p>
            <a:pPr algn="ctr"/>
            <a:endParaRPr lang="en-US">
              <a:ea typeface="+mn-lt"/>
              <a:cs typeface="+mn-lt"/>
            </a:endParaRPr>
          </a:p>
          <a:p>
            <a:pPr algn="ctr"/>
            <a:endParaRPr lang="en-US">
              <a:solidFill>
                <a:schemeClr val="bg1"/>
              </a:solidFill>
              <a:cs typeface="Calibri"/>
            </a:endParaRPr>
          </a:p>
          <a:p>
            <a:pPr algn="ctr"/>
            <a:r>
              <a:rPr lang="en-US">
                <a:solidFill>
                  <a:schemeClr val="bg1"/>
                </a:solidFill>
                <a:cs typeface="Calibri"/>
              </a:rPr>
              <a:t>= 23 + t 0.1,12-1 * 3.175</a:t>
            </a:r>
            <a:endParaRPr lang="en-US">
              <a:solidFill>
                <a:schemeClr val="bg1"/>
              </a:solidFill>
            </a:endParaRPr>
          </a:p>
          <a:p>
            <a:pPr algn="ctr"/>
            <a:r>
              <a:rPr lang="en-US">
                <a:solidFill>
                  <a:schemeClr val="bg1"/>
                </a:solidFill>
                <a:cs typeface="Calibri"/>
              </a:rPr>
              <a:t>= 23 + 1.363 * 3.175</a:t>
            </a:r>
          </a:p>
          <a:p>
            <a:pPr algn="ctr"/>
            <a:r>
              <a:rPr lang="en-US">
                <a:solidFill>
                  <a:schemeClr val="bg1"/>
                </a:solidFill>
                <a:cs typeface="Calibri"/>
              </a:rPr>
              <a:t>=23+4.33</a:t>
            </a:r>
          </a:p>
          <a:p>
            <a:pPr algn="ctr"/>
            <a:r>
              <a:rPr lang="en-US">
                <a:solidFill>
                  <a:schemeClr val="bg1"/>
                </a:solidFill>
                <a:cs typeface="Calibri"/>
              </a:rPr>
              <a:t>=27 (rounded)</a:t>
            </a: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p:txBody>
      </p:sp>
      <p:sp>
        <p:nvSpPr>
          <p:cNvPr id="11" name="TextBox 10">
            <a:extLst>
              <a:ext uri="{FF2B5EF4-FFF2-40B4-BE49-F238E27FC236}">
                <a16:creationId xmlns:a16="http://schemas.microsoft.com/office/drawing/2014/main" id="{BF6E6AAD-8305-1585-BE27-B3D6BDFC50F8}"/>
              </a:ext>
            </a:extLst>
          </p:cNvPr>
          <p:cNvSpPr txBox="1"/>
          <p:nvPr/>
        </p:nvSpPr>
        <p:spPr>
          <a:xfrm>
            <a:off x="8101823" y="2950836"/>
            <a:ext cx="112602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cs typeface="Calibri"/>
              </a:rPr>
              <a:t>*Use Table A.5 for t value.</a:t>
            </a:r>
          </a:p>
        </p:txBody>
      </p:sp>
      <p:sp>
        <p:nvSpPr>
          <p:cNvPr id="12" name="Rectangle: Rounded Corners 11">
            <a:extLst>
              <a:ext uri="{FF2B5EF4-FFF2-40B4-BE49-F238E27FC236}">
                <a16:creationId xmlns:a16="http://schemas.microsoft.com/office/drawing/2014/main" id="{FE98917F-A175-F8EA-3827-551C92128F32}"/>
              </a:ext>
            </a:extLst>
          </p:cNvPr>
          <p:cNvSpPr/>
          <p:nvPr/>
        </p:nvSpPr>
        <p:spPr>
          <a:xfrm>
            <a:off x="5073123" y="3361116"/>
            <a:ext cx="2864985" cy="85849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bg1"/>
              </a:solidFill>
              <a:ea typeface="+mn-lt"/>
              <a:cs typeface="+mn-lt"/>
            </a:endParaRPr>
          </a:p>
          <a:p>
            <a:pPr algn="ctr"/>
            <a:endParaRPr lang="en-US">
              <a:solidFill>
                <a:schemeClr val="bg1"/>
              </a:solidFill>
              <a:ea typeface="+mn-lt"/>
              <a:cs typeface="+mn-lt"/>
            </a:endParaRPr>
          </a:p>
          <a:p>
            <a:pPr algn="ctr"/>
            <a:endParaRPr lang="en-US">
              <a:solidFill>
                <a:schemeClr val="bg1"/>
              </a:solidFill>
              <a:ea typeface="+mn-lt"/>
              <a:cs typeface="+mn-lt"/>
            </a:endParaRPr>
          </a:p>
          <a:p>
            <a:pPr algn="ctr"/>
            <a:endParaRPr lang="en-US">
              <a:solidFill>
                <a:schemeClr val="bg1"/>
              </a:solidFill>
              <a:ea typeface="+mn-lt"/>
              <a:cs typeface="+mn-lt"/>
            </a:endParaRPr>
          </a:p>
          <a:p>
            <a:pPr algn="ctr"/>
            <a:endParaRPr lang="en-US">
              <a:ea typeface="+mn-lt"/>
              <a:cs typeface="+mn-lt"/>
            </a:endParaRPr>
          </a:p>
          <a:p>
            <a:pPr algn="ctr"/>
            <a:r>
              <a:rPr lang="en-US">
                <a:solidFill>
                  <a:schemeClr val="bg1"/>
                </a:solidFill>
                <a:cs typeface="Calibri"/>
              </a:rPr>
              <a:t> t 0.1,12-1 = 1.363</a:t>
            </a:r>
          </a:p>
          <a:p>
            <a:pPr algn="ctr"/>
            <a:endParaRPr lang="en-US">
              <a:solidFill>
                <a:schemeClr val="bg1"/>
              </a:solidFill>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p:txBody>
      </p:sp>
      <p:sp>
        <p:nvSpPr>
          <p:cNvPr id="14" name="Rectangle: Rounded Corners 13">
            <a:extLst>
              <a:ext uri="{FF2B5EF4-FFF2-40B4-BE49-F238E27FC236}">
                <a16:creationId xmlns:a16="http://schemas.microsoft.com/office/drawing/2014/main" id="{7FBE343C-122E-A2CA-75DE-E3C81328B416}"/>
              </a:ext>
            </a:extLst>
          </p:cNvPr>
          <p:cNvSpPr/>
          <p:nvPr/>
        </p:nvSpPr>
        <p:spPr>
          <a:xfrm>
            <a:off x="630896" y="256551"/>
            <a:ext cx="7886200" cy="1327675"/>
          </a:xfrm>
          <a:prstGeom prst="roundRect">
            <a:avLst/>
          </a:prstGeom>
          <a:solidFill>
            <a:srgbClr val="7030A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Part A. What is the upper confidence bound for the true average of overdose death rates in the Mid-West states using a 90% confidence interval?</a:t>
            </a:r>
          </a:p>
        </p:txBody>
      </p:sp>
      <p:sp>
        <p:nvSpPr>
          <p:cNvPr id="15" name="Rectangle: Rounded Corners 14">
            <a:extLst>
              <a:ext uri="{FF2B5EF4-FFF2-40B4-BE49-F238E27FC236}">
                <a16:creationId xmlns:a16="http://schemas.microsoft.com/office/drawing/2014/main" id="{E5013B80-24BD-E840-E228-07B92BFFAB88}"/>
              </a:ext>
            </a:extLst>
          </p:cNvPr>
          <p:cNvSpPr/>
          <p:nvPr/>
        </p:nvSpPr>
        <p:spPr>
          <a:xfrm>
            <a:off x="800600" y="4149737"/>
            <a:ext cx="2964810" cy="192662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a:p>
            <a:pPr algn="ctr"/>
            <a:r>
              <a:rPr lang="en-US">
                <a:solidFill>
                  <a:schemeClr val="tx1"/>
                </a:solidFill>
                <a:cs typeface="Calibri"/>
              </a:rPr>
              <a:t>Observation: We are 90% confident that overdose rates will not exceed 27 people per 100,00 in the Mid-West states</a:t>
            </a:r>
          </a:p>
          <a:p>
            <a:pPr algn="ctr"/>
            <a:endParaRPr lang="en-US">
              <a:cs typeface="Calibri"/>
            </a:endParaRPr>
          </a:p>
        </p:txBody>
      </p:sp>
    </p:spTree>
    <p:extLst>
      <p:ext uri="{BB962C8B-B14F-4D97-AF65-F5344CB8AC3E}">
        <p14:creationId xmlns:p14="http://schemas.microsoft.com/office/powerpoint/2010/main" val="34066148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16ADD6B-1C3B-EA9A-8D06-F0E997934B1D}"/>
              </a:ext>
            </a:extLst>
          </p:cNvPr>
          <p:cNvSpPr/>
          <p:nvPr/>
        </p:nvSpPr>
        <p:spPr>
          <a:xfrm>
            <a:off x="750686" y="2113301"/>
            <a:ext cx="1707012" cy="167706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Let's first look at the mean difference between 2019 and 2020</a:t>
            </a:r>
            <a:endParaRPr lang="en-US">
              <a:solidFill>
                <a:schemeClr val="tx1"/>
              </a:solidFill>
            </a:endParaRPr>
          </a:p>
        </p:txBody>
      </p:sp>
      <p:sp>
        <p:nvSpPr>
          <p:cNvPr id="7" name="Rectangle: Rounded Corners 6">
            <a:extLst>
              <a:ext uri="{FF2B5EF4-FFF2-40B4-BE49-F238E27FC236}">
                <a16:creationId xmlns:a16="http://schemas.microsoft.com/office/drawing/2014/main" id="{B3B0EA2E-A849-2F85-E269-FB66B238523A}"/>
              </a:ext>
            </a:extLst>
          </p:cNvPr>
          <p:cNvSpPr/>
          <p:nvPr/>
        </p:nvSpPr>
        <p:spPr>
          <a:xfrm>
            <a:off x="3046668" y="2213126"/>
            <a:ext cx="4452208" cy="167706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2019 Mean: 22 people per 100,000</a:t>
            </a:r>
            <a:endParaRPr lang="en-US">
              <a:solidFill>
                <a:schemeClr val="tx1"/>
              </a:solidFill>
            </a:endParaRPr>
          </a:p>
          <a:p>
            <a:pPr algn="ctr"/>
            <a:r>
              <a:rPr lang="en-US">
                <a:solidFill>
                  <a:schemeClr val="tx1"/>
                </a:solidFill>
                <a:cs typeface="Calibri"/>
              </a:rPr>
              <a:t>2020 Mean: 27 people per 100,000</a:t>
            </a:r>
          </a:p>
        </p:txBody>
      </p:sp>
      <p:sp>
        <p:nvSpPr>
          <p:cNvPr id="8" name="Rectangle: Rounded Corners 7">
            <a:extLst>
              <a:ext uri="{FF2B5EF4-FFF2-40B4-BE49-F238E27FC236}">
                <a16:creationId xmlns:a16="http://schemas.microsoft.com/office/drawing/2014/main" id="{A27DADF4-FB87-630D-4051-E5BE7B6B18AB}"/>
              </a:ext>
            </a:extLst>
          </p:cNvPr>
          <p:cNvSpPr/>
          <p:nvPr/>
        </p:nvSpPr>
        <p:spPr>
          <a:xfrm>
            <a:off x="1552408" y="4402421"/>
            <a:ext cx="5121039" cy="132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By just looking at the average between the two years we can see that 2020 has a higher mean. But can we get a better visual representation.</a:t>
            </a:r>
            <a:endParaRPr lang="en-US"/>
          </a:p>
        </p:txBody>
      </p:sp>
      <p:sp>
        <p:nvSpPr>
          <p:cNvPr id="2" name="Rectangle: Rounded Corners 1">
            <a:extLst>
              <a:ext uri="{FF2B5EF4-FFF2-40B4-BE49-F238E27FC236}">
                <a16:creationId xmlns:a16="http://schemas.microsoft.com/office/drawing/2014/main" id="{34A3CB36-D3D8-7B0C-F614-8FB8DCCB9FB7}"/>
              </a:ext>
            </a:extLst>
          </p:cNvPr>
          <p:cNvSpPr/>
          <p:nvPr/>
        </p:nvSpPr>
        <p:spPr>
          <a:xfrm>
            <a:off x="630896" y="386324"/>
            <a:ext cx="7886200" cy="1327675"/>
          </a:xfrm>
          <a:prstGeom prst="roundRect">
            <a:avLst/>
          </a:prstGeom>
          <a:solidFill>
            <a:srgbClr val="7030A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Part B. How have drug overdose rates in 2019 compared to 2020 (during COVID-19 pandemic?</a:t>
            </a:r>
            <a:endParaRPr lang="en-US">
              <a:solidFill>
                <a:schemeClr val="tx1"/>
              </a:solidFill>
            </a:endParaRPr>
          </a:p>
        </p:txBody>
      </p:sp>
    </p:spTree>
    <p:extLst>
      <p:ext uri="{BB962C8B-B14F-4D97-AF65-F5344CB8AC3E}">
        <p14:creationId xmlns:p14="http://schemas.microsoft.com/office/powerpoint/2010/main" val="3578900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3FB7452-8C60-489C-9CBC-C87C93EAE8F9}"/>
              </a:ext>
            </a:extLst>
          </p:cNvPr>
          <p:cNvSpPr>
            <a:spLocks noGrp="1"/>
          </p:cNvSpPr>
          <p:nvPr>
            <p:ph type="title"/>
          </p:nvPr>
        </p:nvSpPr>
        <p:spPr>
          <a:xfrm>
            <a:off x="360771" y="2390636"/>
            <a:ext cx="8422458" cy="2076728"/>
          </a:xfrm>
        </p:spPr>
        <p:txBody>
          <a:bodyPr/>
          <a:lstStyle/>
          <a:p>
            <a:r>
              <a:rPr lang="en-US" sz="4800" b="1">
                <a:latin typeface="Times New Roman" panose="02020603050405020304" pitchFamily="18" charset="0"/>
                <a:cs typeface="Times New Roman" panose="02020603050405020304" pitchFamily="18" charset="0"/>
              </a:rPr>
              <a:t>Appendix: Nadim Younes</a:t>
            </a:r>
            <a:br>
              <a:rPr lang="en-US" b="1">
                <a:latin typeface="Times New Roman" panose="02020603050405020304" pitchFamily="18"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270967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C6EF9A34-4507-F469-EF16-C2410B98BDE4}"/>
              </a:ext>
            </a:extLst>
          </p:cNvPr>
          <p:cNvPicPr>
            <a:picLocks noGrp="1" noChangeAspect="1"/>
          </p:cNvPicPr>
          <p:nvPr>
            <p:ph idx="1"/>
          </p:nvPr>
        </p:nvPicPr>
        <p:blipFill>
          <a:blip r:embed="rId2"/>
          <a:stretch>
            <a:fillRect/>
          </a:stretch>
        </p:blipFill>
        <p:spPr>
          <a:xfrm>
            <a:off x="550" y="-1178"/>
            <a:ext cx="9142900" cy="5501711"/>
          </a:xfrm>
        </p:spPr>
      </p:pic>
      <p:sp>
        <p:nvSpPr>
          <p:cNvPr id="5" name="Rectangle: Rounded Corners 4">
            <a:extLst>
              <a:ext uri="{FF2B5EF4-FFF2-40B4-BE49-F238E27FC236}">
                <a16:creationId xmlns:a16="http://schemas.microsoft.com/office/drawing/2014/main" id="{EA14C7B1-3735-EDBB-47F5-E6A4B6441DAB}"/>
              </a:ext>
            </a:extLst>
          </p:cNvPr>
          <p:cNvSpPr/>
          <p:nvPr/>
        </p:nvSpPr>
        <p:spPr>
          <a:xfrm>
            <a:off x="1100074" y="5597205"/>
            <a:ext cx="6538558" cy="958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Let us look at states like Louisiana, Tennesse, Arizona and New Mexico</a:t>
            </a:r>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E6FCC1C-8B8C-CD56-3F38-0FD9BF75ADA8}"/>
                  </a:ext>
                </a:extLst>
              </p14:cNvPr>
              <p14:cNvContentPartPr/>
              <p14:nvPr/>
            </p14:nvContentPartPr>
            <p14:xfrm>
              <a:off x="1911205" y="3278389"/>
              <a:ext cx="447674" cy="676274"/>
            </p14:xfrm>
          </p:contentPart>
        </mc:Choice>
        <mc:Fallback xmlns="">
          <p:pic>
            <p:nvPicPr>
              <p:cNvPr id="6" name="Ink 5">
                <a:extLst>
                  <a:ext uri="{FF2B5EF4-FFF2-40B4-BE49-F238E27FC236}">
                    <a16:creationId xmlns:a16="http://schemas.microsoft.com/office/drawing/2014/main" id="{3E6FCC1C-8B8C-CD56-3F38-0FD9BF75ADA8}"/>
                  </a:ext>
                </a:extLst>
              </p:cNvPr>
              <p:cNvPicPr/>
              <p:nvPr/>
            </p:nvPicPr>
            <p:blipFill>
              <a:blip r:embed="rId4"/>
              <a:stretch>
                <a:fillRect/>
              </a:stretch>
            </p:blipFill>
            <p:spPr>
              <a:xfrm>
                <a:off x="1893298" y="3260451"/>
                <a:ext cx="483130" cy="7117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5E9EFDB-FBAD-61CB-DA7F-8C380BDEE06F}"/>
                  </a:ext>
                </a:extLst>
              </p14:cNvPr>
              <p14:cNvContentPartPr/>
              <p14:nvPr/>
            </p14:nvContentPartPr>
            <p14:xfrm>
              <a:off x="1971549" y="3228392"/>
              <a:ext cx="1800225" cy="1095375"/>
            </p14:xfrm>
          </p:contentPart>
        </mc:Choice>
        <mc:Fallback xmlns="">
          <p:pic>
            <p:nvPicPr>
              <p:cNvPr id="7" name="Ink 6">
                <a:extLst>
                  <a:ext uri="{FF2B5EF4-FFF2-40B4-BE49-F238E27FC236}">
                    <a16:creationId xmlns:a16="http://schemas.microsoft.com/office/drawing/2014/main" id="{A5E9EFDB-FBAD-61CB-DA7F-8C380BDEE06F}"/>
                  </a:ext>
                </a:extLst>
              </p:cNvPr>
              <p:cNvPicPr/>
              <p:nvPr/>
            </p:nvPicPr>
            <p:blipFill>
              <a:blip r:embed="rId6"/>
              <a:stretch>
                <a:fillRect/>
              </a:stretch>
            </p:blipFill>
            <p:spPr>
              <a:xfrm>
                <a:off x="1953522" y="3210464"/>
                <a:ext cx="1835919" cy="113087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BF40CDF1-DD76-5DFE-D1FA-595FB390DF41}"/>
                  </a:ext>
                </a:extLst>
              </p14:cNvPr>
              <p14:cNvContentPartPr/>
              <p14:nvPr/>
            </p14:nvContentPartPr>
            <p14:xfrm>
              <a:off x="4905985" y="3830347"/>
              <a:ext cx="828674" cy="1038224"/>
            </p14:xfrm>
          </p:contentPart>
        </mc:Choice>
        <mc:Fallback xmlns="">
          <p:pic>
            <p:nvPicPr>
              <p:cNvPr id="9" name="Ink 8">
                <a:extLst>
                  <a:ext uri="{FF2B5EF4-FFF2-40B4-BE49-F238E27FC236}">
                    <a16:creationId xmlns:a16="http://schemas.microsoft.com/office/drawing/2014/main" id="{BF40CDF1-DD76-5DFE-D1FA-595FB390DF41}"/>
                  </a:ext>
                </a:extLst>
              </p:cNvPr>
              <p:cNvPicPr/>
              <p:nvPr/>
            </p:nvPicPr>
            <p:blipFill>
              <a:blip r:embed="rId8"/>
              <a:stretch>
                <a:fillRect/>
              </a:stretch>
            </p:blipFill>
            <p:spPr>
              <a:xfrm>
                <a:off x="4888009" y="3812422"/>
                <a:ext cx="864266" cy="107371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15AB3ADB-9BA6-B461-1E92-891D089B1796}"/>
                  </a:ext>
                </a:extLst>
              </p14:cNvPr>
              <p14:cNvContentPartPr/>
              <p14:nvPr/>
            </p14:nvContentPartPr>
            <p14:xfrm>
              <a:off x="5373426" y="3218126"/>
              <a:ext cx="1685925" cy="466724"/>
            </p14:xfrm>
          </p:contentPart>
        </mc:Choice>
        <mc:Fallback xmlns="">
          <p:pic>
            <p:nvPicPr>
              <p:cNvPr id="10" name="Ink 9">
                <a:extLst>
                  <a:ext uri="{FF2B5EF4-FFF2-40B4-BE49-F238E27FC236}">
                    <a16:creationId xmlns:a16="http://schemas.microsoft.com/office/drawing/2014/main" id="{15AB3ADB-9BA6-B461-1E92-891D089B1796}"/>
                  </a:ext>
                </a:extLst>
              </p:cNvPr>
              <p:cNvPicPr/>
              <p:nvPr/>
            </p:nvPicPr>
            <p:blipFill>
              <a:blip r:embed="rId10"/>
              <a:stretch>
                <a:fillRect/>
              </a:stretch>
            </p:blipFill>
            <p:spPr>
              <a:xfrm>
                <a:off x="5355429" y="3200298"/>
                <a:ext cx="1721558" cy="502022"/>
              </a:xfrm>
              <a:prstGeom prst="rect">
                <a:avLst/>
              </a:prstGeom>
            </p:spPr>
          </p:pic>
        </mc:Fallback>
      </mc:AlternateContent>
    </p:spTree>
    <p:extLst>
      <p:ext uri="{BB962C8B-B14F-4D97-AF65-F5344CB8AC3E}">
        <p14:creationId xmlns:p14="http://schemas.microsoft.com/office/powerpoint/2010/main" val="11412404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855FDE42-3A63-B961-FE0B-074A7B919660}"/>
              </a:ext>
            </a:extLst>
          </p:cNvPr>
          <p:cNvPicPr>
            <a:picLocks noGrp="1" noChangeAspect="1"/>
          </p:cNvPicPr>
          <p:nvPr>
            <p:ph idx="1"/>
          </p:nvPr>
        </p:nvPicPr>
        <p:blipFill>
          <a:blip r:embed="rId2"/>
          <a:stretch>
            <a:fillRect/>
          </a:stretch>
        </p:blipFill>
        <p:spPr>
          <a:xfrm>
            <a:off x="1701" y="-1180"/>
            <a:ext cx="9140599" cy="5521677"/>
          </a:xfrm>
        </p:spPr>
      </p:pic>
      <p:sp>
        <p:nvSpPr>
          <p:cNvPr id="6" name="Rectangle: Rounded Corners 5">
            <a:extLst>
              <a:ext uri="{FF2B5EF4-FFF2-40B4-BE49-F238E27FC236}">
                <a16:creationId xmlns:a16="http://schemas.microsoft.com/office/drawing/2014/main" id="{B6DA9482-5D69-9754-35EF-A8AF8BB74EB9}"/>
              </a:ext>
            </a:extLst>
          </p:cNvPr>
          <p:cNvSpPr/>
          <p:nvPr/>
        </p:nvSpPr>
        <p:spPr>
          <a:xfrm>
            <a:off x="1100074" y="5597205"/>
            <a:ext cx="6538558" cy="958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We will look at the same states again, and they have all increased in rate.</a:t>
            </a:r>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3BEFFE0-41FB-E8AC-DF91-E7516BC18856}"/>
                  </a:ext>
                </a:extLst>
              </p14:cNvPr>
              <p14:cNvContentPartPr/>
              <p14:nvPr/>
            </p14:nvContentPartPr>
            <p14:xfrm>
              <a:off x="1881213" y="3179024"/>
              <a:ext cx="1990725" cy="1104899"/>
            </p14:xfrm>
          </p:contentPart>
        </mc:Choice>
        <mc:Fallback xmlns="">
          <p:pic>
            <p:nvPicPr>
              <p:cNvPr id="7" name="Ink 6">
                <a:extLst>
                  <a:ext uri="{FF2B5EF4-FFF2-40B4-BE49-F238E27FC236}">
                    <a16:creationId xmlns:a16="http://schemas.microsoft.com/office/drawing/2014/main" id="{93BEFFE0-41FB-E8AC-DF91-E7516BC18856}"/>
                  </a:ext>
                </a:extLst>
              </p:cNvPr>
              <p:cNvPicPr/>
              <p:nvPr/>
            </p:nvPicPr>
            <p:blipFill>
              <a:blip r:embed="rId4"/>
              <a:stretch>
                <a:fillRect/>
              </a:stretch>
            </p:blipFill>
            <p:spPr>
              <a:xfrm>
                <a:off x="1863188" y="3161099"/>
                <a:ext cx="2026415" cy="114039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03CE4D7-2E19-7613-5ACE-C13FDD214BE5}"/>
                  </a:ext>
                </a:extLst>
              </p14:cNvPr>
              <p14:cNvContentPartPr/>
              <p14:nvPr/>
            </p14:nvContentPartPr>
            <p14:xfrm>
              <a:off x="4975124" y="3986848"/>
              <a:ext cx="866774" cy="838199"/>
            </p14:xfrm>
          </p:contentPart>
        </mc:Choice>
        <mc:Fallback xmlns="">
          <p:pic>
            <p:nvPicPr>
              <p:cNvPr id="8" name="Ink 7">
                <a:extLst>
                  <a:ext uri="{FF2B5EF4-FFF2-40B4-BE49-F238E27FC236}">
                    <a16:creationId xmlns:a16="http://schemas.microsoft.com/office/drawing/2014/main" id="{A03CE4D7-2E19-7613-5ACE-C13FDD214BE5}"/>
                  </a:ext>
                </a:extLst>
              </p:cNvPr>
              <p:cNvPicPr/>
              <p:nvPr/>
            </p:nvPicPr>
            <p:blipFill>
              <a:blip r:embed="rId6"/>
              <a:stretch>
                <a:fillRect/>
              </a:stretch>
            </p:blipFill>
            <p:spPr>
              <a:xfrm>
                <a:off x="4957163" y="3968907"/>
                <a:ext cx="902336" cy="87372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BD91351E-4D7D-44E2-B120-3AB07CC41D5B}"/>
                  </a:ext>
                </a:extLst>
              </p14:cNvPr>
              <p14:cNvContentPartPr/>
              <p14:nvPr/>
            </p14:nvContentPartPr>
            <p14:xfrm>
              <a:off x="5574853" y="3318776"/>
              <a:ext cx="1352549" cy="390524"/>
            </p14:xfrm>
          </p:contentPart>
        </mc:Choice>
        <mc:Fallback xmlns="">
          <p:pic>
            <p:nvPicPr>
              <p:cNvPr id="10" name="Ink 9">
                <a:extLst>
                  <a:ext uri="{FF2B5EF4-FFF2-40B4-BE49-F238E27FC236}">
                    <a16:creationId xmlns:a16="http://schemas.microsoft.com/office/drawing/2014/main" id="{BD91351E-4D7D-44E2-B120-3AB07CC41D5B}"/>
                  </a:ext>
                </a:extLst>
              </p:cNvPr>
              <p:cNvPicPr/>
              <p:nvPr/>
            </p:nvPicPr>
            <p:blipFill>
              <a:blip r:embed="rId8"/>
              <a:stretch>
                <a:fillRect/>
              </a:stretch>
            </p:blipFill>
            <p:spPr>
              <a:xfrm>
                <a:off x="5556848" y="3300780"/>
                <a:ext cx="1388199" cy="426157"/>
              </a:xfrm>
              <a:prstGeom prst="rect">
                <a:avLst/>
              </a:prstGeom>
            </p:spPr>
          </p:pic>
        </mc:Fallback>
      </mc:AlternateContent>
    </p:spTree>
    <p:extLst>
      <p:ext uri="{BB962C8B-B14F-4D97-AF65-F5344CB8AC3E}">
        <p14:creationId xmlns:p14="http://schemas.microsoft.com/office/powerpoint/2010/main" val="41717017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88F16DA-73CC-985E-77A4-F1DB8AC4FDA1}"/>
              </a:ext>
            </a:extLst>
          </p:cNvPr>
          <p:cNvSpPr/>
          <p:nvPr/>
        </p:nvSpPr>
        <p:spPr>
          <a:xfrm>
            <a:off x="1379585" y="56899"/>
            <a:ext cx="1736960" cy="91839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2019</a:t>
            </a:r>
            <a:endParaRPr lang="en-US"/>
          </a:p>
        </p:txBody>
      </p:sp>
      <p:pic>
        <p:nvPicPr>
          <p:cNvPr id="3" name="Picture 3" descr="Map&#10;&#10;Description automatically generated">
            <a:extLst>
              <a:ext uri="{FF2B5EF4-FFF2-40B4-BE49-F238E27FC236}">
                <a16:creationId xmlns:a16="http://schemas.microsoft.com/office/drawing/2014/main" id="{40430DDB-F11E-FDE5-7656-0C5E8836D3DC}"/>
              </a:ext>
            </a:extLst>
          </p:cNvPr>
          <p:cNvPicPr>
            <a:picLocks noChangeAspect="1"/>
          </p:cNvPicPr>
          <p:nvPr/>
        </p:nvPicPr>
        <p:blipFill>
          <a:blip r:embed="rId2"/>
          <a:stretch>
            <a:fillRect/>
          </a:stretch>
        </p:blipFill>
        <p:spPr>
          <a:xfrm>
            <a:off x="4568007" y="975478"/>
            <a:ext cx="4030947" cy="4966939"/>
          </a:xfrm>
          <a:prstGeom prst="rect">
            <a:avLst/>
          </a:prstGeom>
        </p:spPr>
      </p:pic>
      <p:pic>
        <p:nvPicPr>
          <p:cNvPr id="7" name="Picture 7" descr="Map&#10;&#10;Description automatically generated">
            <a:extLst>
              <a:ext uri="{FF2B5EF4-FFF2-40B4-BE49-F238E27FC236}">
                <a16:creationId xmlns:a16="http://schemas.microsoft.com/office/drawing/2014/main" id="{BA2A53BF-55CA-DCFA-FCF3-F1870495AD31}"/>
              </a:ext>
            </a:extLst>
          </p:cNvPr>
          <p:cNvPicPr>
            <a:picLocks noGrp="1" noChangeAspect="1"/>
          </p:cNvPicPr>
          <p:nvPr>
            <p:ph idx="1"/>
          </p:nvPr>
        </p:nvPicPr>
        <p:blipFill>
          <a:blip r:embed="rId3"/>
          <a:stretch>
            <a:fillRect/>
          </a:stretch>
        </p:blipFill>
        <p:spPr>
          <a:xfrm>
            <a:off x="277793" y="977110"/>
            <a:ext cx="4295924" cy="5012567"/>
          </a:xfrm>
        </p:spPr>
      </p:pic>
      <p:sp>
        <p:nvSpPr>
          <p:cNvPr id="8" name="Rectangle: Rounded Corners 7">
            <a:extLst>
              <a:ext uri="{FF2B5EF4-FFF2-40B4-BE49-F238E27FC236}">
                <a16:creationId xmlns:a16="http://schemas.microsoft.com/office/drawing/2014/main" id="{98BBA958-D155-1FE9-20F9-EB53C8945FA7}"/>
              </a:ext>
            </a:extLst>
          </p:cNvPr>
          <p:cNvSpPr/>
          <p:nvPr/>
        </p:nvSpPr>
        <p:spPr>
          <a:xfrm>
            <a:off x="1193037" y="5320813"/>
            <a:ext cx="5091091" cy="14774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Observation: By looking at both shade and value difference it can be said that there is an increase in overdose deaths from 2019-2020. Outside of West Virginia and New Hampshire all of the states increased in the east.</a:t>
            </a:r>
            <a:endParaRPr lang="en-US"/>
          </a:p>
        </p:txBody>
      </p:sp>
      <p:sp>
        <p:nvSpPr>
          <p:cNvPr id="9" name="Rectangle: Rounded Corners 8">
            <a:extLst>
              <a:ext uri="{FF2B5EF4-FFF2-40B4-BE49-F238E27FC236}">
                <a16:creationId xmlns:a16="http://schemas.microsoft.com/office/drawing/2014/main" id="{10FBCF0B-542D-956B-E3DD-BE2D1F7AB07C}"/>
              </a:ext>
            </a:extLst>
          </p:cNvPr>
          <p:cNvSpPr/>
          <p:nvPr/>
        </p:nvSpPr>
        <p:spPr>
          <a:xfrm>
            <a:off x="5712004" y="56898"/>
            <a:ext cx="1736960" cy="91839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2020</a:t>
            </a:r>
            <a:endParaRPr lang="en-US"/>
          </a:p>
        </p:txBody>
      </p:sp>
    </p:spTree>
    <p:extLst>
      <p:ext uri="{BB962C8B-B14F-4D97-AF65-F5344CB8AC3E}">
        <p14:creationId xmlns:p14="http://schemas.microsoft.com/office/powerpoint/2010/main" val="225596970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2ECC4920-7D73-B404-A056-E2D88BE88DF7}"/>
              </a:ext>
            </a:extLst>
          </p:cNvPr>
          <p:cNvPicPr>
            <a:picLocks noGrp="1" noChangeAspect="1"/>
          </p:cNvPicPr>
          <p:nvPr>
            <p:ph idx="1"/>
          </p:nvPr>
        </p:nvPicPr>
        <p:blipFill>
          <a:blip r:embed="rId2"/>
          <a:stretch>
            <a:fillRect/>
          </a:stretch>
        </p:blipFill>
        <p:spPr>
          <a:xfrm>
            <a:off x="183200" y="1436306"/>
            <a:ext cx="4215583" cy="3694874"/>
          </a:xfrm>
        </p:spPr>
      </p:pic>
      <p:pic>
        <p:nvPicPr>
          <p:cNvPr id="5" name="Picture 5" descr="Map&#10;&#10;Description automatically generated">
            <a:extLst>
              <a:ext uri="{FF2B5EF4-FFF2-40B4-BE49-F238E27FC236}">
                <a16:creationId xmlns:a16="http://schemas.microsoft.com/office/drawing/2014/main" id="{C235D7B5-AA4B-428E-89E2-83B5F7D91ACA}"/>
              </a:ext>
            </a:extLst>
          </p:cNvPr>
          <p:cNvPicPr>
            <a:picLocks noChangeAspect="1"/>
          </p:cNvPicPr>
          <p:nvPr/>
        </p:nvPicPr>
        <p:blipFill>
          <a:blip r:embed="rId3"/>
          <a:stretch>
            <a:fillRect/>
          </a:stretch>
        </p:blipFill>
        <p:spPr>
          <a:xfrm>
            <a:off x="4408287" y="1433208"/>
            <a:ext cx="4570003" cy="3702090"/>
          </a:xfrm>
          <a:prstGeom prst="rect">
            <a:avLst/>
          </a:prstGeom>
        </p:spPr>
      </p:pic>
      <p:sp>
        <p:nvSpPr>
          <p:cNvPr id="7" name="Rectangle: Rounded Corners 6">
            <a:extLst>
              <a:ext uri="{FF2B5EF4-FFF2-40B4-BE49-F238E27FC236}">
                <a16:creationId xmlns:a16="http://schemas.microsoft.com/office/drawing/2014/main" id="{98B2A779-AD47-71D7-AA93-E2FFE8AF7237}"/>
              </a:ext>
            </a:extLst>
          </p:cNvPr>
          <p:cNvSpPr/>
          <p:nvPr/>
        </p:nvSpPr>
        <p:spPr>
          <a:xfrm>
            <a:off x="1429497" y="256549"/>
            <a:ext cx="1736960" cy="91839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2019</a:t>
            </a:r>
            <a:endParaRPr lang="en-US"/>
          </a:p>
        </p:txBody>
      </p:sp>
      <p:sp>
        <p:nvSpPr>
          <p:cNvPr id="9" name="Rectangle: Rounded Corners 8">
            <a:extLst>
              <a:ext uri="{FF2B5EF4-FFF2-40B4-BE49-F238E27FC236}">
                <a16:creationId xmlns:a16="http://schemas.microsoft.com/office/drawing/2014/main" id="{0D9579A2-7745-DCD6-CEEE-983503EF0C6E}"/>
              </a:ext>
            </a:extLst>
          </p:cNvPr>
          <p:cNvSpPr/>
          <p:nvPr/>
        </p:nvSpPr>
        <p:spPr>
          <a:xfrm>
            <a:off x="5821812" y="256549"/>
            <a:ext cx="1736960" cy="91839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2020</a:t>
            </a:r>
            <a:endParaRPr lang="en-US"/>
          </a:p>
        </p:txBody>
      </p:sp>
      <p:sp>
        <p:nvSpPr>
          <p:cNvPr id="11" name="Rectangle: Rounded Corners 10">
            <a:extLst>
              <a:ext uri="{FF2B5EF4-FFF2-40B4-BE49-F238E27FC236}">
                <a16:creationId xmlns:a16="http://schemas.microsoft.com/office/drawing/2014/main" id="{4E8871B1-673D-BC50-17A8-8C843161499C}"/>
              </a:ext>
            </a:extLst>
          </p:cNvPr>
          <p:cNvSpPr/>
          <p:nvPr/>
        </p:nvSpPr>
        <p:spPr>
          <a:xfrm>
            <a:off x="1509357" y="5307710"/>
            <a:ext cx="6358872" cy="128774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If we also look at the Western states we see the same trend. States like California, Nevada, Idaho and others increased. The only west state to decrease was South Dakota.</a:t>
            </a:r>
            <a:endParaRPr lang="en-US"/>
          </a:p>
        </p:txBody>
      </p:sp>
    </p:spTree>
    <p:extLst>
      <p:ext uri="{BB962C8B-B14F-4D97-AF65-F5344CB8AC3E}">
        <p14:creationId xmlns:p14="http://schemas.microsoft.com/office/powerpoint/2010/main" val="29877172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3E672D-59A2-F9FD-BCDA-5D9CC01C77C5}"/>
              </a:ext>
            </a:extLst>
          </p:cNvPr>
          <p:cNvSpPr/>
          <p:nvPr/>
        </p:nvSpPr>
        <p:spPr>
          <a:xfrm>
            <a:off x="630896" y="286499"/>
            <a:ext cx="7886200" cy="1327675"/>
          </a:xfrm>
          <a:prstGeom prst="roundRect">
            <a:avLst/>
          </a:prstGeom>
          <a:solidFill>
            <a:srgbClr val="7030A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Part C. What is the probability that the 50 states have between 25 and 30 overdose deaths per 100,000 people in 2020?</a:t>
            </a:r>
            <a:endParaRPr lang="en-US">
              <a:solidFill>
                <a:schemeClr val="tx1"/>
              </a:solidFill>
              <a:ea typeface="+mn-lt"/>
              <a:cs typeface="+mn-lt"/>
            </a:endParaRPr>
          </a:p>
          <a:p>
            <a:pPr algn="ctr"/>
            <a:endParaRPr lang="en-US">
              <a:cs typeface="Calibri"/>
            </a:endParaRPr>
          </a:p>
        </p:txBody>
      </p:sp>
      <p:sp>
        <p:nvSpPr>
          <p:cNvPr id="2" name="Rectangle: Rounded Corners 1">
            <a:extLst>
              <a:ext uri="{FF2B5EF4-FFF2-40B4-BE49-F238E27FC236}">
                <a16:creationId xmlns:a16="http://schemas.microsoft.com/office/drawing/2014/main" id="{3D0C62EE-A1E7-86C2-CE2E-3281CE579757}"/>
              </a:ext>
            </a:extLst>
          </p:cNvPr>
          <p:cNvSpPr/>
          <p:nvPr/>
        </p:nvSpPr>
        <p:spPr>
          <a:xfrm>
            <a:off x="630895" y="2113301"/>
            <a:ext cx="5999501" cy="17469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Overdose rates Mean:</a:t>
            </a:r>
            <a:r>
              <a:rPr lang="en-US">
                <a:solidFill>
                  <a:schemeClr val="tx1"/>
                </a:solidFill>
                <a:cs typeface="Calibri"/>
              </a:rPr>
              <a:t> </a:t>
            </a:r>
            <a:r>
              <a:rPr lang="en-US">
                <a:cs typeface="Calibri"/>
              </a:rPr>
              <a:t>27 per 100,000</a:t>
            </a:r>
          </a:p>
          <a:p>
            <a:pPr algn="ctr"/>
            <a:r>
              <a:rPr lang="en-US" b="1">
                <a:solidFill>
                  <a:schemeClr val="tx1"/>
                </a:solidFill>
                <a:cs typeface="Calibri"/>
              </a:rPr>
              <a:t>Overdose rates Standard Deviation:</a:t>
            </a:r>
            <a:r>
              <a:rPr lang="en-US">
                <a:cs typeface="Calibri"/>
              </a:rPr>
              <a:t> 10 per 100,000</a:t>
            </a:r>
          </a:p>
        </p:txBody>
      </p:sp>
      <p:sp>
        <p:nvSpPr>
          <p:cNvPr id="6" name="Rectangle: Rounded Corners 5">
            <a:extLst>
              <a:ext uri="{FF2B5EF4-FFF2-40B4-BE49-F238E27FC236}">
                <a16:creationId xmlns:a16="http://schemas.microsoft.com/office/drawing/2014/main" id="{CAB5D161-6F97-7B61-3671-F20F2DBC830E}"/>
              </a:ext>
            </a:extLst>
          </p:cNvPr>
          <p:cNvSpPr/>
          <p:nvPr/>
        </p:nvSpPr>
        <p:spPr>
          <a:xfrm>
            <a:off x="3795357" y="4199649"/>
            <a:ext cx="3803344" cy="17469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The equation we will use is </a:t>
            </a:r>
          </a:p>
          <a:p>
            <a:pPr algn="ctr"/>
            <a:endParaRPr lang="en-US">
              <a:cs typeface="Calibri"/>
            </a:endParaRPr>
          </a:p>
          <a:p>
            <a:pPr algn="ctr"/>
            <a:r>
              <a:rPr lang="en-US">
                <a:ea typeface="+mn-lt"/>
                <a:cs typeface="+mn-lt"/>
              </a:rPr>
              <a:t>𝑍 = 𝑋−𝜇 / S/√n</a:t>
            </a:r>
            <a:br>
              <a:rPr lang="en-US">
                <a:ea typeface="+mn-lt"/>
                <a:cs typeface="+mn-lt"/>
              </a:rPr>
            </a:br>
            <a:endParaRPr lang="en-US">
              <a:cs typeface="Calibri"/>
            </a:endParaRPr>
          </a:p>
        </p:txBody>
      </p:sp>
    </p:spTree>
    <p:extLst>
      <p:ext uri="{BB962C8B-B14F-4D97-AF65-F5344CB8AC3E}">
        <p14:creationId xmlns:p14="http://schemas.microsoft.com/office/powerpoint/2010/main" val="29583501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97D158-B23A-E0FC-0874-6E42CECCBC8B}"/>
              </a:ext>
            </a:extLst>
          </p:cNvPr>
          <p:cNvSpPr/>
          <p:nvPr/>
        </p:nvSpPr>
        <p:spPr>
          <a:xfrm>
            <a:off x="3276266" y="1534314"/>
            <a:ext cx="5710008" cy="131769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P(25 ≤ x ≤ 30) = ((25-27)/1.414 ≤ z ≤ (30-27)/1.414)</a:t>
            </a:r>
          </a:p>
          <a:p>
            <a:pPr algn="ctr"/>
            <a:endParaRPr lang="en-US">
              <a:cs typeface="Calibri"/>
            </a:endParaRPr>
          </a:p>
          <a:p>
            <a:pPr algn="ctr"/>
            <a:r>
              <a:rPr lang="en-US">
                <a:cs typeface="Calibri"/>
              </a:rPr>
              <a:t>= (-1.41 ≤ z ≤ 2.12)</a:t>
            </a:r>
          </a:p>
        </p:txBody>
      </p:sp>
      <p:sp>
        <p:nvSpPr>
          <p:cNvPr id="6" name="TextBox 5">
            <a:extLst>
              <a:ext uri="{FF2B5EF4-FFF2-40B4-BE49-F238E27FC236}">
                <a16:creationId xmlns:a16="http://schemas.microsoft.com/office/drawing/2014/main" id="{FEC52927-834D-EEBC-C994-9BBF9F25791F}"/>
              </a:ext>
            </a:extLst>
          </p:cNvPr>
          <p:cNvSpPr txBox="1"/>
          <p:nvPr/>
        </p:nvSpPr>
        <p:spPr>
          <a:xfrm>
            <a:off x="2092338" y="3939106"/>
            <a:ext cx="1225855" cy="945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cs typeface="Calibri"/>
              </a:rPr>
              <a:t>Use Table A.3 for z value</a:t>
            </a:r>
          </a:p>
        </p:txBody>
      </p:sp>
      <p:sp>
        <p:nvSpPr>
          <p:cNvPr id="7" name="Rectangle: Rounded Corners 6">
            <a:extLst>
              <a:ext uri="{FF2B5EF4-FFF2-40B4-BE49-F238E27FC236}">
                <a16:creationId xmlns:a16="http://schemas.microsoft.com/office/drawing/2014/main" id="{2B8ABB39-0FA3-30F2-C7A0-C60C44872E78}"/>
              </a:ext>
            </a:extLst>
          </p:cNvPr>
          <p:cNvSpPr/>
          <p:nvPr/>
        </p:nvSpPr>
        <p:spPr>
          <a:xfrm>
            <a:off x="3306214" y="2981781"/>
            <a:ext cx="5710008" cy="131769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(-1.41 ≤ z ≤ 2.12) = (0.0793 </a:t>
            </a:r>
            <a:r>
              <a:rPr lang="en-US">
                <a:ea typeface="+mn-lt"/>
                <a:cs typeface="+mn-lt"/>
              </a:rPr>
              <a:t>≤ z ≤ 0.9830)</a:t>
            </a:r>
            <a:endParaRPr lang="en-US">
              <a:cs typeface="Calibri"/>
            </a:endParaRPr>
          </a:p>
        </p:txBody>
      </p:sp>
      <p:sp>
        <p:nvSpPr>
          <p:cNvPr id="9" name="Rectangle: Rounded Corners 8">
            <a:extLst>
              <a:ext uri="{FF2B5EF4-FFF2-40B4-BE49-F238E27FC236}">
                <a16:creationId xmlns:a16="http://schemas.microsoft.com/office/drawing/2014/main" id="{C7D72542-045F-BB99-38EC-FC3AC84575F7}"/>
              </a:ext>
            </a:extLst>
          </p:cNvPr>
          <p:cNvSpPr/>
          <p:nvPr/>
        </p:nvSpPr>
        <p:spPr>
          <a:xfrm>
            <a:off x="161716" y="3940105"/>
            <a:ext cx="1786874" cy="120788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bg1"/>
              </a:solidFill>
              <a:cs typeface="Calibri"/>
            </a:endParaRPr>
          </a:p>
          <a:p>
            <a:pPr algn="ctr"/>
            <a:r>
              <a:rPr lang="en-US" b="1">
                <a:solidFill>
                  <a:schemeClr val="bg1"/>
                </a:solidFill>
                <a:cs typeface="Calibri"/>
              </a:rPr>
              <a:t>X =</a:t>
            </a:r>
            <a:r>
              <a:rPr lang="en-US">
                <a:solidFill>
                  <a:schemeClr val="bg1"/>
                </a:solidFill>
                <a:cs typeface="Calibri"/>
              </a:rPr>
              <a:t> 27 </a:t>
            </a:r>
          </a:p>
          <a:p>
            <a:pPr algn="ctr"/>
            <a:r>
              <a:rPr lang="en-US" b="1">
                <a:solidFill>
                  <a:schemeClr val="bg1"/>
                </a:solidFill>
                <a:cs typeface="Calibri"/>
              </a:rPr>
              <a:t>S =</a:t>
            </a:r>
            <a:r>
              <a:rPr lang="en-US">
                <a:solidFill>
                  <a:schemeClr val="bg1"/>
                </a:solidFill>
                <a:cs typeface="Calibri"/>
              </a:rPr>
              <a:t> </a:t>
            </a:r>
            <a:r>
              <a:rPr lang="en-US">
                <a:cs typeface="Calibri"/>
              </a:rPr>
              <a:t>10 </a:t>
            </a:r>
          </a:p>
          <a:p>
            <a:pPr algn="ctr"/>
            <a:r>
              <a:rPr lang="en-US" b="1">
                <a:cs typeface="Calibri"/>
              </a:rPr>
              <a:t>n</a:t>
            </a:r>
            <a:r>
              <a:rPr lang="en-US">
                <a:cs typeface="Calibri"/>
              </a:rPr>
              <a:t>=50</a:t>
            </a:r>
          </a:p>
          <a:p>
            <a:pPr algn="ctr"/>
            <a:r>
              <a:rPr lang="en-US" b="1">
                <a:cs typeface="Calibri"/>
              </a:rPr>
              <a:t>S/√n</a:t>
            </a:r>
            <a:r>
              <a:rPr lang="en-US">
                <a:cs typeface="Calibri"/>
              </a:rPr>
              <a:t> = 1.414 </a:t>
            </a:r>
            <a:br>
              <a:rPr lang="en-US">
                <a:cs typeface="Calibri"/>
              </a:rPr>
            </a:br>
            <a:endParaRPr lang="en-US">
              <a:ea typeface="+mn-lt"/>
              <a:cs typeface="+mn-lt"/>
            </a:endParaRPr>
          </a:p>
        </p:txBody>
      </p:sp>
      <p:sp>
        <p:nvSpPr>
          <p:cNvPr id="11" name="Rectangle: Rounded Corners 10">
            <a:extLst>
              <a:ext uri="{FF2B5EF4-FFF2-40B4-BE49-F238E27FC236}">
                <a16:creationId xmlns:a16="http://schemas.microsoft.com/office/drawing/2014/main" id="{13C405F8-4B93-E1AC-B7EA-8A1D0ACFB6D4}"/>
              </a:ext>
            </a:extLst>
          </p:cNvPr>
          <p:cNvSpPr/>
          <p:nvPr/>
        </p:nvSpPr>
        <p:spPr>
          <a:xfrm>
            <a:off x="141749" y="1644121"/>
            <a:ext cx="1946593" cy="86848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a:p>
            <a:pPr algn="ctr"/>
            <a:r>
              <a:rPr lang="en-US">
                <a:ea typeface="+mn-lt"/>
                <a:cs typeface="+mn-lt"/>
              </a:rPr>
              <a:t>𝑍 = 𝑋−𝜇 / S/√n</a:t>
            </a:r>
            <a:br>
              <a:rPr lang="en-US">
                <a:ea typeface="+mn-lt"/>
                <a:cs typeface="+mn-lt"/>
              </a:rPr>
            </a:br>
            <a:endParaRPr lang="en-US">
              <a:cs typeface="Calibri"/>
            </a:endParaRPr>
          </a:p>
        </p:txBody>
      </p:sp>
      <p:sp>
        <p:nvSpPr>
          <p:cNvPr id="12" name="Rectangle: Rounded Corners 11">
            <a:extLst>
              <a:ext uri="{FF2B5EF4-FFF2-40B4-BE49-F238E27FC236}">
                <a16:creationId xmlns:a16="http://schemas.microsoft.com/office/drawing/2014/main" id="{64E17624-5E34-3592-5888-222C14DD19A9}"/>
              </a:ext>
            </a:extLst>
          </p:cNvPr>
          <p:cNvSpPr/>
          <p:nvPr/>
        </p:nvSpPr>
        <p:spPr>
          <a:xfrm>
            <a:off x="181681" y="2672323"/>
            <a:ext cx="1746944" cy="10781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solidFill>
                <a:schemeClr val="bg1"/>
              </a:solidFill>
              <a:cs typeface="Calibri"/>
            </a:endParaRPr>
          </a:p>
          <a:p>
            <a:pPr algn="ctr"/>
            <a:r>
              <a:rPr lang="en-US">
                <a:cs typeface="Calibri"/>
              </a:rPr>
              <a:t>S/√n = 10/√50</a:t>
            </a:r>
            <a:br>
              <a:rPr lang="en-US">
                <a:cs typeface="Calibri"/>
              </a:rPr>
            </a:br>
            <a:endParaRPr lang="en-US">
              <a:ea typeface="+mn-lt"/>
              <a:cs typeface="+mn-lt"/>
            </a:endParaRPr>
          </a:p>
          <a:p>
            <a:pPr algn="ctr"/>
            <a:r>
              <a:rPr lang="en-US">
                <a:cs typeface="Calibri"/>
              </a:rPr>
              <a:t>=1.414 </a:t>
            </a:r>
            <a:br>
              <a:rPr lang="en-US">
                <a:cs typeface="Calibri"/>
              </a:rPr>
            </a:br>
            <a:endParaRPr lang="en-US">
              <a:ea typeface="+mn-lt"/>
              <a:cs typeface="+mn-lt"/>
            </a:endParaRPr>
          </a:p>
        </p:txBody>
      </p:sp>
      <p:sp>
        <p:nvSpPr>
          <p:cNvPr id="15" name="Rectangle: Rounded Corners 14">
            <a:extLst>
              <a:ext uri="{FF2B5EF4-FFF2-40B4-BE49-F238E27FC236}">
                <a16:creationId xmlns:a16="http://schemas.microsoft.com/office/drawing/2014/main" id="{A4C39701-0CDD-310D-8AEA-994B1B8138B5}"/>
              </a:ext>
            </a:extLst>
          </p:cNvPr>
          <p:cNvSpPr/>
          <p:nvPr/>
        </p:nvSpPr>
        <p:spPr>
          <a:xfrm>
            <a:off x="830546" y="286499"/>
            <a:ext cx="7686550" cy="1038182"/>
          </a:xfrm>
          <a:prstGeom prst="roundRect">
            <a:avLst/>
          </a:prstGeom>
          <a:solidFill>
            <a:srgbClr val="7030A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Part C. What is the probability that the 50 states have between 25 and 30 overdose deaths per 100,000 people in 2020?</a:t>
            </a:r>
            <a:endParaRPr lang="en-US">
              <a:solidFill>
                <a:schemeClr val="tx1"/>
              </a:solidFill>
              <a:ea typeface="+mn-lt"/>
              <a:cs typeface="+mn-lt"/>
            </a:endParaRPr>
          </a:p>
          <a:p>
            <a:pPr algn="ctr"/>
            <a:endParaRPr lang="en-US">
              <a:cs typeface="Calibri"/>
            </a:endParaRPr>
          </a:p>
        </p:txBody>
      </p:sp>
      <p:sp>
        <p:nvSpPr>
          <p:cNvPr id="16" name="Rectangle: Rounded Corners 15">
            <a:extLst>
              <a:ext uri="{FF2B5EF4-FFF2-40B4-BE49-F238E27FC236}">
                <a16:creationId xmlns:a16="http://schemas.microsoft.com/office/drawing/2014/main" id="{3F30768E-E565-6AF0-2950-240A118076A9}"/>
              </a:ext>
            </a:extLst>
          </p:cNvPr>
          <p:cNvSpPr/>
          <p:nvPr/>
        </p:nvSpPr>
        <p:spPr>
          <a:xfrm>
            <a:off x="3396056" y="4409283"/>
            <a:ext cx="5480410" cy="93835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0.9830 - 0.0793 = 0.9037 *100 =</a:t>
            </a:r>
            <a:r>
              <a:rPr lang="en-US">
                <a:solidFill>
                  <a:srgbClr val="FF0000"/>
                </a:solidFill>
                <a:cs typeface="Calibri"/>
              </a:rPr>
              <a:t> </a:t>
            </a:r>
            <a:r>
              <a:rPr lang="en-US">
                <a:solidFill>
                  <a:srgbClr val="FF0000"/>
                </a:solidFill>
                <a:highlight>
                  <a:srgbClr val="FFFF00"/>
                </a:highlight>
                <a:cs typeface="Calibri"/>
              </a:rPr>
              <a:t>90.37%</a:t>
            </a:r>
          </a:p>
        </p:txBody>
      </p:sp>
      <p:sp>
        <p:nvSpPr>
          <p:cNvPr id="17" name="Rectangle: Rounded Corners 16">
            <a:extLst>
              <a:ext uri="{FF2B5EF4-FFF2-40B4-BE49-F238E27FC236}">
                <a16:creationId xmlns:a16="http://schemas.microsoft.com/office/drawing/2014/main" id="{8B817DC7-56E7-CD5A-0249-5155958273E0}"/>
              </a:ext>
            </a:extLst>
          </p:cNvPr>
          <p:cNvSpPr/>
          <p:nvPr/>
        </p:nvSpPr>
        <p:spPr>
          <a:xfrm>
            <a:off x="1179933" y="5537309"/>
            <a:ext cx="6388820" cy="102820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Observation: The Probability that the 50 states have between 25 to 30 overdose deaths per 100,000 is 90.37%, which means there is a  very high chance that it is between that range.</a:t>
            </a:r>
            <a:endParaRPr lang="en-US">
              <a:solidFill>
                <a:schemeClr val="tx1"/>
              </a:solidFill>
              <a:highlight>
                <a:srgbClr val="FFFF00"/>
              </a:highlight>
              <a:cs typeface="Calibri"/>
            </a:endParaRPr>
          </a:p>
        </p:txBody>
      </p:sp>
    </p:spTree>
    <p:extLst>
      <p:ext uri="{BB962C8B-B14F-4D97-AF65-F5344CB8AC3E}">
        <p14:creationId xmlns:p14="http://schemas.microsoft.com/office/powerpoint/2010/main" val="25888197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iagram&#10;&#10;Description automatically generated">
            <a:extLst>
              <a:ext uri="{FF2B5EF4-FFF2-40B4-BE49-F238E27FC236}">
                <a16:creationId xmlns:a16="http://schemas.microsoft.com/office/drawing/2014/main" id="{90BBC3CD-19CD-6D4E-035E-F7D02B1CB471}"/>
              </a:ext>
            </a:extLst>
          </p:cNvPr>
          <p:cNvPicPr>
            <a:picLocks noGrp="1" noChangeAspect="1"/>
          </p:cNvPicPr>
          <p:nvPr>
            <p:ph idx="1"/>
          </p:nvPr>
        </p:nvPicPr>
        <p:blipFill>
          <a:blip r:embed="rId2"/>
          <a:stretch>
            <a:fillRect/>
          </a:stretch>
        </p:blipFill>
        <p:spPr>
          <a:xfrm>
            <a:off x="150783" y="1326499"/>
            <a:ext cx="8902329" cy="4782969"/>
          </a:xfrm>
        </p:spPr>
      </p:pic>
      <p:sp>
        <p:nvSpPr>
          <p:cNvPr id="5" name="Rectangle: Rounded Corners 4">
            <a:extLst>
              <a:ext uri="{FF2B5EF4-FFF2-40B4-BE49-F238E27FC236}">
                <a16:creationId xmlns:a16="http://schemas.microsoft.com/office/drawing/2014/main" id="{AD641FC3-3C4D-18C2-3B91-75F327704E1E}"/>
              </a:ext>
            </a:extLst>
          </p:cNvPr>
          <p:cNvSpPr/>
          <p:nvPr/>
        </p:nvSpPr>
        <p:spPr>
          <a:xfrm>
            <a:off x="830546" y="286499"/>
            <a:ext cx="7686550" cy="1038182"/>
          </a:xfrm>
          <a:prstGeom prst="roundRect">
            <a:avLst/>
          </a:prstGeom>
          <a:solidFill>
            <a:srgbClr val="7030A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Part D. Are overdose rates and COVID-19 cases/deaths related to one another?</a:t>
            </a:r>
            <a:endParaRPr lang="en-US" b="1">
              <a:solidFill>
                <a:schemeClr val="tx1"/>
              </a:solidFill>
              <a:cs typeface="Calibri"/>
            </a:endParaRPr>
          </a:p>
        </p:txBody>
      </p:sp>
      <p:sp>
        <p:nvSpPr>
          <p:cNvPr id="4" name="Rectangle: Rounded Corners 3">
            <a:extLst>
              <a:ext uri="{FF2B5EF4-FFF2-40B4-BE49-F238E27FC236}">
                <a16:creationId xmlns:a16="http://schemas.microsoft.com/office/drawing/2014/main" id="{97EE705D-96E1-E80B-2ACA-66A8C8C4C4B1}"/>
              </a:ext>
            </a:extLst>
          </p:cNvPr>
          <p:cNvSpPr/>
          <p:nvPr/>
        </p:nvSpPr>
        <p:spPr>
          <a:xfrm>
            <a:off x="610930" y="4948340"/>
            <a:ext cx="2006489" cy="1008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Relationship between data</a:t>
            </a:r>
            <a:endParaRPr lang="en-US"/>
          </a:p>
        </p:txBody>
      </p:sp>
    </p:spTree>
    <p:extLst>
      <p:ext uri="{BB962C8B-B14F-4D97-AF65-F5344CB8AC3E}">
        <p14:creationId xmlns:p14="http://schemas.microsoft.com/office/powerpoint/2010/main" val="17050057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88CF2ADB-7BC3-657D-8FBF-ECA8B32958EB}"/>
              </a:ext>
            </a:extLst>
          </p:cNvPr>
          <p:cNvPicPr>
            <a:picLocks noGrp="1" noChangeAspect="1"/>
          </p:cNvPicPr>
          <p:nvPr>
            <p:ph idx="1"/>
          </p:nvPr>
        </p:nvPicPr>
        <p:blipFill>
          <a:blip r:embed="rId2"/>
          <a:stretch>
            <a:fillRect/>
          </a:stretch>
        </p:blipFill>
        <p:spPr>
          <a:xfrm>
            <a:off x="983550" y="2282765"/>
            <a:ext cx="2505075" cy="1133475"/>
          </a:xfrm>
        </p:spPr>
      </p:pic>
      <p:pic>
        <p:nvPicPr>
          <p:cNvPr id="5" name="Picture 5" descr="Chart, bar chart&#10;&#10;Description automatically generated">
            <a:extLst>
              <a:ext uri="{FF2B5EF4-FFF2-40B4-BE49-F238E27FC236}">
                <a16:creationId xmlns:a16="http://schemas.microsoft.com/office/drawing/2014/main" id="{E5BA773D-4EA6-C605-9EEC-D2659C096FE7}"/>
              </a:ext>
            </a:extLst>
          </p:cNvPr>
          <p:cNvPicPr>
            <a:picLocks noChangeAspect="1"/>
          </p:cNvPicPr>
          <p:nvPr/>
        </p:nvPicPr>
        <p:blipFill rotWithShape="1">
          <a:blip r:embed="rId3"/>
          <a:srcRect l="2410" t="-1432" r="-402" b="893"/>
          <a:stretch/>
        </p:blipFill>
        <p:spPr>
          <a:xfrm>
            <a:off x="3993055" y="2306734"/>
            <a:ext cx="2445442" cy="1120438"/>
          </a:xfrm>
          <a:prstGeom prst="rect">
            <a:avLst/>
          </a:prstGeom>
        </p:spPr>
      </p:pic>
      <p:pic>
        <p:nvPicPr>
          <p:cNvPr id="6" name="Picture 6" descr="Chart, bar chart&#10;&#10;Description automatically generated">
            <a:extLst>
              <a:ext uri="{FF2B5EF4-FFF2-40B4-BE49-F238E27FC236}">
                <a16:creationId xmlns:a16="http://schemas.microsoft.com/office/drawing/2014/main" id="{AE88E657-1F2D-F10E-19E5-FDF0057AFB13}"/>
              </a:ext>
            </a:extLst>
          </p:cNvPr>
          <p:cNvPicPr>
            <a:picLocks noChangeAspect="1"/>
          </p:cNvPicPr>
          <p:nvPr/>
        </p:nvPicPr>
        <p:blipFill>
          <a:blip r:embed="rId4"/>
          <a:stretch>
            <a:fillRect/>
          </a:stretch>
        </p:blipFill>
        <p:spPr>
          <a:xfrm>
            <a:off x="6573768" y="2307546"/>
            <a:ext cx="2505075" cy="1104900"/>
          </a:xfrm>
          <a:prstGeom prst="rect">
            <a:avLst/>
          </a:prstGeom>
        </p:spPr>
      </p:pic>
      <p:sp>
        <p:nvSpPr>
          <p:cNvPr id="8" name="Rectangle: Rounded Corners 7">
            <a:extLst>
              <a:ext uri="{FF2B5EF4-FFF2-40B4-BE49-F238E27FC236}">
                <a16:creationId xmlns:a16="http://schemas.microsoft.com/office/drawing/2014/main" id="{2BEB8A5B-778E-83C5-DBBB-1CB377E60A7C}"/>
              </a:ext>
            </a:extLst>
          </p:cNvPr>
          <p:cNvSpPr/>
          <p:nvPr/>
        </p:nvSpPr>
        <p:spPr>
          <a:xfrm>
            <a:off x="830546" y="286499"/>
            <a:ext cx="7686550" cy="1038182"/>
          </a:xfrm>
          <a:prstGeom prst="roundRect">
            <a:avLst/>
          </a:prstGeom>
          <a:solidFill>
            <a:srgbClr val="7030A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Part D. Are overdose rates and COVID-19 cases/deaths related to one another?</a:t>
            </a:r>
            <a:endParaRPr lang="en-US" b="1">
              <a:solidFill>
                <a:schemeClr val="tx1"/>
              </a:solidFill>
              <a:cs typeface="Calibri"/>
            </a:endParaRPr>
          </a:p>
        </p:txBody>
      </p:sp>
      <p:sp>
        <p:nvSpPr>
          <p:cNvPr id="9" name="Rectangle: Rounded Corners 8">
            <a:extLst>
              <a:ext uri="{FF2B5EF4-FFF2-40B4-BE49-F238E27FC236}">
                <a16:creationId xmlns:a16="http://schemas.microsoft.com/office/drawing/2014/main" id="{1B0C4E83-B625-D518-34F3-02D72D8EA12A}"/>
              </a:ext>
            </a:extLst>
          </p:cNvPr>
          <p:cNvSpPr/>
          <p:nvPr/>
        </p:nvSpPr>
        <p:spPr>
          <a:xfrm>
            <a:off x="1918642" y="4139756"/>
            <a:ext cx="5510357" cy="18567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Observation: When overdose rates are high COVID deaths and cases are not really affected. Only a tiny change, which is not enough for a relationship. </a:t>
            </a:r>
            <a:endParaRPr lang="en-US"/>
          </a:p>
        </p:txBody>
      </p:sp>
    </p:spTree>
    <p:extLst>
      <p:ext uri="{BB962C8B-B14F-4D97-AF65-F5344CB8AC3E}">
        <p14:creationId xmlns:p14="http://schemas.microsoft.com/office/powerpoint/2010/main" val="79360111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scatter chart&#10;&#10;Description automatically generated">
            <a:extLst>
              <a:ext uri="{FF2B5EF4-FFF2-40B4-BE49-F238E27FC236}">
                <a16:creationId xmlns:a16="http://schemas.microsoft.com/office/drawing/2014/main" id="{BFAF24F4-EC93-920E-54A4-3F6E8D69078E}"/>
              </a:ext>
            </a:extLst>
          </p:cNvPr>
          <p:cNvPicPr>
            <a:picLocks noGrp="1" noChangeAspect="1"/>
          </p:cNvPicPr>
          <p:nvPr>
            <p:ph idx="1"/>
          </p:nvPr>
        </p:nvPicPr>
        <p:blipFill>
          <a:blip r:embed="rId2"/>
          <a:stretch>
            <a:fillRect/>
          </a:stretch>
        </p:blipFill>
        <p:spPr>
          <a:xfrm>
            <a:off x="1493" y="-1179"/>
            <a:ext cx="4569014" cy="3046010"/>
          </a:xfrm>
        </p:spPr>
      </p:pic>
      <p:pic>
        <p:nvPicPr>
          <p:cNvPr id="5" name="Picture 5" descr="Chart, scatter chart&#10;&#10;Description automatically generated">
            <a:extLst>
              <a:ext uri="{FF2B5EF4-FFF2-40B4-BE49-F238E27FC236}">
                <a16:creationId xmlns:a16="http://schemas.microsoft.com/office/drawing/2014/main" id="{F3ADADE1-F696-E06E-2AF6-A498F166A04C}"/>
              </a:ext>
            </a:extLst>
          </p:cNvPr>
          <p:cNvPicPr>
            <a:picLocks noChangeAspect="1"/>
          </p:cNvPicPr>
          <p:nvPr/>
        </p:nvPicPr>
        <p:blipFill>
          <a:blip r:embed="rId3"/>
          <a:stretch>
            <a:fillRect/>
          </a:stretch>
        </p:blipFill>
        <p:spPr>
          <a:xfrm>
            <a:off x="4568007" y="-998"/>
            <a:ext cx="4579986" cy="3006739"/>
          </a:xfrm>
          <a:prstGeom prst="rect">
            <a:avLst/>
          </a:prstGeom>
        </p:spPr>
      </p:pic>
      <p:sp>
        <p:nvSpPr>
          <p:cNvPr id="6" name="Rectangle: Rounded Corners 5">
            <a:extLst>
              <a:ext uri="{FF2B5EF4-FFF2-40B4-BE49-F238E27FC236}">
                <a16:creationId xmlns:a16="http://schemas.microsoft.com/office/drawing/2014/main" id="{2B936BA5-A245-0277-8875-C59F8D7CF26C}"/>
              </a:ext>
            </a:extLst>
          </p:cNvPr>
          <p:cNvSpPr/>
          <p:nvPr/>
        </p:nvSpPr>
        <p:spPr>
          <a:xfrm>
            <a:off x="1709009" y="3291240"/>
            <a:ext cx="5729973" cy="2655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Observation: If we look at the fitted line plot we can see that the points are all over the graph. Additionally, the R-Squared value for both graphs is extremely low signifying that there is no relationship between Overdose deaths and COVID-19 cases/deaths. </a:t>
            </a:r>
          </a:p>
        </p:txBody>
      </p:sp>
    </p:spTree>
    <p:extLst>
      <p:ext uri="{BB962C8B-B14F-4D97-AF65-F5344CB8AC3E}">
        <p14:creationId xmlns:p14="http://schemas.microsoft.com/office/powerpoint/2010/main" val="8840387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A27EAE7-32D3-EB9D-D57C-B4E01C909EC6}"/>
              </a:ext>
            </a:extLst>
          </p:cNvPr>
          <p:cNvSpPr/>
          <p:nvPr/>
        </p:nvSpPr>
        <p:spPr>
          <a:xfrm>
            <a:off x="3356127" y="166707"/>
            <a:ext cx="2425755" cy="658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Query 4 Conclusions</a:t>
            </a:r>
          </a:p>
        </p:txBody>
      </p:sp>
      <p:sp>
        <p:nvSpPr>
          <p:cNvPr id="5" name="Rectangle: Rounded Corners 4">
            <a:extLst>
              <a:ext uri="{FF2B5EF4-FFF2-40B4-BE49-F238E27FC236}">
                <a16:creationId xmlns:a16="http://schemas.microsoft.com/office/drawing/2014/main" id="{488616D8-3575-793B-5871-BFAB890D2038}"/>
              </a:ext>
            </a:extLst>
          </p:cNvPr>
          <p:cNvSpPr/>
          <p:nvPr/>
        </p:nvSpPr>
        <p:spPr>
          <a:xfrm>
            <a:off x="823684" y="1138132"/>
            <a:ext cx="7606688" cy="1157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Part A: </a:t>
            </a:r>
          </a:p>
          <a:p>
            <a:pPr algn="ctr"/>
            <a:r>
              <a:rPr lang="en-US">
                <a:solidFill>
                  <a:schemeClr val="bg1"/>
                </a:solidFill>
                <a:ea typeface="+mn-lt"/>
                <a:cs typeface="+mn-lt"/>
              </a:rPr>
              <a:t>The upper confidence bound for the true average of overdose death rates in the Mid-West states using a 90% confidence interval tells us that we won't exceed 27 overdose deaths per 100,000 people.</a:t>
            </a:r>
            <a:endParaRPr lang="en-US">
              <a:solidFill>
                <a:schemeClr val="bg1"/>
              </a:solidFill>
            </a:endParaRPr>
          </a:p>
        </p:txBody>
      </p:sp>
      <p:sp>
        <p:nvSpPr>
          <p:cNvPr id="6" name="Rectangle: Rounded Corners 5">
            <a:extLst>
              <a:ext uri="{FF2B5EF4-FFF2-40B4-BE49-F238E27FC236}">
                <a16:creationId xmlns:a16="http://schemas.microsoft.com/office/drawing/2014/main" id="{11A2B056-C38D-9637-B9F5-8B8B1BB7A607}"/>
              </a:ext>
            </a:extLst>
          </p:cNvPr>
          <p:cNvSpPr/>
          <p:nvPr/>
        </p:nvSpPr>
        <p:spPr>
          <a:xfrm>
            <a:off x="863614" y="2385948"/>
            <a:ext cx="7606688" cy="1157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Part B: </a:t>
            </a:r>
          </a:p>
          <a:p>
            <a:pPr algn="ctr"/>
            <a:r>
              <a:rPr lang="en-US">
                <a:solidFill>
                  <a:schemeClr val="bg1"/>
                </a:solidFill>
                <a:cs typeface="Calibri"/>
              </a:rPr>
              <a:t>Drug overdose rates increased from 2019 to 2020 by about 5 people, which is a high increase in rate.</a:t>
            </a:r>
          </a:p>
        </p:txBody>
      </p:sp>
      <p:sp>
        <p:nvSpPr>
          <p:cNvPr id="7" name="Rectangle: Rounded Corners 6">
            <a:extLst>
              <a:ext uri="{FF2B5EF4-FFF2-40B4-BE49-F238E27FC236}">
                <a16:creationId xmlns:a16="http://schemas.microsoft.com/office/drawing/2014/main" id="{53576BA7-3751-2541-D261-15E4FFA0C44F}"/>
              </a:ext>
            </a:extLst>
          </p:cNvPr>
          <p:cNvSpPr/>
          <p:nvPr/>
        </p:nvSpPr>
        <p:spPr>
          <a:xfrm>
            <a:off x="863613" y="3643747"/>
            <a:ext cx="7606688" cy="1157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Part C: </a:t>
            </a:r>
          </a:p>
          <a:p>
            <a:pPr algn="ctr"/>
            <a:r>
              <a:rPr lang="en-US">
                <a:solidFill>
                  <a:schemeClr val="bg1"/>
                </a:solidFill>
                <a:cs typeface="Calibri"/>
              </a:rPr>
              <a:t>There is a really high chance that the 50 states will have between 25 and 30 overdose deaths per 100,000 people in 2020</a:t>
            </a:r>
          </a:p>
        </p:txBody>
      </p:sp>
      <p:sp>
        <p:nvSpPr>
          <p:cNvPr id="8" name="Rectangle: Rounded Corners 7">
            <a:extLst>
              <a:ext uri="{FF2B5EF4-FFF2-40B4-BE49-F238E27FC236}">
                <a16:creationId xmlns:a16="http://schemas.microsoft.com/office/drawing/2014/main" id="{454DB350-D135-F38D-9816-BA21CBFC5A1C}"/>
              </a:ext>
            </a:extLst>
          </p:cNvPr>
          <p:cNvSpPr/>
          <p:nvPr/>
        </p:nvSpPr>
        <p:spPr>
          <a:xfrm>
            <a:off x="823683" y="4861616"/>
            <a:ext cx="7606688" cy="1157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Part C: </a:t>
            </a:r>
          </a:p>
          <a:p>
            <a:pPr algn="ctr"/>
            <a:r>
              <a:rPr lang="en-US">
                <a:solidFill>
                  <a:schemeClr val="bg1"/>
                </a:solidFill>
                <a:cs typeface="Calibri"/>
              </a:rPr>
              <a:t>There is no relationship between drug overdose rates and COVID-19 cases/deaths.</a:t>
            </a:r>
          </a:p>
        </p:txBody>
      </p:sp>
    </p:spTree>
    <p:extLst>
      <p:ext uri="{BB962C8B-B14F-4D97-AF65-F5344CB8AC3E}">
        <p14:creationId xmlns:p14="http://schemas.microsoft.com/office/powerpoint/2010/main" val="4114292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2D3B1-B58C-49A2-A108-B48A6CBEE672}"/>
              </a:ext>
            </a:extLst>
          </p:cNvPr>
          <p:cNvSpPr>
            <a:spLocks noGrp="1"/>
          </p:cNvSpPr>
          <p:nvPr>
            <p:ph type="title"/>
          </p:nvPr>
        </p:nvSpPr>
        <p:spPr/>
        <p:txBody>
          <a:bodyPr/>
          <a:lstStyle/>
          <a:p>
            <a:r>
              <a:rPr lang="en-US" b="1">
                <a:cs typeface="Calibri Light"/>
              </a:rPr>
              <a:t>Goals</a:t>
            </a:r>
          </a:p>
        </p:txBody>
      </p:sp>
      <p:sp>
        <p:nvSpPr>
          <p:cNvPr id="5" name="Content Placeholder 4">
            <a:extLst>
              <a:ext uri="{FF2B5EF4-FFF2-40B4-BE49-F238E27FC236}">
                <a16:creationId xmlns:a16="http://schemas.microsoft.com/office/drawing/2014/main" id="{DBDB3708-1606-439D-AE34-F262F61604CF}"/>
              </a:ext>
            </a:extLst>
          </p:cNvPr>
          <p:cNvSpPr>
            <a:spLocks noGrp="1"/>
          </p:cNvSpPr>
          <p:nvPr>
            <p:ph idx="1"/>
          </p:nvPr>
        </p:nvSpPr>
        <p:spPr/>
        <p:txBody>
          <a:bodyPr vert="horz" lIns="91440" tIns="45720" rIns="91440" bIns="45720" rtlCol="0" anchor="t">
            <a:normAutofit lnSpcReduction="10000"/>
          </a:bodyPr>
          <a:lstStyle/>
          <a:p>
            <a:pPr>
              <a:buAutoNum type="arabicPeriod"/>
            </a:pPr>
            <a:r>
              <a:rPr lang="en-US" sz="1200">
                <a:cs typeface="Calibri"/>
              </a:rPr>
              <a:t>Did covid vaccination rates changed when vaccinated staff was compared to vaccinated citizens in different  Michigan county's and if so, did the averages of each county differ from one another ? Did having a higher vaccination rate also translate to having a higher booster shot rate in each county?  </a:t>
            </a:r>
            <a:r>
              <a:rPr lang="en-US" sz="1200">
                <a:ea typeface="+mn-lt"/>
                <a:cs typeface="+mn-lt"/>
              </a:rPr>
              <a:t>Did higher vaccination rates impact willingness to report vaccination rates by staff?</a:t>
            </a:r>
            <a:endParaRPr lang="en-US">
              <a:cs typeface="Calibri" panose="020F0502020204030204"/>
            </a:endParaRPr>
          </a:p>
          <a:p>
            <a:pPr>
              <a:buAutoNum type="arabicPeriod"/>
            </a:pPr>
            <a:r>
              <a:rPr lang="en-US" sz="1200">
                <a:cs typeface="Calibri"/>
              </a:rPr>
              <a:t>How did ethnicity, income, and area code impact covid 19 rates and what region was impacted the most? </a:t>
            </a:r>
            <a:r>
              <a:rPr lang="en-US" sz="1200">
                <a:ea typeface="+mn-lt"/>
                <a:cs typeface="+mn-lt"/>
              </a:rPr>
              <a:t>What is the probability of a Minority groups living in Wayne county getting above a 90% vaccination rate? Did lower income area codes correspond to lower hospital  accessibility  during covid 19 if so, was there a significant factor that was found?</a:t>
            </a:r>
            <a:br>
              <a:rPr lang="en-US" sz="1200">
                <a:ea typeface="+mn-lt"/>
                <a:cs typeface="+mn-lt"/>
              </a:rPr>
            </a:br>
            <a:r>
              <a:rPr lang="en-US" sz="1200">
                <a:ea typeface="+mn-lt"/>
                <a:cs typeface="+mn-lt"/>
              </a:rPr>
              <a:t>How was health/mental care provider distribution ratios for each county before and after covid 19 and did this attribute to higher death rates in Wayne county ?</a:t>
            </a:r>
            <a:endParaRPr lang="en-US">
              <a:cs typeface="Calibri" panose="020F0502020204030204"/>
            </a:endParaRPr>
          </a:p>
          <a:p>
            <a:pPr>
              <a:buAutoNum type="arabicPeriod"/>
            </a:pPr>
            <a:r>
              <a:rPr lang="en-US" sz="1200">
                <a:ea typeface="+mn-lt"/>
                <a:cs typeface="+mn-lt"/>
              </a:rPr>
              <a:t>When comparing health behaviors from 2018  to 2021, did any health behaviors change from county to county and did it increase or decrease from pre pandemic year 2018 to present time?  How was high school graduation rates impacted from 2018  to 2021 during the pandemic and did it have an increase or decrease in college admissions? The State of Michigan has an 78.84% age group population ≥ to 18 years old and an 18.82% age group population ≥ 65 years old. The fully vaccination rate for ≥18 is 69.3% and for ≥65 it is 88%. An observer in Michigan sees someone with a vaccination card. what is the probability, they are in the population group ≥ 18 ?</a:t>
            </a:r>
            <a:br>
              <a:rPr lang="en-US" sz="1200">
                <a:ea typeface="+mn-lt"/>
                <a:cs typeface="+mn-lt"/>
              </a:rPr>
            </a:br>
            <a:endParaRPr lang="en-US" sz="1200">
              <a:ea typeface="+mn-lt"/>
              <a:cs typeface="+mn-lt"/>
            </a:endParaRPr>
          </a:p>
          <a:p>
            <a:pPr>
              <a:buAutoNum type="arabicPeriod"/>
            </a:pPr>
            <a:r>
              <a:rPr lang="en-US" sz="1200">
                <a:ea typeface="+mn-lt"/>
                <a:cs typeface="+mn-lt"/>
              </a:rPr>
              <a:t>How did premature deaths by cancer, heart disease, accidents, and lower respiratory disease change over the course of the pandemic when comparing years 2018 to 2021?Was there a significant uptick in premature deaths and if so, which category contributed to the least deaths? The distribution of lower respiratory disease is normal. Let X be a random sample from premature deaths in 2019. Total deaths by lower respiratory is To and is normally distributed. What is the probability that someone dies from lower respiratory disease between averages of Oakland and Wayne county in 2019?</a:t>
            </a:r>
            <a:br>
              <a:rPr lang="en-US" sz="1200">
                <a:ea typeface="+mn-lt"/>
                <a:cs typeface="+mn-lt"/>
              </a:rPr>
            </a:br>
            <a:endParaRPr lang="en-US" sz="1200">
              <a:ea typeface="+mn-lt"/>
              <a:cs typeface="+mn-lt"/>
            </a:endParaRPr>
          </a:p>
          <a:p>
            <a:pPr>
              <a:buAutoNum type="arabicPeriod"/>
            </a:pPr>
            <a:endParaRPr lang="en-US" sz="1200">
              <a:cs typeface="Calibri"/>
            </a:endParaRPr>
          </a:p>
        </p:txBody>
      </p:sp>
    </p:spTree>
    <p:extLst>
      <p:ext uri="{BB962C8B-B14F-4D97-AF65-F5344CB8AC3E}">
        <p14:creationId xmlns:p14="http://schemas.microsoft.com/office/powerpoint/2010/main" val="347642057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916BD-41B2-13B4-D737-31672D83406E}"/>
              </a:ext>
            </a:extLst>
          </p:cNvPr>
          <p:cNvSpPr>
            <a:spLocks noGrp="1"/>
          </p:cNvSpPr>
          <p:nvPr>
            <p:ph type="title"/>
          </p:nvPr>
        </p:nvSpPr>
        <p:spPr/>
        <p:txBody>
          <a:bodyPr/>
          <a:lstStyle/>
          <a:p>
            <a:endParaRPr lang="en-US"/>
          </a:p>
        </p:txBody>
      </p:sp>
      <p:sp>
        <p:nvSpPr>
          <p:cNvPr id="5" name="Rectangle: Rounded Corners 4">
            <a:extLst>
              <a:ext uri="{FF2B5EF4-FFF2-40B4-BE49-F238E27FC236}">
                <a16:creationId xmlns:a16="http://schemas.microsoft.com/office/drawing/2014/main" id="{9A5E010D-33A6-E7E3-6430-EEA33186A0E2}"/>
              </a:ext>
            </a:extLst>
          </p:cNvPr>
          <p:cNvSpPr/>
          <p:nvPr/>
        </p:nvSpPr>
        <p:spPr>
          <a:xfrm>
            <a:off x="630896" y="386324"/>
            <a:ext cx="7886200" cy="1327675"/>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b="1">
                <a:solidFill>
                  <a:schemeClr val="tx1"/>
                </a:solidFill>
                <a:ea typeface="+mn-lt"/>
                <a:cs typeface="+mn-lt"/>
              </a:rPr>
              <a:t>Hypothesis 1:</a:t>
            </a:r>
            <a:r>
              <a:rPr lang="en-US">
                <a:solidFill>
                  <a:schemeClr val="tx1"/>
                </a:solidFill>
                <a:ea typeface="+mn-lt"/>
                <a:cs typeface="+mn-lt"/>
              </a:rPr>
              <a:t> More than 50% of states increased in total mental health cases from 2021 to 2022</a:t>
            </a:r>
            <a:endParaRPr lang="en-US">
              <a:solidFill>
                <a:schemeClr val="tx1"/>
              </a:solidFill>
              <a:ea typeface="Calibri"/>
              <a:cs typeface="Calibri"/>
            </a:endParaRPr>
          </a:p>
        </p:txBody>
      </p:sp>
      <p:sp>
        <p:nvSpPr>
          <p:cNvPr id="4" name="Rectangle: Rounded Corners 3">
            <a:extLst>
              <a:ext uri="{FF2B5EF4-FFF2-40B4-BE49-F238E27FC236}">
                <a16:creationId xmlns:a16="http://schemas.microsoft.com/office/drawing/2014/main" id="{B242EFE8-0F6D-B46C-5D53-820772AE9CF6}"/>
              </a:ext>
            </a:extLst>
          </p:cNvPr>
          <p:cNvSpPr/>
          <p:nvPr/>
        </p:nvSpPr>
        <p:spPr>
          <a:xfrm>
            <a:off x="630895" y="1953581"/>
            <a:ext cx="3943100" cy="1976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n=30</a:t>
            </a:r>
          </a:p>
          <a:p>
            <a:pPr algn="ctr"/>
            <a:r>
              <a:rPr lang="en-US">
                <a:ea typeface="Calibri"/>
                <a:cs typeface="Calibri"/>
              </a:rPr>
              <a:t>Mean = 723,336</a:t>
            </a:r>
          </a:p>
          <a:p>
            <a:pPr algn="ctr"/>
            <a:r>
              <a:rPr lang="en-US">
                <a:ea typeface="Calibri"/>
                <a:cs typeface="Calibri"/>
              </a:rPr>
              <a:t>Standard deviation: 484,056</a:t>
            </a:r>
          </a:p>
          <a:p>
            <a:pPr algn="ctr"/>
            <a:r>
              <a:rPr lang="en-US">
                <a:ea typeface="Calibri"/>
                <a:cs typeface="Calibri"/>
              </a:rPr>
              <a:t>P=0.50</a:t>
            </a:r>
          </a:p>
          <a:p>
            <a:pPr algn="ctr"/>
            <a:r>
              <a:rPr lang="en-US">
                <a:ea typeface="Calibri"/>
                <a:cs typeface="Calibri"/>
              </a:rPr>
              <a:t>Significance level: 0.05</a:t>
            </a:r>
          </a:p>
        </p:txBody>
      </p:sp>
      <p:sp>
        <p:nvSpPr>
          <p:cNvPr id="6" name="Rectangle: Rounded Corners 5">
            <a:extLst>
              <a:ext uri="{FF2B5EF4-FFF2-40B4-BE49-F238E27FC236}">
                <a16:creationId xmlns:a16="http://schemas.microsoft.com/office/drawing/2014/main" id="{1687FC41-4F61-E497-727A-2DE557A57F6D}"/>
              </a:ext>
            </a:extLst>
          </p:cNvPr>
          <p:cNvSpPr/>
          <p:nvPr/>
        </p:nvSpPr>
        <p:spPr>
          <a:xfrm>
            <a:off x="4913401" y="1953581"/>
            <a:ext cx="3703520" cy="1138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28 out of the 30 states sample showed an increase in mental health cases</a:t>
            </a:r>
          </a:p>
        </p:txBody>
      </p:sp>
      <p:sp>
        <p:nvSpPr>
          <p:cNvPr id="7" name="Rectangle: Rounded Corners 6">
            <a:extLst>
              <a:ext uri="{FF2B5EF4-FFF2-40B4-BE49-F238E27FC236}">
                <a16:creationId xmlns:a16="http://schemas.microsoft.com/office/drawing/2014/main" id="{B8C9C3B2-59DC-FCAB-85F5-4F16F4EF4D0A}"/>
              </a:ext>
            </a:extLst>
          </p:cNvPr>
          <p:cNvSpPr/>
          <p:nvPr/>
        </p:nvSpPr>
        <p:spPr>
          <a:xfrm>
            <a:off x="2886946" y="4169702"/>
            <a:ext cx="3943100" cy="19765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2 Conditions </a:t>
            </a:r>
            <a:r>
              <a:rPr lang="en-US" u="sng">
                <a:ea typeface="Calibri"/>
                <a:cs typeface="Calibri"/>
              </a:rPr>
              <a:t>MUST</a:t>
            </a:r>
            <a:r>
              <a:rPr lang="en-US">
                <a:ea typeface="Calibri"/>
                <a:cs typeface="Calibri"/>
              </a:rPr>
              <a:t> be met:</a:t>
            </a:r>
          </a:p>
          <a:p>
            <a:pPr algn="ctr"/>
            <a:endParaRPr lang="en-US">
              <a:ea typeface="Calibri"/>
              <a:cs typeface="Calibri"/>
            </a:endParaRPr>
          </a:p>
          <a:p>
            <a:pPr algn="ctr"/>
            <a:r>
              <a:rPr lang="en-US">
                <a:ea typeface="Calibri"/>
                <a:cs typeface="Calibri"/>
              </a:rPr>
              <a:t>N*p0 = 30(0.50) = 15</a:t>
            </a:r>
            <a:r>
              <a:rPr lang="en-US"/>
              <a:t> ≥ 10</a:t>
            </a:r>
            <a:endParaRPr lang="en-US">
              <a:ea typeface="Calibri"/>
              <a:cs typeface="Calibri"/>
            </a:endParaRPr>
          </a:p>
          <a:p>
            <a:pPr algn="ctr"/>
            <a:r>
              <a:rPr lang="en-US"/>
              <a:t>N(1-p0) = 30(1 - 0.5) = 15 </a:t>
            </a:r>
            <a:r>
              <a:rPr lang="en-US">
                <a:ea typeface="+mn-lt"/>
                <a:cs typeface="+mn-lt"/>
              </a:rPr>
              <a:t> ≥ 10</a:t>
            </a:r>
            <a:br>
              <a:rPr lang="en-US"/>
            </a:br>
            <a:endParaRPr lang="en-US">
              <a:ea typeface="Calibri"/>
              <a:cs typeface="Calibri"/>
            </a:endParaRPr>
          </a:p>
        </p:txBody>
      </p:sp>
    </p:spTree>
    <p:extLst>
      <p:ext uri="{BB962C8B-B14F-4D97-AF65-F5344CB8AC3E}">
        <p14:creationId xmlns:p14="http://schemas.microsoft.com/office/powerpoint/2010/main" val="30140048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9EB5416-3823-18F8-6064-26C161C9DF91}"/>
              </a:ext>
            </a:extLst>
          </p:cNvPr>
          <p:cNvGraphicFramePr>
            <a:graphicFrameLocks noGrp="1"/>
          </p:cNvGraphicFramePr>
          <p:nvPr>
            <p:extLst>
              <p:ext uri="{D42A27DB-BD31-4B8C-83A1-F6EECF244321}">
                <p14:modId xmlns:p14="http://schemas.microsoft.com/office/powerpoint/2010/main" val="3757466722"/>
              </p:ext>
            </p:extLst>
          </p:nvPr>
        </p:nvGraphicFramePr>
        <p:xfrm>
          <a:off x="5191" y="13616"/>
          <a:ext cx="9126255" cy="6432889"/>
        </p:xfrm>
        <a:graphic>
          <a:graphicData uri="http://schemas.openxmlformats.org/drawingml/2006/table">
            <a:tbl>
              <a:tblPr firstRow="1" bandRow="1">
                <a:tableStyleId>{5C22544A-7EE6-4342-B048-85BDC9FD1C3A}</a:tableStyleId>
              </a:tblPr>
              <a:tblGrid>
                <a:gridCol w="1135513">
                  <a:extLst>
                    <a:ext uri="{9D8B030D-6E8A-4147-A177-3AD203B41FA5}">
                      <a16:colId xmlns:a16="http://schemas.microsoft.com/office/drawing/2014/main" val="2987600"/>
                    </a:ext>
                  </a:extLst>
                </a:gridCol>
                <a:gridCol w="7990742">
                  <a:extLst>
                    <a:ext uri="{9D8B030D-6E8A-4147-A177-3AD203B41FA5}">
                      <a16:colId xmlns:a16="http://schemas.microsoft.com/office/drawing/2014/main" val="3577986758"/>
                    </a:ext>
                  </a:extLst>
                </a:gridCol>
              </a:tblGrid>
              <a:tr h="717696">
                <a:tc>
                  <a:txBody>
                    <a:bodyPr/>
                    <a:lstStyle/>
                    <a:p>
                      <a:r>
                        <a:rPr lang="en-US"/>
                        <a:t>Step</a:t>
                      </a:r>
                    </a:p>
                  </a:txBody>
                  <a:tcPr/>
                </a:tc>
                <a:tc>
                  <a:txBody>
                    <a:bodyPr/>
                    <a:lstStyle/>
                    <a:p>
                      <a:r>
                        <a:rPr lang="en-US"/>
                        <a:t>Task</a:t>
                      </a:r>
                    </a:p>
                  </a:txBody>
                  <a:tcPr/>
                </a:tc>
                <a:extLst>
                  <a:ext uri="{0D108BD9-81ED-4DB2-BD59-A6C34878D82A}">
                    <a16:rowId xmlns:a16="http://schemas.microsoft.com/office/drawing/2014/main" val="3444725183"/>
                  </a:ext>
                </a:extLst>
              </a:tr>
              <a:tr h="1015609">
                <a:tc>
                  <a:txBody>
                    <a:bodyPr/>
                    <a:lstStyle/>
                    <a:p>
                      <a:pPr algn="ctr"/>
                      <a:r>
                        <a:rPr lang="en-US"/>
                        <a:t>1</a:t>
                      </a:r>
                    </a:p>
                  </a:txBody>
                  <a:tcPr/>
                </a:tc>
                <a:tc>
                  <a:txBody>
                    <a:bodyPr/>
                    <a:lstStyle/>
                    <a:p>
                      <a:r>
                        <a:rPr lang="en-US"/>
                        <a:t>P = states that have increased in mental health cases from 2021 to 2022</a:t>
                      </a:r>
                    </a:p>
                  </a:txBody>
                  <a:tcPr/>
                </a:tc>
                <a:extLst>
                  <a:ext uri="{0D108BD9-81ED-4DB2-BD59-A6C34878D82A}">
                    <a16:rowId xmlns:a16="http://schemas.microsoft.com/office/drawing/2014/main" val="669836563"/>
                  </a:ext>
                </a:extLst>
              </a:tr>
              <a:tr h="704155">
                <a:tc>
                  <a:txBody>
                    <a:bodyPr/>
                    <a:lstStyle/>
                    <a:p>
                      <a:pPr algn="ctr"/>
                      <a:r>
                        <a:rPr lang="en-US"/>
                        <a:t>2</a:t>
                      </a:r>
                    </a:p>
                  </a:txBody>
                  <a:tcPr/>
                </a:tc>
                <a:tc>
                  <a:txBody>
                    <a:bodyPr/>
                    <a:lstStyle/>
                    <a:p>
                      <a:r>
                        <a:rPr lang="en-US"/>
                        <a:t>Ho  p = 0.5 or 50%</a:t>
                      </a:r>
                    </a:p>
                  </a:txBody>
                  <a:tcPr/>
                </a:tc>
                <a:extLst>
                  <a:ext uri="{0D108BD9-81ED-4DB2-BD59-A6C34878D82A}">
                    <a16:rowId xmlns:a16="http://schemas.microsoft.com/office/drawing/2014/main" val="2556542289"/>
                  </a:ext>
                </a:extLst>
              </a:tr>
              <a:tr h="717696">
                <a:tc>
                  <a:txBody>
                    <a:bodyPr/>
                    <a:lstStyle/>
                    <a:p>
                      <a:pPr algn="ctr"/>
                      <a:r>
                        <a:rPr lang="en-US"/>
                        <a:t>3</a:t>
                      </a:r>
                    </a:p>
                  </a:txBody>
                  <a:tcPr/>
                </a:tc>
                <a:tc>
                  <a:txBody>
                    <a:bodyPr/>
                    <a:lstStyle/>
                    <a:p>
                      <a:r>
                        <a:rPr lang="en-US"/>
                        <a:t>Ha p &lt; 0.5 (lower tail test)</a:t>
                      </a:r>
                    </a:p>
                  </a:txBody>
                  <a:tcPr/>
                </a:tc>
                <a:extLst>
                  <a:ext uri="{0D108BD9-81ED-4DB2-BD59-A6C34878D82A}">
                    <a16:rowId xmlns:a16="http://schemas.microsoft.com/office/drawing/2014/main" val="2579333269"/>
                  </a:ext>
                </a:extLst>
              </a:tr>
              <a:tr h="717696">
                <a:tc>
                  <a:txBody>
                    <a:bodyPr/>
                    <a:lstStyle/>
                    <a:p>
                      <a:pPr algn="ctr"/>
                      <a:r>
                        <a:rPr lang="en-US"/>
                        <a:t>4</a:t>
                      </a:r>
                    </a:p>
                  </a:txBody>
                  <a:tcPr/>
                </a:tc>
                <a:tc>
                  <a:txBody>
                    <a:bodyPr/>
                    <a:lstStyle/>
                    <a:p>
                      <a:endParaRPr lang="en-US"/>
                    </a:p>
                    <a:p>
                      <a:pPr lvl="0">
                        <a:buNone/>
                      </a:pPr>
                      <a:r>
                        <a:rPr lang="en-US"/>
                        <a:t>Z =^</a:t>
                      </a:r>
                      <a:r>
                        <a:rPr lang="en-US" sz="1800" b="0" i="0" u="none" strike="noStrike" noProof="0">
                          <a:latin typeface="Calibri"/>
                        </a:rPr>
                        <a:t>p −p0/ (√p0(1−p0)/n)</a:t>
                      </a:r>
                      <a:br>
                        <a:rPr lang="en-US" sz="1800" b="0" i="0" u="none" strike="noStrike" noProof="0">
                          <a:latin typeface="Calibri"/>
                        </a:rPr>
                      </a:br>
                      <a:endParaRPr lang="en-US" sz="1800" b="0" i="0" u="none" strike="noStrike" noProof="0">
                        <a:latin typeface="Calibri"/>
                      </a:endParaRPr>
                    </a:p>
                  </a:txBody>
                  <a:tcPr/>
                </a:tc>
                <a:extLst>
                  <a:ext uri="{0D108BD9-81ED-4DB2-BD59-A6C34878D82A}">
                    <a16:rowId xmlns:a16="http://schemas.microsoft.com/office/drawing/2014/main" val="4126434660"/>
                  </a:ext>
                </a:extLst>
              </a:tr>
              <a:tr h="731237">
                <a:tc>
                  <a:txBody>
                    <a:bodyPr/>
                    <a:lstStyle/>
                    <a:p>
                      <a:pPr algn="ctr"/>
                      <a:r>
                        <a:rPr lang="en-US"/>
                        <a:t>5</a:t>
                      </a:r>
                    </a:p>
                  </a:txBody>
                  <a:tcPr/>
                </a:tc>
                <a:tc>
                  <a:txBody>
                    <a:bodyPr/>
                    <a:lstStyle/>
                    <a:p>
                      <a:r>
                        <a:rPr lang="en-US"/>
                        <a:t>n=30   </a:t>
                      </a:r>
                      <a:r>
                        <a:rPr lang="en-US" sz="1800" b="0" i="0" u="none" strike="noStrike" noProof="0">
                          <a:latin typeface="Calibri"/>
                        </a:rPr>
                        <a:t>^p = 28/30 =0.934  Po=0.5</a:t>
                      </a:r>
                    </a:p>
                    <a:p>
                      <a:pPr lvl="0">
                        <a:buNone/>
                      </a:pPr>
                      <a:endParaRPr lang="en-US" sz="1800" b="0" i="0" u="none" strike="noStrike" noProof="0">
                        <a:latin typeface="Calibri"/>
                      </a:endParaRPr>
                    </a:p>
                    <a:p>
                      <a:pPr lvl="0">
                        <a:buNone/>
                      </a:pPr>
                      <a:r>
                        <a:rPr lang="en-US" sz="1800" b="0" i="0" u="none" strike="noStrike" noProof="0">
                          <a:latin typeface="Calibri"/>
                        </a:rPr>
                        <a:t>So, z= 0.934 - 0.5/ (√0.5(1−0.5)/30) = 0.434/0.091 = 4.77</a:t>
                      </a:r>
                    </a:p>
                  </a:txBody>
                  <a:tcPr/>
                </a:tc>
                <a:extLst>
                  <a:ext uri="{0D108BD9-81ED-4DB2-BD59-A6C34878D82A}">
                    <a16:rowId xmlns:a16="http://schemas.microsoft.com/office/drawing/2014/main" val="2510107665"/>
                  </a:ext>
                </a:extLst>
              </a:tr>
              <a:tr h="717696">
                <a:tc>
                  <a:txBody>
                    <a:bodyPr/>
                    <a:lstStyle/>
                    <a:p>
                      <a:pPr algn="ctr"/>
                      <a:r>
                        <a:rPr lang="en-US"/>
                        <a:t>6</a:t>
                      </a:r>
                    </a:p>
                  </a:txBody>
                  <a:tcPr/>
                </a:tc>
                <a:tc>
                  <a:txBody>
                    <a:bodyPr/>
                    <a:lstStyle/>
                    <a:p>
                      <a:r>
                        <a:rPr lang="en-US"/>
                        <a:t> P-value = (look up the value </a:t>
                      </a:r>
                      <a:r>
                        <a:rPr lang="en-US">
                          <a:highlight>
                            <a:srgbClr val="FFFF00"/>
                          </a:highlight>
                        </a:rPr>
                        <a:t>4.77</a:t>
                      </a:r>
                      <a:r>
                        <a:rPr lang="en-US"/>
                        <a:t> in table A.3) </a:t>
                      </a:r>
                      <a:r>
                        <a:rPr lang="en-US" sz="1800" b="0" i="0" u="none" strike="noStrike" noProof="0">
                          <a:latin typeface="Calibri"/>
                        </a:rPr>
                        <a:t>≈ 1</a:t>
                      </a:r>
                      <a:endParaRPr lang="en-US"/>
                    </a:p>
                  </a:txBody>
                  <a:tcPr/>
                </a:tc>
                <a:extLst>
                  <a:ext uri="{0D108BD9-81ED-4DB2-BD59-A6C34878D82A}">
                    <a16:rowId xmlns:a16="http://schemas.microsoft.com/office/drawing/2014/main" val="100459460"/>
                  </a:ext>
                </a:extLst>
              </a:tr>
              <a:tr h="731237">
                <a:tc>
                  <a:txBody>
                    <a:bodyPr/>
                    <a:lstStyle/>
                    <a:p>
                      <a:pPr algn="ctr"/>
                      <a:r>
                        <a:rPr lang="en-US"/>
                        <a:t>7</a:t>
                      </a:r>
                    </a:p>
                  </a:txBody>
                  <a:tcPr/>
                </a:tc>
                <a:tc>
                  <a:txBody>
                    <a:bodyPr/>
                    <a:lstStyle/>
                    <a:p>
                      <a:r>
                        <a:rPr lang="en-US"/>
                        <a:t>Because the P-value 1 &gt; 0.05 then the Ho fails to reject. It is plausible that more than 50% of states increased in total mental health cases from 2021 to 2022.</a:t>
                      </a:r>
                    </a:p>
                  </a:txBody>
                  <a:tcPr/>
                </a:tc>
                <a:extLst>
                  <a:ext uri="{0D108BD9-81ED-4DB2-BD59-A6C34878D82A}">
                    <a16:rowId xmlns:a16="http://schemas.microsoft.com/office/drawing/2014/main" val="2143724794"/>
                  </a:ext>
                </a:extLst>
              </a:tr>
            </a:tbl>
          </a:graphicData>
        </a:graphic>
      </p:graphicFrame>
    </p:spTree>
    <p:extLst>
      <p:ext uri="{BB962C8B-B14F-4D97-AF65-F5344CB8AC3E}">
        <p14:creationId xmlns:p14="http://schemas.microsoft.com/office/powerpoint/2010/main" val="381159772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2FB34-79A4-9FCD-FB1E-8CF22AB36101}"/>
              </a:ext>
            </a:extLst>
          </p:cNvPr>
          <p:cNvSpPr>
            <a:spLocks noGrp="1"/>
          </p:cNvSpPr>
          <p:nvPr>
            <p:ph type="title"/>
          </p:nvPr>
        </p:nvSpPr>
        <p:spPr/>
        <p:txBody>
          <a:bodyPr/>
          <a:lstStyle/>
          <a:p>
            <a:endParaRPr lang="en-US"/>
          </a:p>
        </p:txBody>
      </p:sp>
      <p:sp>
        <p:nvSpPr>
          <p:cNvPr id="5" name="Rectangle: Rounded Corners 4">
            <a:extLst>
              <a:ext uri="{FF2B5EF4-FFF2-40B4-BE49-F238E27FC236}">
                <a16:creationId xmlns:a16="http://schemas.microsoft.com/office/drawing/2014/main" id="{665F7C24-B273-BD96-EB58-A2E8160DB48D}"/>
              </a:ext>
            </a:extLst>
          </p:cNvPr>
          <p:cNvSpPr/>
          <p:nvPr/>
        </p:nvSpPr>
        <p:spPr>
          <a:xfrm>
            <a:off x="630896" y="386324"/>
            <a:ext cx="7886200" cy="1327675"/>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b="1">
                <a:solidFill>
                  <a:schemeClr val="tx1"/>
                </a:solidFill>
                <a:ea typeface="+mn-lt"/>
                <a:cs typeface="+mn-lt"/>
              </a:rPr>
              <a:t>Hypothesis 2:</a:t>
            </a:r>
            <a:r>
              <a:rPr lang="en-US">
                <a:solidFill>
                  <a:schemeClr val="tx1"/>
                </a:solidFill>
                <a:ea typeface="+mn-lt"/>
                <a:cs typeface="+mn-lt"/>
              </a:rPr>
              <a:t> The true average suicide rates in 2020 are at most 17 deaths per 100,000 in the 50 states.</a:t>
            </a:r>
            <a:endParaRPr lang="en-US">
              <a:solidFill>
                <a:schemeClr val="tx1"/>
              </a:solidFill>
              <a:ea typeface="Calibri" panose="020F0502020204030204"/>
              <a:cs typeface="Calibri"/>
            </a:endParaRPr>
          </a:p>
        </p:txBody>
      </p:sp>
      <p:sp>
        <p:nvSpPr>
          <p:cNvPr id="4" name="Rectangle: Rounded Corners 3">
            <a:extLst>
              <a:ext uri="{FF2B5EF4-FFF2-40B4-BE49-F238E27FC236}">
                <a16:creationId xmlns:a16="http://schemas.microsoft.com/office/drawing/2014/main" id="{BEC9C9BE-841A-1C3D-398E-3AF544BAADA4}"/>
              </a:ext>
            </a:extLst>
          </p:cNvPr>
          <p:cNvSpPr/>
          <p:nvPr/>
        </p:nvSpPr>
        <p:spPr>
          <a:xfrm>
            <a:off x="2337908" y="2123284"/>
            <a:ext cx="4122785" cy="2176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Data used:</a:t>
            </a:r>
          </a:p>
          <a:p>
            <a:pPr algn="ctr"/>
            <a:endParaRPr lang="en-US">
              <a:ea typeface="Calibri"/>
              <a:cs typeface="Calibri"/>
            </a:endParaRPr>
          </a:p>
          <a:p>
            <a:pPr algn="ctr"/>
            <a:r>
              <a:rPr lang="en-US">
                <a:ea typeface="Calibri"/>
                <a:cs typeface="Calibri"/>
              </a:rPr>
              <a:t>n=50</a:t>
            </a:r>
            <a:endParaRPr lang="en-US"/>
          </a:p>
          <a:p>
            <a:pPr algn="ctr"/>
            <a:r>
              <a:rPr lang="en-US">
                <a:ea typeface="Calibri"/>
                <a:cs typeface="Calibri"/>
              </a:rPr>
              <a:t>µ0 = 17</a:t>
            </a:r>
          </a:p>
          <a:p>
            <a:pPr algn="ctr"/>
            <a:r>
              <a:rPr lang="en-US">
                <a:ea typeface="Calibri"/>
                <a:cs typeface="Calibri"/>
              </a:rPr>
              <a:t>Mean = 15.65</a:t>
            </a:r>
          </a:p>
          <a:p>
            <a:pPr algn="ctr"/>
            <a:r>
              <a:rPr lang="en-US">
                <a:ea typeface="Calibri"/>
                <a:cs typeface="Calibri"/>
              </a:rPr>
              <a:t>Standard Deviation: 4.139</a:t>
            </a:r>
          </a:p>
          <a:p>
            <a:pPr algn="ctr"/>
            <a:r>
              <a:rPr lang="en-US">
                <a:ea typeface="Calibri"/>
                <a:cs typeface="Calibri"/>
              </a:rPr>
              <a:t>Significance level: 0.05</a:t>
            </a:r>
          </a:p>
        </p:txBody>
      </p:sp>
    </p:spTree>
    <p:extLst>
      <p:ext uri="{BB962C8B-B14F-4D97-AF65-F5344CB8AC3E}">
        <p14:creationId xmlns:p14="http://schemas.microsoft.com/office/powerpoint/2010/main" val="6418229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1C0C1AAD-F216-F2FF-8FA2-1DB2892EFB5F}"/>
              </a:ext>
            </a:extLst>
          </p:cNvPr>
          <p:cNvGraphicFramePr>
            <a:graphicFrameLocks noGrp="1"/>
          </p:cNvGraphicFramePr>
          <p:nvPr>
            <p:extLst>
              <p:ext uri="{D42A27DB-BD31-4B8C-83A1-F6EECF244321}">
                <p14:modId xmlns:p14="http://schemas.microsoft.com/office/powerpoint/2010/main" val="3823219214"/>
              </p:ext>
            </p:extLst>
          </p:nvPr>
        </p:nvGraphicFramePr>
        <p:xfrm>
          <a:off x="-4792" y="-6349"/>
          <a:ext cx="9126255" cy="6432889"/>
        </p:xfrm>
        <a:graphic>
          <a:graphicData uri="http://schemas.openxmlformats.org/drawingml/2006/table">
            <a:tbl>
              <a:tblPr firstRow="1" bandRow="1">
                <a:tableStyleId>{5C22544A-7EE6-4342-B048-85BDC9FD1C3A}</a:tableStyleId>
              </a:tblPr>
              <a:tblGrid>
                <a:gridCol w="1185425">
                  <a:extLst>
                    <a:ext uri="{9D8B030D-6E8A-4147-A177-3AD203B41FA5}">
                      <a16:colId xmlns:a16="http://schemas.microsoft.com/office/drawing/2014/main" val="2987600"/>
                    </a:ext>
                  </a:extLst>
                </a:gridCol>
                <a:gridCol w="7940830">
                  <a:extLst>
                    <a:ext uri="{9D8B030D-6E8A-4147-A177-3AD203B41FA5}">
                      <a16:colId xmlns:a16="http://schemas.microsoft.com/office/drawing/2014/main" val="3577986758"/>
                    </a:ext>
                  </a:extLst>
                </a:gridCol>
              </a:tblGrid>
              <a:tr h="717696">
                <a:tc>
                  <a:txBody>
                    <a:bodyPr/>
                    <a:lstStyle/>
                    <a:p>
                      <a:r>
                        <a:rPr lang="en-US"/>
                        <a:t>Step</a:t>
                      </a:r>
                    </a:p>
                  </a:txBody>
                  <a:tcPr/>
                </a:tc>
                <a:tc>
                  <a:txBody>
                    <a:bodyPr/>
                    <a:lstStyle/>
                    <a:p>
                      <a:r>
                        <a:rPr lang="en-US"/>
                        <a:t>Task</a:t>
                      </a:r>
                    </a:p>
                  </a:txBody>
                  <a:tcPr/>
                </a:tc>
                <a:extLst>
                  <a:ext uri="{0D108BD9-81ED-4DB2-BD59-A6C34878D82A}">
                    <a16:rowId xmlns:a16="http://schemas.microsoft.com/office/drawing/2014/main" val="3444725183"/>
                  </a:ext>
                </a:extLst>
              </a:tr>
              <a:tr h="1015609">
                <a:tc>
                  <a:txBody>
                    <a:bodyPr/>
                    <a:lstStyle/>
                    <a:p>
                      <a:pPr algn="ctr"/>
                      <a:r>
                        <a:rPr lang="en-US"/>
                        <a:t>1</a:t>
                      </a:r>
                    </a:p>
                  </a:txBody>
                  <a:tcPr/>
                </a:tc>
                <a:tc>
                  <a:txBody>
                    <a:bodyPr/>
                    <a:lstStyle/>
                    <a:p>
                      <a:pPr lvl="0">
                        <a:buNone/>
                      </a:pPr>
                      <a:r>
                        <a:rPr lang="en-US"/>
                        <a:t>True average suicide rates </a:t>
                      </a:r>
                    </a:p>
                  </a:txBody>
                  <a:tcPr/>
                </a:tc>
                <a:extLst>
                  <a:ext uri="{0D108BD9-81ED-4DB2-BD59-A6C34878D82A}">
                    <a16:rowId xmlns:a16="http://schemas.microsoft.com/office/drawing/2014/main" val="669836563"/>
                  </a:ext>
                </a:extLst>
              </a:tr>
              <a:tr h="704155">
                <a:tc>
                  <a:txBody>
                    <a:bodyPr/>
                    <a:lstStyle/>
                    <a:p>
                      <a:pPr algn="ctr"/>
                      <a:r>
                        <a:rPr lang="en-US"/>
                        <a:t>2</a:t>
                      </a:r>
                    </a:p>
                  </a:txBody>
                  <a:tcPr/>
                </a:tc>
                <a:tc>
                  <a:txBody>
                    <a:bodyPr/>
                    <a:lstStyle/>
                    <a:p>
                      <a:r>
                        <a:rPr lang="en-US"/>
                        <a:t>Ho  p = µ = 17</a:t>
                      </a:r>
                    </a:p>
                  </a:txBody>
                  <a:tcPr/>
                </a:tc>
                <a:extLst>
                  <a:ext uri="{0D108BD9-81ED-4DB2-BD59-A6C34878D82A}">
                    <a16:rowId xmlns:a16="http://schemas.microsoft.com/office/drawing/2014/main" val="2556542289"/>
                  </a:ext>
                </a:extLst>
              </a:tr>
              <a:tr h="717696">
                <a:tc>
                  <a:txBody>
                    <a:bodyPr/>
                    <a:lstStyle/>
                    <a:p>
                      <a:pPr algn="ctr"/>
                      <a:r>
                        <a:rPr lang="en-US"/>
                        <a:t>3</a:t>
                      </a:r>
                    </a:p>
                  </a:txBody>
                  <a:tcPr/>
                </a:tc>
                <a:tc>
                  <a:txBody>
                    <a:bodyPr/>
                    <a:lstStyle/>
                    <a:p>
                      <a:r>
                        <a:rPr lang="en-US"/>
                        <a:t>Ha µ &lt; 17 (lower tail test)</a:t>
                      </a:r>
                    </a:p>
                  </a:txBody>
                  <a:tcPr/>
                </a:tc>
                <a:extLst>
                  <a:ext uri="{0D108BD9-81ED-4DB2-BD59-A6C34878D82A}">
                    <a16:rowId xmlns:a16="http://schemas.microsoft.com/office/drawing/2014/main" val="2579333269"/>
                  </a:ext>
                </a:extLst>
              </a:tr>
              <a:tr h="717696">
                <a:tc>
                  <a:txBody>
                    <a:bodyPr/>
                    <a:lstStyle/>
                    <a:p>
                      <a:pPr algn="ctr"/>
                      <a:r>
                        <a:rPr lang="en-US"/>
                        <a:t>4</a:t>
                      </a:r>
                    </a:p>
                  </a:txBody>
                  <a:tcPr/>
                </a:tc>
                <a:tc>
                  <a:txBody>
                    <a:bodyPr/>
                    <a:lstStyle/>
                    <a:p>
                      <a:endParaRPr lang="en-US"/>
                    </a:p>
                    <a:p>
                      <a:pPr lvl="0">
                        <a:buNone/>
                      </a:pPr>
                      <a:r>
                        <a:rPr lang="en-US"/>
                        <a:t>Z =</a:t>
                      </a:r>
                      <a:r>
                        <a:rPr lang="en-US" sz="1800" b="0" i="0" u="none" strike="noStrike" noProof="0">
                          <a:latin typeface="Calibri"/>
                        </a:rPr>
                        <a:t>x−𝜇0/ σ/√n</a:t>
                      </a:r>
                      <a:br>
                        <a:rPr lang="en-US" sz="1800" b="0" i="0" u="none" strike="noStrike" noProof="0">
                          <a:latin typeface="Calibri"/>
                        </a:rPr>
                      </a:br>
                      <a:endParaRPr lang="en-US" sz="1800" b="0" i="0" u="none" strike="noStrike" noProof="0">
                        <a:latin typeface="Calibri"/>
                      </a:endParaRPr>
                    </a:p>
                  </a:txBody>
                  <a:tcPr/>
                </a:tc>
                <a:extLst>
                  <a:ext uri="{0D108BD9-81ED-4DB2-BD59-A6C34878D82A}">
                    <a16:rowId xmlns:a16="http://schemas.microsoft.com/office/drawing/2014/main" val="4126434660"/>
                  </a:ext>
                </a:extLst>
              </a:tr>
              <a:tr h="731237">
                <a:tc>
                  <a:txBody>
                    <a:bodyPr/>
                    <a:lstStyle/>
                    <a:p>
                      <a:pPr algn="ctr"/>
                      <a:r>
                        <a:rPr lang="en-US"/>
                        <a:t>5</a:t>
                      </a:r>
                    </a:p>
                  </a:txBody>
                  <a:tcPr/>
                </a:tc>
                <a:tc>
                  <a:txBody>
                    <a:bodyPr/>
                    <a:lstStyle/>
                    <a:p>
                      <a:r>
                        <a:rPr lang="en-US"/>
                        <a:t>n=50   </a:t>
                      </a:r>
                      <a:r>
                        <a:rPr lang="en-US" sz="1800" b="0" i="0" u="none" strike="noStrike" noProof="0">
                          <a:latin typeface="Calibri"/>
                        </a:rPr>
                        <a:t>𝜇=17   σ=4.139   </a:t>
                      </a:r>
                    </a:p>
                    <a:p>
                      <a:pPr lvl="0">
                        <a:buNone/>
                      </a:pPr>
                      <a:endParaRPr lang="en-US" sz="1800" b="0" i="0" u="none" strike="noStrike" noProof="0">
                        <a:latin typeface="Calibri"/>
                      </a:endParaRPr>
                    </a:p>
                    <a:p>
                      <a:pPr lvl="0">
                        <a:buNone/>
                      </a:pPr>
                      <a:r>
                        <a:rPr lang="en-US" sz="1800" b="0" i="0" u="none" strike="noStrike" noProof="0">
                          <a:latin typeface="Calibri"/>
                        </a:rPr>
                        <a:t>So, z= 15.65 -17/ 4.139/√50 =  - 1.35/0.585 =  -2.31</a:t>
                      </a:r>
                    </a:p>
                  </a:txBody>
                  <a:tcPr/>
                </a:tc>
                <a:extLst>
                  <a:ext uri="{0D108BD9-81ED-4DB2-BD59-A6C34878D82A}">
                    <a16:rowId xmlns:a16="http://schemas.microsoft.com/office/drawing/2014/main" val="2510107665"/>
                  </a:ext>
                </a:extLst>
              </a:tr>
              <a:tr h="717696">
                <a:tc>
                  <a:txBody>
                    <a:bodyPr/>
                    <a:lstStyle/>
                    <a:p>
                      <a:pPr algn="ctr"/>
                      <a:r>
                        <a:rPr lang="en-US"/>
                        <a:t>6</a:t>
                      </a:r>
                    </a:p>
                  </a:txBody>
                  <a:tcPr/>
                </a:tc>
                <a:tc>
                  <a:txBody>
                    <a:bodyPr/>
                    <a:lstStyle/>
                    <a:p>
                      <a:r>
                        <a:rPr lang="en-US"/>
                        <a:t> P-value = (look up the value </a:t>
                      </a:r>
                      <a:r>
                        <a:rPr lang="en-US">
                          <a:highlight>
                            <a:srgbClr val="FFFF00"/>
                          </a:highlight>
                        </a:rPr>
                        <a:t>-2.31</a:t>
                      </a:r>
                      <a:r>
                        <a:rPr lang="en-US"/>
                        <a:t> in table A.3) = 0.0104</a:t>
                      </a:r>
                      <a:endParaRPr lang="en-US" sz="1800" b="0" i="0" u="none" strike="noStrike" noProof="0">
                        <a:latin typeface="Calibri"/>
                      </a:endParaRPr>
                    </a:p>
                  </a:txBody>
                  <a:tcPr/>
                </a:tc>
                <a:extLst>
                  <a:ext uri="{0D108BD9-81ED-4DB2-BD59-A6C34878D82A}">
                    <a16:rowId xmlns:a16="http://schemas.microsoft.com/office/drawing/2014/main" val="100459460"/>
                  </a:ext>
                </a:extLst>
              </a:tr>
              <a:tr h="731237">
                <a:tc>
                  <a:txBody>
                    <a:bodyPr/>
                    <a:lstStyle/>
                    <a:p>
                      <a:pPr algn="ctr"/>
                      <a:r>
                        <a:rPr lang="en-US"/>
                        <a:t>7</a:t>
                      </a:r>
                    </a:p>
                  </a:txBody>
                  <a:tcPr/>
                </a:tc>
                <a:tc>
                  <a:txBody>
                    <a:bodyPr/>
                    <a:lstStyle/>
                    <a:p>
                      <a:r>
                        <a:rPr lang="en-US"/>
                        <a:t>Because the P-value = 0.0104 &lt; 0.05 then the Ho is rejected. It is not plausible that the true average suicide rates are at most 17 deaths in the 50 states.</a:t>
                      </a:r>
                    </a:p>
                  </a:txBody>
                  <a:tcPr/>
                </a:tc>
                <a:extLst>
                  <a:ext uri="{0D108BD9-81ED-4DB2-BD59-A6C34878D82A}">
                    <a16:rowId xmlns:a16="http://schemas.microsoft.com/office/drawing/2014/main" val="2143724794"/>
                  </a:ext>
                </a:extLst>
              </a:tr>
            </a:tbl>
          </a:graphicData>
        </a:graphic>
      </p:graphicFrame>
    </p:spTree>
    <p:extLst>
      <p:ext uri="{BB962C8B-B14F-4D97-AF65-F5344CB8AC3E}">
        <p14:creationId xmlns:p14="http://schemas.microsoft.com/office/powerpoint/2010/main" val="22818490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A829BD-E1C4-46D5-A625-0562BE123571}"/>
              </a:ext>
            </a:extLst>
          </p:cNvPr>
          <p:cNvSpPr>
            <a:spLocks noGrp="1"/>
          </p:cNvSpPr>
          <p:nvPr>
            <p:ph type="title"/>
          </p:nvPr>
        </p:nvSpPr>
        <p:spPr>
          <a:xfrm>
            <a:off x="360771" y="2390636"/>
            <a:ext cx="8422458" cy="2076728"/>
          </a:xfrm>
        </p:spPr>
        <p:txBody>
          <a:bodyPr/>
          <a:lstStyle/>
          <a:p>
            <a:r>
              <a:rPr lang="en-US" sz="4800" b="1">
                <a:latin typeface="Times New Roman" panose="02020603050405020304" pitchFamily="18" charset="0"/>
                <a:cs typeface="Times New Roman" panose="02020603050405020304" pitchFamily="18" charset="0"/>
              </a:rPr>
              <a:t>Appendix: Ibrahim Ammar</a:t>
            </a:r>
            <a:br>
              <a:rPr lang="en-US" b="1">
                <a:latin typeface="Times New Roman" panose="02020603050405020304" pitchFamily="18"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39373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B2D3B1-B58C-49A2-A108-B48A6CBEE672}"/>
              </a:ext>
            </a:extLst>
          </p:cNvPr>
          <p:cNvSpPr>
            <a:spLocks noGrp="1"/>
          </p:cNvSpPr>
          <p:nvPr>
            <p:ph type="title"/>
          </p:nvPr>
        </p:nvSpPr>
        <p:spPr>
          <a:xfrm>
            <a:off x="628650" y="173727"/>
            <a:ext cx="7886700" cy="620295"/>
          </a:xfrm>
        </p:spPr>
        <p:txBody>
          <a:bodyPr>
            <a:normAutofit/>
          </a:bodyPr>
          <a:lstStyle/>
          <a:p>
            <a:r>
              <a:rPr lang="en-US" sz="2800">
                <a:latin typeface="Times New Roman" panose="02020603050405020304" pitchFamily="18" charset="0"/>
                <a:cs typeface="Times New Roman" panose="02020603050405020304" pitchFamily="18" charset="0"/>
              </a:rPr>
              <a:t>Goals - Ibrahim</a:t>
            </a:r>
          </a:p>
        </p:txBody>
      </p:sp>
      <p:sp>
        <p:nvSpPr>
          <p:cNvPr id="5" name="Content Placeholder 4">
            <a:extLst>
              <a:ext uri="{FF2B5EF4-FFF2-40B4-BE49-F238E27FC236}">
                <a16:creationId xmlns:a16="http://schemas.microsoft.com/office/drawing/2014/main" id="{DBDB3708-1606-439D-AE34-F262F61604CF}"/>
              </a:ext>
            </a:extLst>
          </p:cNvPr>
          <p:cNvSpPr>
            <a:spLocks noGrp="1"/>
          </p:cNvSpPr>
          <p:nvPr>
            <p:ph idx="1"/>
          </p:nvPr>
        </p:nvSpPr>
        <p:spPr>
          <a:xfrm>
            <a:off x="626230" y="1279322"/>
            <a:ext cx="7896305" cy="5178579"/>
          </a:xfrm>
        </p:spPr>
        <p:txBody>
          <a:bodyPr vert="horz" lIns="91440" tIns="45720" rIns="91440" bIns="45720" rtlCol="0" anchor="t">
            <a:normAutofit lnSpcReduction="10000"/>
          </a:bodyPr>
          <a:lstStyle/>
          <a:p>
            <a:pPr>
              <a:buAutoNum type="arabicParenR"/>
            </a:pPr>
            <a:r>
              <a:rPr lang="en-US" sz="1400">
                <a:latin typeface="Times New Roman"/>
                <a:ea typeface="Calibri Light"/>
                <a:cs typeface="Times New Roman"/>
              </a:rPr>
              <a:t>From 4 different age groups, does the unemployment rate of minorities/specific groups (Black/Hispanic/Asian) exceed the unemployment rate of non-minorities (White) from 2020-2021? If so, who was affected the most? Within the 50 states and between men and women, is there strong evidence to conclude that workers employed full-and part-time in 2020 exceed the workers employed full-and part-time in 2021? Is there strong evidence to conclude that the average number of unemployment rates during the pandemic (2020) exceeds unemployment rates for the following year (2021)? Based on the data from the map in the United States, what is the probability that unemployment rates are more than 7% in 2020 and compare to 2021? What is the upper confidence bound for the true average unemployment rates μ with a confidence level of 95%? </a:t>
            </a:r>
            <a:endParaRPr lang="en-US" sz="3200">
              <a:latin typeface="Times New Roman"/>
              <a:ea typeface="Calibri Light"/>
              <a:cs typeface="Times New Roman"/>
            </a:endParaRPr>
          </a:p>
          <a:p>
            <a:pPr>
              <a:buAutoNum type="arabicParenR"/>
            </a:pPr>
            <a:r>
              <a:rPr lang="en-US" sz="1400">
                <a:latin typeface="Times New Roman"/>
                <a:ea typeface="Calibri Light"/>
                <a:cs typeface="Times New Roman"/>
              </a:rPr>
              <a:t>During COVID-19 (2020), what is the probability that a household below the poverty level is between 100,000 and 200,000? Based on the sample state, Michigan, what proportion of the income to poverty ratios are 1.25 and higher? Under 1.25 income to poverty ratio? Based on the calculated information, which part of the population was most affected during COVID-19? Within the 50 states, what is the projection for the poverty rate among White, Black, and Hispanic people over the next couple of years? Are there any comparisons? Did COVID-19 make poverty rates worse for the next generation? Is there a strong relationship between households below poverty and current COVID cases?</a:t>
            </a:r>
            <a:endParaRPr lang="en-US" sz="3200">
              <a:latin typeface="Times New Roman"/>
              <a:ea typeface="Calibri Light"/>
              <a:cs typeface="Times New Roman"/>
            </a:endParaRPr>
          </a:p>
          <a:p>
            <a:pPr>
              <a:buAutoNum type="arabicParenR"/>
            </a:pPr>
            <a:r>
              <a:rPr lang="en-US" sz="1400">
                <a:latin typeface="Times New Roman"/>
                <a:ea typeface="Calibri Light"/>
                <a:cs typeface="Times New Roman"/>
              </a:rPr>
              <a:t>Based on the 4 regions in the United States, what is the estimate of the Southern states total non-employer establishments given a 95% confidence interval? What is the prediction interval of the Southern states non-employer establishments given a 95% confidence interval? Across the 50 states, what is the probability that GDP as current prices is between $500,000 and $700,000? Less than 200,000?</a:t>
            </a:r>
            <a:endParaRPr lang="en-US" sz="3200">
              <a:latin typeface="Times New Roman"/>
              <a:ea typeface="Calibri Light"/>
              <a:cs typeface="Times New Roman"/>
            </a:endParaRPr>
          </a:p>
          <a:p>
            <a:pPr>
              <a:buAutoNum type="arabicParenR"/>
            </a:pPr>
            <a:r>
              <a:rPr lang="en-US" sz="1400">
                <a:latin typeface="Times New Roman"/>
                <a:ea typeface="Calibri Light"/>
                <a:cs typeface="Times New Roman"/>
              </a:rPr>
              <a:t>If the 50 states were divided into 4 different regions: Northeast, South, Midwest, and West, what is the sample average (50 states) of health care costs per capita during the pandemic? Between Health Care Costs and Population Fully Vaccinated, is there a strong correlation with daily average hospitalizations during COVID-19? What is the confidence interval for true average of health care costs using a 90% confidence level?</a:t>
            </a:r>
            <a:endParaRPr lang="en-US" sz="3200">
              <a:latin typeface="Times New Roman"/>
              <a:ea typeface="Calibri Light"/>
              <a:cs typeface="Times New Roman"/>
            </a:endParaRPr>
          </a:p>
          <a:p>
            <a:pPr>
              <a:buAutoNum type="arabicParenR"/>
            </a:pPr>
            <a:endParaRPr lang="en-US" sz="1400">
              <a:latin typeface="Times New Roman"/>
              <a:ea typeface="Calibri Light"/>
              <a:cs typeface="Times New Roman"/>
            </a:endParaRPr>
          </a:p>
          <a:p>
            <a:pPr marL="514350" indent="-514350">
              <a:buAutoNum type="arabicPeriod"/>
            </a:pPr>
            <a:endParaRPr lang="en-US" sz="1600">
              <a:latin typeface="Times New Roman"/>
              <a:ea typeface="Calibri Light"/>
              <a:cs typeface="Times New Roman"/>
            </a:endParaRPr>
          </a:p>
          <a:p>
            <a:pPr marL="514350" indent="-514350">
              <a:buAutoNum type="arabicPeriod"/>
            </a:pPr>
            <a:endParaRPr lang="en-US" sz="2000">
              <a:latin typeface="Times New Roman"/>
              <a:ea typeface="Calibri Light"/>
              <a:cs typeface="Times New Roman"/>
            </a:endParaRPr>
          </a:p>
          <a:p>
            <a:pPr marL="514350" indent="-514350">
              <a:buAutoNum type="arabicPeriod"/>
            </a:pPr>
            <a:endParaRPr lang="en-US" sz="3200">
              <a:latin typeface="Times New Roman"/>
              <a:ea typeface="Calibri Light"/>
              <a:cs typeface="Times New Roman"/>
            </a:endParaRPr>
          </a:p>
        </p:txBody>
      </p:sp>
      <p:sp>
        <p:nvSpPr>
          <p:cNvPr id="2" name="TextBox 1">
            <a:extLst>
              <a:ext uri="{FF2B5EF4-FFF2-40B4-BE49-F238E27FC236}">
                <a16:creationId xmlns:a16="http://schemas.microsoft.com/office/drawing/2014/main" id="{B1CCBB45-0255-4830-ACEB-29E3277C7C3E}"/>
              </a:ext>
            </a:extLst>
          </p:cNvPr>
          <p:cNvSpPr txBox="1"/>
          <p:nvPr/>
        </p:nvSpPr>
        <p:spPr>
          <a:xfrm>
            <a:off x="628650" y="731817"/>
            <a:ext cx="5557421" cy="461665"/>
          </a:xfrm>
          <a:prstGeom prst="rect">
            <a:avLst/>
          </a:prstGeom>
          <a:noFill/>
        </p:spPr>
        <p:txBody>
          <a:bodyPr wrap="square" rtlCol="0">
            <a:spAutoFit/>
          </a:bodyPr>
          <a:lstStyle/>
          <a:p>
            <a:r>
              <a:rPr lang="en-US" sz="2400" b="1" u="sng">
                <a:latin typeface="Times New Roman" panose="02020603050405020304" pitchFamily="18" charset="0"/>
                <a:cs typeface="Times New Roman" panose="02020603050405020304" pitchFamily="18" charset="0"/>
              </a:rPr>
              <a:t>Queries</a:t>
            </a:r>
          </a:p>
        </p:txBody>
      </p:sp>
    </p:spTree>
    <p:extLst>
      <p:ext uri="{BB962C8B-B14F-4D97-AF65-F5344CB8AC3E}">
        <p14:creationId xmlns:p14="http://schemas.microsoft.com/office/powerpoint/2010/main" val="39796023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CE2563-E3EC-46CF-8B86-925483A1D39D}"/>
              </a:ext>
            </a:extLst>
          </p:cNvPr>
          <p:cNvSpPr>
            <a:spLocks noGrp="1"/>
          </p:cNvSpPr>
          <p:nvPr>
            <p:ph idx="1"/>
          </p:nvPr>
        </p:nvSpPr>
        <p:spPr>
          <a:xfrm>
            <a:off x="628650" y="2253318"/>
            <a:ext cx="7886700" cy="4521426"/>
          </a:xfrm>
        </p:spPr>
        <p:txBody>
          <a:bodyPr vert="horz" lIns="91440" tIns="45720" rIns="91440" bIns="45720" rtlCol="0" anchor="t">
            <a:normAutofit/>
          </a:bodyPr>
          <a:lstStyle/>
          <a:p>
            <a:pPr marL="514350" indent="-514350">
              <a:buAutoNum type="arabicPeriod"/>
            </a:pPr>
            <a:r>
              <a:rPr lang="en-US">
                <a:latin typeface="Times New Roman"/>
                <a:ea typeface="+mn-lt"/>
                <a:cs typeface="Times New Roman"/>
              </a:rPr>
              <a:t>Within the 50 states in 2020, the true average unemployment rates are at most 7%.</a:t>
            </a:r>
            <a:endParaRPr lang="en-US" sz="3200">
              <a:latin typeface="Times New Roman"/>
              <a:cs typeface="Times New Roman"/>
            </a:endParaRPr>
          </a:p>
          <a:p>
            <a:pPr marL="514350" indent="-514350">
              <a:buAutoNum type="arabicPeriod"/>
            </a:pPr>
            <a:r>
              <a:rPr lang="en-US">
                <a:latin typeface="Times New Roman"/>
                <a:cs typeface="Times New Roman"/>
              </a:rPr>
              <a:t>Across all states in the nation, the true average total of non-employer establishments exceeds that of total employer establishments by 10% or more, at a significance level of 0.05.</a:t>
            </a:r>
          </a:p>
        </p:txBody>
      </p:sp>
      <p:sp>
        <p:nvSpPr>
          <p:cNvPr id="4" name="Title 3">
            <a:extLst>
              <a:ext uri="{FF2B5EF4-FFF2-40B4-BE49-F238E27FC236}">
                <a16:creationId xmlns:a16="http://schemas.microsoft.com/office/drawing/2014/main" id="{1A76631F-7616-4F05-880B-1D7DD2419BFB}"/>
              </a:ext>
            </a:extLst>
          </p:cNvPr>
          <p:cNvSpPr>
            <a:spLocks noGrp="1"/>
          </p:cNvSpPr>
          <p:nvPr>
            <p:ph type="title"/>
          </p:nvPr>
        </p:nvSpPr>
        <p:spPr>
          <a:xfrm>
            <a:off x="628650" y="254727"/>
            <a:ext cx="7886700" cy="620295"/>
          </a:xfrm>
        </p:spPr>
        <p:txBody>
          <a:bodyPr>
            <a:normAutofit fontScale="90000"/>
          </a:bodyPr>
          <a:lstStyle/>
          <a:p>
            <a:r>
              <a:rPr lang="en-US" sz="4000">
                <a:latin typeface="Times New Roman" panose="02020603050405020304" pitchFamily="18" charset="0"/>
                <a:cs typeface="Times New Roman" panose="02020603050405020304" pitchFamily="18" charset="0"/>
              </a:rPr>
              <a:t>Goals - Ibrahim</a:t>
            </a:r>
          </a:p>
        </p:txBody>
      </p:sp>
      <p:sp>
        <p:nvSpPr>
          <p:cNvPr id="5" name="TextBox 4">
            <a:extLst>
              <a:ext uri="{FF2B5EF4-FFF2-40B4-BE49-F238E27FC236}">
                <a16:creationId xmlns:a16="http://schemas.microsoft.com/office/drawing/2014/main" id="{0B212D25-FC73-41C4-B66F-2023C530698A}"/>
              </a:ext>
            </a:extLst>
          </p:cNvPr>
          <p:cNvSpPr txBox="1"/>
          <p:nvPr/>
        </p:nvSpPr>
        <p:spPr>
          <a:xfrm>
            <a:off x="628650" y="1248912"/>
            <a:ext cx="5962650" cy="461665"/>
          </a:xfrm>
          <a:prstGeom prst="rect">
            <a:avLst/>
          </a:prstGeom>
          <a:noFill/>
        </p:spPr>
        <p:txBody>
          <a:bodyPr wrap="square" rtlCol="0">
            <a:spAutoFit/>
          </a:bodyPr>
          <a:lstStyle/>
          <a:p>
            <a:r>
              <a:rPr lang="en-US" sz="2400" b="1" u="sng">
                <a:latin typeface="Times New Roman" panose="02020603050405020304" pitchFamily="18" charset="0"/>
                <a:cs typeface="Times New Roman" panose="02020603050405020304" pitchFamily="18" charset="0"/>
              </a:rPr>
              <a:t>Hypothesis</a:t>
            </a:r>
          </a:p>
        </p:txBody>
      </p:sp>
    </p:spTree>
    <p:extLst>
      <p:ext uri="{BB962C8B-B14F-4D97-AF65-F5344CB8AC3E}">
        <p14:creationId xmlns:p14="http://schemas.microsoft.com/office/powerpoint/2010/main" val="7398798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D006-92D4-41FC-9BEC-60392C7C4ABC}"/>
              </a:ext>
            </a:extLst>
          </p:cNvPr>
          <p:cNvSpPr>
            <a:spLocks noGrp="1"/>
          </p:cNvSpPr>
          <p:nvPr>
            <p:ph type="title"/>
          </p:nvPr>
        </p:nvSpPr>
        <p:spPr/>
        <p:txBody>
          <a:bodyPr>
            <a:normAutofit/>
          </a:bodyPr>
          <a:lstStyle/>
          <a:p>
            <a:r>
              <a:rPr lang="en-US" sz="2800" b="1">
                <a:latin typeface="Times New Roman" panose="02020603050405020304" pitchFamily="18" charset="0"/>
                <a:cs typeface="Times New Roman" panose="02020603050405020304" pitchFamily="18" charset="0"/>
              </a:rPr>
              <a:t>Hyperlinks to Data used Queries and Hypothesis</a:t>
            </a:r>
          </a:p>
        </p:txBody>
      </p:sp>
      <p:sp>
        <p:nvSpPr>
          <p:cNvPr id="3" name="Content Placeholder 2">
            <a:extLst>
              <a:ext uri="{FF2B5EF4-FFF2-40B4-BE49-F238E27FC236}">
                <a16:creationId xmlns:a16="http://schemas.microsoft.com/office/drawing/2014/main" id="{8C5BA1F2-5045-403B-9CC6-D2BDA41AE349}"/>
              </a:ext>
            </a:extLst>
          </p:cNvPr>
          <p:cNvSpPr>
            <a:spLocks noGrp="1"/>
          </p:cNvSpPr>
          <p:nvPr>
            <p:ph idx="1"/>
          </p:nvPr>
        </p:nvSpPr>
        <p:spPr>
          <a:xfrm>
            <a:off x="628650" y="1908762"/>
            <a:ext cx="7886700" cy="3709479"/>
          </a:xfrm>
        </p:spPr>
        <p:txBody>
          <a:bodyPr vert="horz" lIns="91440" tIns="45720" rIns="91440" bIns="45720" rtlCol="0" anchor="t">
            <a:normAutofit/>
          </a:bodyPr>
          <a:lstStyle/>
          <a:p>
            <a:pPr>
              <a:buFont typeface="Wingdings"/>
              <a:buChar char="v"/>
            </a:pPr>
            <a:r>
              <a:rPr lang="en-US" sz="1800">
                <a:solidFill>
                  <a:srgbClr val="000000"/>
                </a:solidFill>
                <a:latin typeface="Times New Roman"/>
                <a:cs typeface="Times New Roman"/>
                <a:hlinkClick r:id="rId2">
                  <a:extLst>
                    <a:ext uri="{A12FA001-AC4F-418D-AE19-62706E023703}">
                      <ahyp:hlinkClr xmlns:ahyp="http://schemas.microsoft.com/office/drawing/2018/hyperlinkcolor" val="tx"/>
                    </a:ext>
                  </a:extLst>
                </a:hlinkClick>
              </a:rPr>
              <a:t>2020 vs 2021 Annual Unemployment Rates</a:t>
            </a:r>
            <a:endParaRPr lang="en-US">
              <a:solidFill>
                <a:srgbClr val="000000"/>
              </a:solidFill>
              <a:latin typeface="Times New Roman"/>
              <a:cs typeface="Times New Roman"/>
            </a:endParaRPr>
          </a:p>
          <a:p>
            <a:pPr>
              <a:buFont typeface="Wingdings"/>
              <a:buChar char="v"/>
            </a:pPr>
            <a:r>
              <a:rPr lang="en-US" sz="1800">
                <a:solidFill>
                  <a:srgbClr val="000000"/>
                </a:solidFill>
                <a:latin typeface="Times New Roman"/>
                <a:cs typeface="Times New Roman"/>
                <a:hlinkClick r:id="rId3">
                  <a:extLst>
                    <a:ext uri="{A12FA001-AC4F-418D-AE19-62706E023703}">
                      <ahyp:hlinkClr xmlns:ahyp="http://schemas.microsoft.com/office/drawing/2018/hyperlinkcolor" val="tx"/>
                    </a:ext>
                  </a:extLst>
                </a:hlinkClick>
              </a:rPr>
              <a:t>Poverty Rates (2013-2019)</a:t>
            </a:r>
          </a:p>
          <a:p>
            <a:pPr>
              <a:buFont typeface="Wingdings"/>
              <a:buChar char="v"/>
            </a:pPr>
            <a:r>
              <a:rPr lang="en-US" sz="1800">
                <a:solidFill>
                  <a:srgbClr val="000000"/>
                </a:solidFill>
                <a:latin typeface="Times New Roman"/>
                <a:cs typeface="Times New Roman"/>
                <a:hlinkClick r:id="rId4">
                  <a:extLst>
                    <a:ext uri="{A12FA001-AC4F-418D-AE19-62706E023703}">
                      <ahyp:hlinkClr xmlns:ahyp="http://schemas.microsoft.com/office/drawing/2018/hyperlinkcolor" val="tx"/>
                    </a:ext>
                  </a:extLst>
                </a:hlinkClick>
              </a:rPr>
              <a:t>COVID-19 Demographic and Economic Resources</a:t>
            </a:r>
            <a:endParaRPr lang="en-US" sz="1800">
              <a:solidFill>
                <a:srgbClr val="000000"/>
              </a:solidFill>
              <a:latin typeface="Times New Roman"/>
              <a:cs typeface="Times New Roman"/>
            </a:endParaRPr>
          </a:p>
          <a:p>
            <a:pPr>
              <a:buFont typeface="Wingdings"/>
              <a:buChar char="v"/>
            </a:pPr>
            <a:r>
              <a:rPr lang="en-US" sz="1800">
                <a:latin typeface="Times New Roman"/>
                <a:cs typeface="Times New Roman"/>
                <a:hlinkClick r:id="rId5"/>
              </a:rPr>
              <a:t>Employed and Unemployed Full-and Part-time workers by Sex and Age</a:t>
            </a:r>
            <a:endParaRPr lang="en-US" sz="1800">
              <a:latin typeface="Times New Roman"/>
              <a:cs typeface="Times New Roman"/>
            </a:endParaRPr>
          </a:p>
          <a:p>
            <a:pPr>
              <a:buFont typeface="Wingdings"/>
              <a:buChar char="v"/>
            </a:pPr>
            <a:r>
              <a:rPr lang="en-US" sz="1800">
                <a:latin typeface="Times New Roman"/>
                <a:cs typeface="Times New Roman"/>
                <a:hlinkClick r:id="rId6"/>
              </a:rPr>
              <a:t>Health Care Costs Per Capita</a:t>
            </a:r>
            <a:endParaRPr lang="en-US" sz="1800">
              <a:latin typeface="Times New Roman"/>
              <a:cs typeface="Times New Roman"/>
            </a:endParaRPr>
          </a:p>
          <a:p>
            <a:pPr>
              <a:buFont typeface="Wingdings"/>
              <a:buChar char="v"/>
            </a:pPr>
            <a:r>
              <a:rPr lang="en-US" sz="1800">
                <a:latin typeface="Times New Roman"/>
                <a:cs typeface="Times New Roman"/>
                <a:hlinkClick r:id="rId7"/>
              </a:rPr>
              <a:t>Total Gross State Product (GSP) (millions of current dollars)</a:t>
            </a:r>
            <a:endParaRPr lang="en-US" sz="1800">
              <a:latin typeface="Times New Roman"/>
              <a:cs typeface="Times New Roman"/>
            </a:endParaRPr>
          </a:p>
          <a:p>
            <a:pPr>
              <a:buFont typeface="Wingdings"/>
              <a:buChar char="v"/>
            </a:pPr>
            <a:r>
              <a:rPr lang="en-US" sz="1800">
                <a:latin typeface="Times New Roman"/>
                <a:cs typeface="Times New Roman"/>
              </a:rPr>
              <a:t>Chapters 1-12 Lecture</a:t>
            </a:r>
            <a:endParaRPr lang="en-US" sz="1800">
              <a:latin typeface="Times New Roman" panose="02020603050405020304" pitchFamily="18" charset="0"/>
              <a:cs typeface="Times New Roman" panose="02020603050405020304" pitchFamily="18" charset="0"/>
            </a:endParaRPr>
          </a:p>
          <a:p>
            <a:pPr>
              <a:buFont typeface="Wingdings"/>
              <a:buChar char="v"/>
            </a:pPr>
            <a:endParaRPr lang="en-US" sz="1800">
              <a:latin typeface="Times New Roman" panose="02020603050405020304" pitchFamily="18" charset="0"/>
              <a:cs typeface="Times New Roman" panose="02020603050405020304" pitchFamily="18" charset="0"/>
            </a:endParaRPr>
          </a:p>
          <a:p>
            <a:pPr>
              <a:buFont typeface="Wingdings"/>
              <a:buChar char="v"/>
            </a:pPr>
            <a:endParaRPr lang="en-US" sz="1800">
              <a:latin typeface="Times New Roman" panose="02020603050405020304" pitchFamily="18" charset="0"/>
              <a:cs typeface="Times New Roman" panose="02020603050405020304" pitchFamily="18" charset="0"/>
            </a:endParaRPr>
          </a:p>
          <a:p>
            <a:pPr>
              <a:buFont typeface="Wingdings"/>
              <a:buChar char="v"/>
            </a:pPr>
            <a:endParaRPr lang="en-US" sz="180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5963778A-3BED-4B7D-B624-8A35FF551686}"/>
              </a:ext>
            </a:extLst>
          </p:cNvPr>
          <p:cNvSpPr/>
          <p:nvPr/>
        </p:nvSpPr>
        <p:spPr>
          <a:xfrm>
            <a:off x="6178859" y="5400675"/>
            <a:ext cx="1865975" cy="1145219"/>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Click on hyperlinks to access data used</a:t>
            </a:r>
          </a:p>
        </p:txBody>
      </p:sp>
    </p:spTree>
    <p:extLst>
      <p:ext uri="{BB962C8B-B14F-4D97-AF65-F5344CB8AC3E}">
        <p14:creationId xmlns:p14="http://schemas.microsoft.com/office/powerpoint/2010/main" val="16690667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E4B66-982A-472E-B3B7-51E73DDA2959}"/>
              </a:ext>
            </a:extLst>
          </p:cNvPr>
          <p:cNvSpPr>
            <a:spLocks noGrp="1"/>
          </p:cNvSpPr>
          <p:nvPr>
            <p:ph idx="1"/>
          </p:nvPr>
        </p:nvSpPr>
        <p:spPr>
          <a:xfrm>
            <a:off x="628650" y="1472932"/>
            <a:ext cx="8269217" cy="4754416"/>
          </a:xfrm>
        </p:spPr>
        <p:txBody>
          <a:bodyPr vert="horz" lIns="91440" tIns="45720" rIns="91440" bIns="45720" rtlCol="0" anchor="t">
            <a:normAutofit/>
          </a:bodyPr>
          <a:lstStyle/>
          <a:p>
            <a:pPr marL="342900" indent="-342900">
              <a:buAutoNum type="alphaUcPeriod"/>
            </a:pPr>
            <a:r>
              <a:rPr lang="en-US" sz="2000">
                <a:latin typeface="Times New Roman"/>
                <a:ea typeface="+mn-lt"/>
                <a:cs typeface="Times New Roman"/>
              </a:rPr>
              <a:t>From 4 different age groups, does the unemployment rate of minorities/specific groups (Black/Hispanic/Asian) exceed the unemployment rate of non-minorities (White) from 2020-2021? If so, who was affected the most? </a:t>
            </a:r>
            <a:endParaRPr lang="en-US" sz="3200">
              <a:latin typeface="Times New Roman"/>
              <a:cs typeface="Times New Roman"/>
            </a:endParaRPr>
          </a:p>
          <a:p>
            <a:pPr marL="342900" indent="-342900">
              <a:buAutoNum type="alphaUcPeriod"/>
            </a:pPr>
            <a:r>
              <a:rPr lang="en-US" sz="2000">
                <a:latin typeface="Times New Roman"/>
                <a:ea typeface="+mn-lt"/>
                <a:cs typeface="Times New Roman"/>
              </a:rPr>
              <a:t>Within the 50 states and between men and women, is there strong evidence to conclude that workers employed full-and part-time in 2020 exceed the workers employed full-and part-time in 2021? </a:t>
            </a:r>
            <a:endParaRPr lang="en-US" sz="3200">
              <a:latin typeface="Times New Roman"/>
              <a:ea typeface="+mn-lt"/>
              <a:cs typeface="Times New Roman"/>
            </a:endParaRPr>
          </a:p>
          <a:p>
            <a:pPr marL="342900" indent="-342900">
              <a:buAutoNum type="alphaUcPeriod"/>
            </a:pPr>
            <a:r>
              <a:rPr lang="en-US" sz="2000">
                <a:latin typeface="Times New Roman"/>
                <a:ea typeface="+mn-lt"/>
                <a:cs typeface="Times New Roman"/>
              </a:rPr>
              <a:t>Is there strong evidence to conclude that the average number of unemployment rates during the pandemic (2020) exceeds unemployment rates for the following year (2021)? Based on the data from the map in the United States, what is the probability that unemployment rates are more than 7% in 2020 and compare to 2021? </a:t>
            </a:r>
            <a:endParaRPr lang="en-US" sz="3200">
              <a:latin typeface="Times New Roman"/>
              <a:cs typeface="Times New Roman"/>
            </a:endParaRPr>
          </a:p>
          <a:p>
            <a:pPr marL="342900" indent="-342900">
              <a:buAutoNum type="alphaUcPeriod"/>
            </a:pPr>
            <a:r>
              <a:rPr lang="en-US" sz="2000">
                <a:latin typeface="Times New Roman"/>
                <a:ea typeface="+mn-lt"/>
                <a:cs typeface="Times New Roman"/>
              </a:rPr>
              <a:t>What is the upper confidence bound for the true average unemployment rates μ with a confidence level of 95%?</a:t>
            </a:r>
            <a:endParaRPr lang="en-US" sz="3200">
              <a:latin typeface="Times New Roman"/>
              <a:ea typeface="+mn-lt"/>
              <a:cs typeface="Times New Roman"/>
            </a:endParaRPr>
          </a:p>
          <a:p>
            <a:pPr marL="342900" indent="-342900">
              <a:buAutoNum type="alphaUcPeriod"/>
            </a:pPr>
            <a:endParaRPr lang="en-US" sz="2000">
              <a:latin typeface="Times New Roman"/>
              <a:ea typeface="+mn-lt"/>
              <a:cs typeface="Times New Roman"/>
            </a:endParaRPr>
          </a:p>
          <a:p>
            <a:pPr marL="514350" indent="-514350">
              <a:buAutoNum type="alphaUcPeriod"/>
            </a:pPr>
            <a:endParaRPr lang="en-US" sz="3200">
              <a:latin typeface="Times New Roman"/>
              <a:cs typeface="Times New Roman"/>
            </a:endParaRPr>
          </a:p>
        </p:txBody>
      </p:sp>
      <p:sp>
        <p:nvSpPr>
          <p:cNvPr id="4" name="Title 3">
            <a:extLst>
              <a:ext uri="{FF2B5EF4-FFF2-40B4-BE49-F238E27FC236}">
                <a16:creationId xmlns:a16="http://schemas.microsoft.com/office/drawing/2014/main" id="{279BE575-3E87-4F8D-90A0-FD13C30B403C}"/>
              </a:ext>
            </a:extLst>
          </p:cNvPr>
          <p:cNvSpPr>
            <a:spLocks noGrp="1"/>
          </p:cNvSpPr>
          <p:nvPr>
            <p:ph type="title"/>
          </p:nvPr>
        </p:nvSpPr>
        <p:spPr>
          <a:xfrm>
            <a:off x="628650" y="518244"/>
            <a:ext cx="7886700" cy="620295"/>
          </a:xfrm>
        </p:spPr>
        <p:txBody>
          <a:bodyPr>
            <a:normAutofit fontScale="90000"/>
          </a:bodyPr>
          <a:lstStyle/>
          <a:p>
            <a:r>
              <a:rPr lang="en-US" sz="4000" b="1">
                <a:latin typeface="Times New Roman" panose="02020603050405020304" pitchFamily="18" charset="0"/>
                <a:cs typeface="Times New Roman" panose="02020603050405020304" pitchFamily="18" charset="0"/>
              </a:rPr>
              <a:t>Query 1</a:t>
            </a:r>
          </a:p>
        </p:txBody>
      </p:sp>
    </p:spTree>
    <p:extLst>
      <p:ext uri="{BB962C8B-B14F-4D97-AF65-F5344CB8AC3E}">
        <p14:creationId xmlns:p14="http://schemas.microsoft.com/office/powerpoint/2010/main" val="41105923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1D179B8-977E-471F-B60F-F3595B870BA1}"/>
              </a:ext>
            </a:extLst>
          </p:cNvPr>
          <p:cNvSpPr/>
          <p:nvPr/>
        </p:nvSpPr>
        <p:spPr>
          <a:xfrm>
            <a:off x="628650" y="244959"/>
            <a:ext cx="7886700" cy="114577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A:</a:t>
            </a:r>
            <a:r>
              <a:rPr lang="en-US" b="1">
                <a:latin typeface="Times New Roman"/>
                <a:cs typeface="Times New Roman"/>
              </a:rPr>
              <a:t> </a:t>
            </a:r>
            <a:r>
              <a:rPr lang="en-US">
                <a:latin typeface="Times New Roman"/>
                <a:cs typeface="Times New Roman"/>
              </a:rPr>
              <a:t>From 4 different age groups, does</a:t>
            </a:r>
            <a:r>
              <a:rPr lang="en-US" sz="1800">
                <a:latin typeface="Times New Roman"/>
                <a:cs typeface="Times New Roman"/>
              </a:rPr>
              <a:t> the unemployment rate of minorities/specific groups (Black/Hispanic/</a:t>
            </a:r>
            <a:r>
              <a:rPr lang="en-US">
                <a:latin typeface="Times New Roman"/>
                <a:cs typeface="Times New Roman"/>
              </a:rPr>
              <a:t>Asian) </a:t>
            </a:r>
            <a:r>
              <a:rPr lang="en-US" sz="1800">
                <a:latin typeface="Times New Roman"/>
                <a:cs typeface="Times New Roman"/>
              </a:rPr>
              <a:t>exceed the unemployment rate of non-minorities (White</a:t>
            </a:r>
            <a:r>
              <a:rPr lang="en-US">
                <a:latin typeface="Times New Roman"/>
                <a:cs typeface="Times New Roman"/>
              </a:rPr>
              <a:t>) from 2020-2021? If so, who was affected the most?</a:t>
            </a:r>
            <a:endParaRPr lang="en-US" sz="1800">
              <a:latin typeface="Times New Roman" panose="02020603050405020304" pitchFamily="18" charset="0"/>
              <a:cs typeface="Times New Roman" panose="02020603050405020304" pitchFamily="18" charset="0"/>
            </a:endParaRPr>
          </a:p>
        </p:txBody>
      </p:sp>
      <p:pic>
        <p:nvPicPr>
          <p:cNvPr id="11" name="Picture 11" descr="Table&#10;&#10;Description automatically generated">
            <a:extLst>
              <a:ext uri="{FF2B5EF4-FFF2-40B4-BE49-F238E27FC236}">
                <a16:creationId xmlns:a16="http://schemas.microsoft.com/office/drawing/2014/main" id="{A016DF73-2DE7-B701-55AD-EAAB39C36B20}"/>
              </a:ext>
            </a:extLst>
          </p:cNvPr>
          <p:cNvPicPr>
            <a:picLocks noChangeAspect="1"/>
          </p:cNvPicPr>
          <p:nvPr/>
        </p:nvPicPr>
        <p:blipFill rotWithShape="1">
          <a:blip r:embed="rId2"/>
          <a:srcRect l="1387" r="4432" b="3371"/>
          <a:stretch/>
        </p:blipFill>
        <p:spPr>
          <a:xfrm>
            <a:off x="4403431" y="1866494"/>
            <a:ext cx="4568294" cy="3224400"/>
          </a:xfrm>
          <a:prstGeom prst="rect">
            <a:avLst/>
          </a:prstGeom>
        </p:spPr>
      </p:pic>
      <p:pic>
        <p:nvPicPr>
          <p:cNvPr id="12" name="Picture 12" descr="Table&#10;&#10;Description automatically generated">
            <a:extLst>
              <a:ext uri="{FF2B5EF4-FFF2-40B4-BE49-F238E27FC236}">
                <a16:creationId xmlns:a16="http://schemas.microsoft.com/office/drawing/2014/main" id="{E95AE11A-18CF-F320-C078-A122519D8F40}"/>
              </a:ext>
            </a:extLst>
          </p:cNvPr>
          <p:cNvPicPr>
            <a:picLocks noChangeAspect="1"/>
          </p:cNvPicPr>
          <p:nvPr/>
        </p:nvPicPr>
        <p:blipFill rotWithShape="1">
          <a:blip r:embed="rId3"/>
          <a:srcRect t="1408" r="9132" b="8169"/>
          <a:stretch/>
        </p:blipFill>
        <p:spPr>
          <a:xfrm>
            <a:off x="257633" y="1863495"/>
            <a:ext cx="3989677" cy="3227954"/>
          </a:xfrm>
          <a:prstGeom prst="rect">
            <a:avLst/>
          </a:prstGeom>
        </p:spPr>
      </p:pic>
      <p:sp>
        <p:nvSpPr>
          <p:cNvPr id="15" name="Rectangle: Rounded Corners 14">
            <a:extLst>
              <a:ext uri="{FF2B5EF4-FFF2-40B4-BE49-F238E27FC236}">
                <a16:creationId xmlns:a16="http://schemas.microsoft.com/office/drawing/2014/main" id="{CE5E5A08-3CF6-55A1-FEBF-00A440955014}"/>
              </a:ext>
            </a:extLst>
          </p:cNvPr>
          <p:cNvSpPr/>
          <p:nvPr/>
        </p:nvSpPr>
        <p:spPr>
          <a:xfrm>
            <a:off x="970349" y="5177358"/>
            <a:ext cx="7213385" cy="9124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Here are data tables between the years 2020-2021 including unemployment rates from 4 different age groups and 4 different races/ethnicities between men and women</a:t>
            </a:r>
          </a:p>
        </p:txBody>
      </p:sp>
    </p:spTree>
    <p:extLst>
      <p:ext uri="{BB962C8B-B14F-4D97-AF65-F5344CB8AC3E}">
        <p14:creationId xmlns:p14="http://schemas.microsoft.com/office/powerpoint/2010/main" val="366541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55C8-B697-2B92-5C7D-76C21DD91BED}"/>
              </a:ext>
            </a:extLst>
          </p:cNvPr>
          <p:cNvSpPr>
            <a:spLocks noGrp="1"/>
          </p:cNvSpPr>
          <p:nvPr>
            <p:ph type="title"/>
          </p:nvPr>
        </p:nvSpPr>
        <p:spPr/>
        <p:txBody>
          <a:bodyPr/>
          <a:lstStyle/>
          <a:p>
            <a:r>
              <a:rPr lang="en-US" b="1">
                <a:cs typeface="Calibri Light"/>
              </a:rPr>
              <a:t>Hypothesis</a:t>
            </a:r>
            <a:r>
              <a:rPr lang="en-US">
                <a:cs typeface="Calibri Light"/>
              </a:rPr>
              <a:t> </a:t>
            </a:r>
          </a:p>
        </p:txBody>
      </p:sp>
      <p:sp>
        <p:nvSpPr>
          <p:cNvPr id="3" name="Content Placeholder 2">
            <a:extLst>
              <a:ext uri="{FF2B5EF4-FFF2-40B4-BE49-F238E27FC236}">
                <a16:creationId xmlns:a16="http://schemas.microsoft.com/office/drawing/2014/main" id="{9D6F31EE-2A29-BD7B-8BF8-7B8C6633B919}"/>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a:ea typeface="+mn-lt"/>
                <a:cs typeface="+mn-lt"/>
              </a:rPr>
              <a:t>Citizens and staff of each county saw a 10% decrease in boosters shot rates when compared to the initial fully vaccinated citizens and staff rates when using a significant value of .20</a:t>
            </a:r>
            <a:endParaRPr lang="en-US">
              <a:cs typeface="Calibri"/>
            </a:endParaRPr>
          </a:p>
          <a:p>
            <a:pPr marL="514350" indent="-514350">
              <a:buAutoNum type="arabicPeriod"/>
            </a:pPr>
            <a:r>
              <a:rPr lang="en-US">
                <a:cs typeface="Calibri"/>
              </a:rPr>
              <a:t>Accessibility to hospital, physicians, and mental health experts was reduced by at least 20% during covid 19 when using a significant value of .01</a:t>
            </a:r>
          </a:p>
        </p:txBody>
      </p:sp>
    </p:spTree>
    <p:extLst>
      <p:ext uri="{BB962C8B-B14F-4D97-AF65-F5344CB8AC3E}">
        <p14:creationId xmlns:p14="http://schemas.microsoft.com/office/powerpoint/2010/main" val="298326274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090384B-914A-40DD-B2AC-BD3B978DB634}"/>
              </a:ext>
            </a:extLst>
          </p:cNvPr>
          <p:cNvSpPr/>
          <p:nvPr/>
        </p:nvSpPr>
        <p:spPr>
          <a:xfrm>
            <a:off x="7303189" y="1781469"/>
            <a:ext cx="1698913" cy="3853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Times New Roman"/>
                <a:cs typeface="Calibri"/>
              </a:rPr>
              <a:t>The chart represents the </a:t>
            </a:r>
            <a:r>
              <a:rPr lang="en-US" sz="1600" b="1" u="sng">
                <a:latin typeface="Times New Roman"/>
                <a:cs typeface="Calibri"/>
              </a:rPr>
              <a:t>2020</a:t>
            </a:r>
            <a:r>
              <a:rPr lang="en-US" sz="1600">
                <a:latin typeface="Times New Roman"/>
                <a:cs typeface="Calibri"/>
              </a:rPr>
              <a:t> unemployment rates for 4 different races in 4 different age groups between men and women</a:t>
            </a:r>
          </a:p>
        </p:txBody>
      </p:sp>
      <p:pic>
        <p:nvPicPr>
          <p:cNvPr id="7" name="Picture 7" descr="Chart, bar chart&#10;&#10;Description automatically generated">
            <a:extLst>
              <a:ext uri="{FF2B5EF4-FFF2-40B4-BE49-F238E27FC236}">
                <a16:creationId xmlns:a16="http://schemas.microsoft.com/office/drawing/2014/main" id="{3B52E89C-B1CD-A149-53A2-5DE88DD230F6}"/>
              </a:ext>
            </a:extLst>
          </p:cNvPr>
          <p:cNvPicPr>
            <a:picLocks noChangeAspect="1"/>
          </p:cNvPicPr>
          <p:nvPr/>
        </p:nvPicPr>
        <p:blipFill>
          <a:blip r:embed="rId2"/>
          <a:stretch>
            <a:fillRect/>
          </a:stretch>
        </p:blipFill>
        <p:spPr>
          <a:xfrm>
            <a:off x="3200400" y="2139727"/>
            <a:ext cx="2743200" cy="2578546"/>
          </a:xfrm>
          <a:prstGeom prst="rect">
            <a:avLst/>
          </a:prstGeom>
        </p:spPr>
      </p:pic>
      <p:pic>
        <p:nvPicPr>
          <p:cNvPr id="8" name="Picture 8" descr="Chart, bar chart&#10;&#10;Description automatically generated">
            <a:extLst>
              <a:ext uri="{FF2B5EF4-FFF2-40B4-BE49-F238E27FC236}">
                <a16:creationId xmlns:a16="http://schemas.microsoft.com/office/drawing/2014/main" id="{1B844071-0BB1-BD4B-D01C-276CB7881D72}"/>
              </a:ext>
            </a:extLst>
          </p:cNvPr>
          <p:cNvPicPr>
            <a:picLocks noChangeAspect="1"/>
          </p:cNvPicPr>
          <p:nvPr/>
        </p:nvPicPr>
        <p:blipFill>
          <a:blip r:embed="rId2"/>
          <a:stretch>
            <a:fillRect/>
          </a:stretch>
        </p:blipFill>
        <p:spPr>
          <a:xfrm>
            <a:off x="2005" y="4122"/>
            <a:ext cx="7265067" cy="6849754"/>
          </a:xfrm>
          <a:prstGeom prst="rect">
            <a:avLst/>
          </a:prstGeom>
        </p:spPr>
      </p:pic>
      <p:sp>
        <p:nvSpPr>
          <p:cNvPr id="10" name="Rectangle: Rounded Corners 9">
            <a:extLst>
              <a:ext uri="{FF2B5EF4-FFF2-40B4-BE49-F238E27FC236}">
                <a16:creationId xmlns:a16="http://schemas.microsoft.com/office/drawing/2014/main" id="{04652BB9-634B-7E56-1FFC-B6297998BE26}"/>
              </a:ext>
            </a:extLst>
          </p:cNvPr>
          <p:cNvSpPr/>
          <p:nvPr/>
        </p:nvSpPr>
        <p:spPr>
          <a:xfrm>
            <a:off x="7375859" y="718385"/>
            <a:ext cx="1564104" cy="461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TABLEAU</a:t>
            </a:r>
            <a:endParaRPr lang="en-US" b="1"/>
          </a:p>
        </p:txBody>
      </p:sp>
      <p:sp>
        <p:nvSpPr>
          <p:cNvPr id="11" name="TextBox 10">
            <a:extLst>
              <a:ext uri="{FF2B5EF4-FFF2-40B4-BE49-F238E27FC236}">
                <a16:creationId xmlns:a16="http://schemas.microsoft.com/office/drawing/2014/main" id="{5C3D606E-5D20-7BB3-1C80-F2E55CED435A}"/>
              </a:ext>
            </a:extLst>
          </p:cNvPr>
          <p:cNvSpPr txBox="1"/>
          <p:nvPr/>
        </p:nvSpPr>
        <p:spPr>
          <a:xfrm rot="-5400000">
            <a:off x="-48126" y="2833155"/>
            <a:ext cx="51735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a:latin typeface="Times New Roman"/>
                <a:cs typeface="Times New Roman"/>
              </a:rPr>
              <a:t>(%)</a:t>
            </a:r>
          </a:p>
        </p:txBody>
      </p:sp>
    </p:spTree>
    <p:extLst>
      <p:ext uri="{BB962C8B-B14F-4D97-AF65-F5344CB8AC3E}">
        <p14:creationId xmlns:p14="http://schemas.microsoft.com/office/powerpoint/2010/main" val="15642012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61D5E74-B45C-A52F-989E-353F3F527BF5}"/>
              </a:ext>
            </a:extLst>
          </p:cNvPr>
          <p:cNvSpPr/>
          <p:nvPr/>
        </p:nvSpPr>
        <p:spPr>
          <a:xfrm>
            <a:off x="7303189" y="1781469"/>
            <a:ext cx="1698913" cy="3853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Times New Roman"/>
                <a:cs typeface="Calibri"/>
              </a:rPr>
              <a:t>The chart represents the </a:t>
            </a:r>
            <a:r>
              <a:rPr lang="en-US" sz="1600" b="1" u="sng">
                <a:latin typeface="Times New Roman"/>
                <a:cs typeface="Calibri"/>
              </a:rPr>
              <a:t>2021</a:t>
            </a:r>
            <a:r>
              <a:rPr lang="en-US" sz="1600">
                <a:latin typeface="Times New Roman"/>
                <a:cs typeface="Calibri"/>
              </a:rPr>
              <a:t> </a:t>
            </a:r>
            <a:endParaRPr lang="en-US">
              <a:cs typeface="Calibri"/>
            </a:endParaRPr>
          </a:p>
          <a:p>
            <a:pPr algn="ctr"/>
            <a:r>
              <a:rPr lang="en-US" sz="1600">
                <a:latin typeface="Times New Roman"/>
                <a:cs typeface="Calibri"/>
              </a:rPr>
              <a:t>unemployment rates for 4 different races in 4 different age groups between men and women</a:t>
            </a:r>
            <a:endParaRPr lang="en-US"/>
          </a:p>
        </p:txBody>
      </p:sp>
      <p:sp>
        <p:nvSpPr>
          <p:cNvPr id="8" name="Rectangle: Rounded Corners 7">
            <a:extLst>
              <a:ext uri="{FF2B5EF4-FFF2-40B4-BE49-F238E27FC236}">
                <a16:creationId xmlns:a16="http://schemas.microsoft.com/office/drawing/2014/main" id="{B72810CA-26B2-5EDA-0CDB-1F8F92B14911}"/>
              </a:ext>
            </a:extLst>
          </p:cNvPr>
          <p:cNvSpPr/>
          <p:nvPr/>
        </p:nvSpPr>
        <p:spPr>
          <a:xfrm>
            <a:off x="7375859" y="718385"/>
            <a:ext cx="1564104" cy="461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TABLEAU</a:t>
            </a:r>
            <a:endParaRPr lang="en-US" b="1"/>
          </a:p>
        </p:txBody>
      </p:sp>
      <p:pic>
        <p:nvPicPr>
          <p:cNvPr id="11" name="Picture 11" descr="Chart, bar chart&#10;&#10;Description automatically generated">
            <a:extLst>
              <a:ext uri="{FF2B5EF4-FFF2-40B4-BE49-F238E27FC236}">
                <a16:creationId xmlns:a16="http://schemas.microsoft.com/office/drawing/2014/main" id="{7086E589-91B3-4082-EAD7-0A4757E79925}"/>
              </a:ext>
            </a:extLst>
          </p:cNvPr>
          <p:cNvPicPr>
            <a:picLocks noChangeAspect="1"/>
          </p:cNvPicPr>
          <p:nvPr/>
        </p:nvPicPr>
        <p:blipFill>
          <a:blip r:embed="rId2"/>
          <a:stretch>
            <a:fillRect/>
          </a:stretch>
        </p:blipFill>
        <p:spPr>
          <a:xfrm>
            <a:off x="-4375" y="31"/>
            <a:ext cx="7315197" cy="6857935"/>
          </a:xfrm>
          <a:prstGeom prst="rect">
            <a:avLst/>
          </a:prstGeom>
        </p:spPr>
      </p:pic>
    </p:spTree>
    <p:extLst>
      <p:ext uri="{BB962C8B-B14F-4D97-AF65-F5344CB8AC3E}">
        <p14:creationId xmlns:p14="http://schemas.microsoft.com/office/powerpoint/2010/main" val="427509442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96EC46DC-E24F-60E3-1986-E06F0DBC2E57}"/>
              </a:ext>
            </a:extLst>
          </p:cNvPr>
          <p:cNvSpPr/>
          <p:nvPr/>
        </p:nvSpPr>
        <p:spPr>
          <a:xfrm>
            <a:off x="1099385" y="217069"/>
            <a:ext cx="6938210" cy="461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cs typeface="Calibri"/>
              </a:rPr>
              <a:t>If we had a chart comparing the two years (2020 vs 2021)...</a:t>
            </a:r>
            <a:endParaRPr lang="en-US" b="1"/>
          </a:p>
        </p:txBody>
      </p:sp>
      <p:pic>
        <p:nvPicPr>
          <p:cNvPr id="10" name="Picture 10" descr="Chart, bar chart&#10;&#10;Description automatically generated">
            <a:extLst>
              <a:ext uri="{FF2B5EF4-FFF2-40B4-BE49-F238E27FC236}">
                <a16:creationId xmlns:a16="http://schemas.microsoft.com/office/drawing/2014/main" id="{A7904F19-9900-6B46-4FA6-249A9E802E80}"/>
              </a:ext>
            </a:extLst>
          </p:cNvPr>
          <p:cNvPicPr>
            <a:picLocks noChangeAspect="1"/>
          </p:cNvPicPr>
          <p:nvPr/>
        </p:nvPicPr>
        <p:blipFill>
          <a:blip r:embed="rId2"/>
          <a:stretch>
            <a:fillRect/>
          </a:stretch>
        </p:blipFill>
        <p:spPr>
          <a:xfrm>
            <a:off x="292768" y="767015"/>
            <a:ext cx="8718883" cy="5333997"/>
          </a:xfrm>
          <a:prstGeom prst="rect">
            <a:avLst/>
          </a:prstGeom>
        </p:spPr>
      </p:pic>
    </p:spTree>
    <p:extLst>
      <p:ext uri="{BB962C8B-B14F-4D97-AF65-F5344CB8AC3E}">
        <p14:creationId xmlns:p14="http://schemas.microsoft.com/office/powerpoint/2010/main" val="36549142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3A843A8-7C27-78F3-03CB-FF436343BD14}"/>
              </a:ext>
            </a:extLst>
          </p:cNvPr>
          <p:cNvSpPr/>
          <p:nvPr/>
        </p:nvSpPr>
        <p:spPr>
          <a:xfrm>
            <a:off x="628650" y="244959"/>
            <a:ext cx="7886700" cy="114577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A:</a:t>
            </a:r>
            <a:r>
              <a:rPr lang="en-US" b="1">
                <a:latin typeface="Times New Roman"/>
                <a:cs typeface="Times New Roman"/>
              </a:rPr>
              <a:t> </a:t>
            </a:r>
            <a:r>
              <a:rPr lang="en-US">
                <a:latin typeface="Times New Roman"/>
                <a:cs typeface="Times New Roman"/>
              </a:rPr>
              <a:t>From 4 different age groups, does</a:t>
            </a:r>
            <a:r>
              <a:rPr lang="en-US" sz="1800">
                <a:latin typeface="Times New Roman"/>
                <a:cs typeface="Times New Roman"/>
              </a:rPr>
              <a:t> the </a:t>
            </a:r>
            <a:r>
              <a:rPr lang="en-US">
                <a:latin typeface="Times New Roman"/>
                <a:cs typeface="Times New Roman"/>
              </a:rPr>
              <a:t>average unemployment</a:t>
            </a:r>
            <a:r>
              <a:rPr lang="en-US" sz="1800">
                <a:latin typeface="Times New Roman"/>
                <a:cs typeface="Times New Roman"/>
              </a:rPr>
              <a:t> rate of minorities/specific groups (Black/Hispanic/</a:t>
            </a:r>
            <a:r>
              <a:rPr lang="en-US">
                <a:latin typeface="Times New Roman"/>
                <a:cs typeface="Times New Roman"/>
              </a:rPr>
              <a:t>Asian), ages 16 to 19 years old, exceed</a:t>
            </a:r>
            <a:r>
              <a:rPr lang="en-US" sz="1800">
                <a:latin typeface="Times New Roman"/>
                <a:cs typeface="Times New Roman"/>
              </a:rPr>
              <a:t> the unemployment rate of non-minorities (White</a:t>
            </a:r>
            <a:r>
              <a:rPr lang="en-US">
                <a:latin typeface="Times New Roman"/>
                <a:cs typeface="Times New Roman"/>
              </a:rPr>
              <a:t>), ages 16 to 19 years old, from 2020-2021? If so, who was affected the most?</a:t>
            </a:r>
            <a:endParaRPr lang="en-US" sz="18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837B82F6-CFDE-B704-B2FB-3FAF4C854D92}"/>
              </a:ext>
            </a:extLst>
          </p:cNvPr>
          <p:cNvSpPr/>
          <p:nvPr/>
        </p:nvSpPr>
        <p:spPr>
          <a:xfrm>
            <a:off x="628148" y="1771148"/>
            <a:ext cx="1564104" cy="461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cs typeface="Calibri"/>
              </a:rPr>
              <a:t>Black</a:t>
            </a:r>
            <a:endParaRPr lang="en-US" b="1"/>
          </a:p>
        </p:txBody>
      </p:sp>
      <p:sp>
        <p:nvSpPr>
          <p:cNvPr id="10" name="Rectangle: Rounded Corners 9">
            <a:extLst>
              <a:ext uri="{FF2B5EF4-FFF2-40B4-BE49-F238E27FC236}">
                <a16:creationId xmlns:a16="http://schemas.microsoft.com/office/drawing/2014/main" id="{08F49CA8-84F4-0F0F-B64E-7B2DE712A90B}"/>
              </a:ext>
            </a:extLst>
          </p:cNvPr>
          <p:cNvSpPr/>
          <p:nvPr/>
        </p:nvSpPr>
        <p:spPr>
          <a:xfrm>
            <a:off x="2452938" y="1771148"/>
            <a:ext cx="1564104" cy="461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cs typeface="Calibri"/>
              </a:rPr>
              <a:t>Hispanic</a:t>
            </a:r>
            <a:endParaRPr lang="en-US" b="1"/>
          </a:p>
        </p:txBody>
      </p:sp>
      <p:sp>
        <p:nvSpPr>
          <p:cNvPr id="12" name="Rectangle: Rounded Corners 11">
            <a:extLst>
              <a:ext uri="{FF2B5EF4-FFF2-40B4-BE49-F238E27FC236}">
                <a16:creationId xmlns:a16="http://schemas.microsoft.com/office/drawing/2014/main" id="{E847306F-DE73-BC37-FC88-65FE417B80F1}"/>
              </a:ext>
            </a:extLst>
          </p:cNvPr>
          <p:cNvSpPr/>
          <p:nvPr/>
        </p:nvSpPr>
        <p:spPr>
          <a:xfrm>
            <a:off x="4277727" y="1771148"/>
            <a:ext cx="1564104" cy="461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cs typeface="Calibri"/>
              </a:rPr>
              <a:t>Asian</a:t>
            </a:r>
            <a:endParaRPr lang="en-US" b="1"/>
          </a:p>
        </p:txBody>
      </p:sp>
      <p:sp>
        <p:nvSpPr>
          <p:cNvPr id="14" name="Rectangle: Rounded Corners 13">
            <a:extLst>
              <a:ext uri="{FF2B5EF4-FFF2-40B4-BE49-F238E27FC236}">
                <a16:creationId xmlns:a16="http://schemas.microsoft.com/office/drawing/2014/main" id="{C4803D59-87D8-89F0-1928-6DB700F3B0AE}"/>
              </a:ext>
            </a:extLst>
          </p:cNvPr>
          <p:cNvSpPr/>
          <p:nvPr/>
        </p:nvSpPr>
        <p:spPr>
          <a:xfrm>
            <a:off x="6874544" y="1771148"/>
            <a:ext cx="1564104" cy="461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cs typeface="Calibri"/>
              </a:rPr>
              <a:t>White</a:t>
            </a:r>
            <a:endParaRPr lang="en-US" b="1"/>
          </a:p>
        </p:txBody>
      </p:sp>
      <p:sp>
        <p:nvSpPr>
          <p:cNvPr id="15" name="TextBox 14">
            <a:extLst>
              <a:ext uri="{FF2B5EF4-FFF2-40B4-BE49-F238E27FC236}">
                <a16:creationId xmlns:a16="http://schemas.microsoft.com/office/drawing/2014/main" id="{6A62C90E-2546-E5CC-CD45-FF4FD596F0C1}"/>
              </a:ext>
            </a:extLst>
          </p:cNvPr>
          <p:cNvSpPr txBox="1"/>
          <p:nvPr/>
        </p:nvSpPr>
        <p:spPr>
          <a:xfrm>
            <a:off x="6870032" y="2468479"/>
            <a:ext cx="205138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cs typeface="Times New Roman"/>
              </a:rPr>
              <a:t>2020</a:t>
            </a:r>
          </a:p>
          <a:p>
            <a:r>
              <a:rPr lang="en-US" sz="1600">
                <a:latin typeface="Times New Roman"/>
                <a:cs typeface="Times New Roman"/>
              </a:rPr>
              <a:t>Men = 13.70</a:t>
            </a:r>
            <a:endParaRPr lang="en-US">
              <a:latin typeface="Calibri" panose="020F0502020204030204"/>
              <a:cs typeface="Calibri" panose="020F0502020204030204"/>
            </a:endParaRPr>
          </a:p>
          <a:p>
            <a:r>
              <a:rPr lang="en-US" sz="1600">
                <a:latin typeface="Times New Roman"/>
                <a:cs typeface="Times New Roman"/>
              </a:rPr>
              <a:t>Women = 11.50</a:t>
            </a:r>
            <a:endParaRPr lang="en-US">
              <a:latin typeface="Calibri" panose="020F0502020204030204"/>
              <a:cs typeface="Calibri" panose="020F0502020204030204"/>
            </a:endParaRPr>
          </a:p>
        </p:txBody>
      </p:sp>
      <p:sp>
        <p:nvSpPr>
          <p:cNvPr id="16" name="TextBox 15">
            <a:extLst>
              <a:ext uri="{FF2B5EF4-FFF2-40B4-BE49-F238E27FC236}">
                <a16:creationId xmlns:a16="http://schemas.microsoft.com/office/drawing/2014/main" id="{A9484D0E-D4A7-B116-55C0-D1DFF2C7CAD1}"/>
              </a:ext>
            </a:extLst>
          </p:cNvPr>
          <p:cNvSpPr txBox="1"/>
          <p:nvPr/>
        </p:nvSpPr>
        <p:spPr>
          <a:xfrm>
            <a:off x="6870032" y="3581400"/>
            <a:ext cx="205138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cs typeface="Times New Roman"/>
              </a:rPr>
              <a:t>2021</a:t>
            </a:r>
          </a:p>
          <a:p>
            <a:r>
              <a:rPr lang="en-US" sz="1600">
                <a:latin typeface="Times New Roman"/>
                <a:cs typeface="Times New Roman"/>
              </a:rPr>
              <a:t>Men = 9.20</a:t>
            </a:r>
            <a:endParaRPr lang="en-US" sz="1600">
              <a:ea typeface="+mn-lt"/>
              <a:cs typeface="+mn-lt"/>
            </a:endParaRPr>
          </a:p>
          <a:p>
            <a:r>
              <a:rPr lang="en-US" sz="1600">
                <a:latin typeface="Times New Roman"/>
                <a:cs typeface="Times New Roman"/>
              </a:rPr>
              <a:t>Women = 8.20</a:t>
            </a:r>
            <a:endParaRPr lang="en-US" sz="1600">
              <a:ea typeface="+mn-lt"/>
              <a:cs typeface="+mn-lt"/>
            </a:endParaRPr>
          </a:p>
        </p:txBody>
      </p:sp>
      <p:sp>
        <p:nvSpPr>
          <p:cNvPr id="17" name="TextBox 16">
            <a:extLst>
              <a:ext uri="{FF2B5EF4-FFF2-40B4-BE49-F238E27FC236}">
                <a16:creationId xmlns:a16="http://schemas.microsoft.com/office/drawing/2014/main" id="{332830DC-93DB-8244-8343-72E20ED89126}"/>
              </a:ext>
            </a:extLst>
          </p:cNvPr>
          <p:cNvSpPr txBox="1"/>
          <p:nvPr/>
        </p:nvSpPr>
        <p:spPr>
          <a:xfrm>
            <a:off x="593558" y="2408321"/>
            <a:ext cx="205138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cs typeface="Times New Roman"/>
              </a:rPr>
              <a:t>2020</a:t>
            </a:r>
          </a:p>
          <a:p>
            <a:r>
              <a:rPr lang="en-US" sz="1600">
                <a:latin typeface="Times New Roman"/>
                <a:cs typeface="Times New Roman"/>
              </a:rPr>
              <a:t>Men = 21.30</a:t>
            </a:r>
            <a:endParaRPr lang="en-US">
              <a:latin typeface="Calibri" panose="020F0502020204030204"/>
              <a:cs typeface="Calibri" panose="020F0502020204030204"/>
            </a:endParaRPr>
          </a:p>
          <a:p>
            <a:r>
              <a:rPr lang="en-US" sz="1600">
                <a:latin typeface="Times New Roman"/>
                <a:cs typeface="Times New Roman"/>
              </a:rPr>
              <a:t>Women = 18.20</a:t>
            </a:r>
            <a:endParaRPr lang="en-US">
              <a:latin typeface="Calibri" panose="020F0502020204030204"/>
              <a:cs typeface="Calibri" panose="020F0502020204030204"/>
            </a:endParaRPr>
          </a:p>
        </p:txBody>
      </p:sp>
      <p:sp>
        <p:nvSpPr>
          <p:cNvPr id="18" name="TextBox 17">
            <a:extLst>
              <a:ext uri="{FF2B5EF4-FFF2-40B4-BE49-F238E27FC236}">
                <a16:creationId xmlns:a16="http://schemas.microsoft.com/office/drawing/2014/main" id="{AEF6D930-2C03-6BFD-F26F-419FC9F98127}"/>
              </a:ext>
            </a:extLst>
          </p:cNvPr>
          <p:cNvSpPr txBox="1"/>
          <p:nvPr/>
        </p:nvSpPr>
        <p:spPr>
          <a:xfrm>
            <a:off x="623637" y="3581400"/>
            <a:ext cx="205138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cs typeface="Times New Roman"/>
              </a:rPr>
              <a:t>2021</a:t>
            </a:r>
          </a:p>
          <a:p>
            <a:r>
              <a:rPr lang="en-US" sz="1600">
                <a:latin typeface="Times New Roman"/>
                <a:cs typeface="Times New Roman"/>
              </a:rPr>
              <a:t>Men = 15.40</a:t>
            </a:r>
            <a:endParaRPr lang="en-US" sz="1600">
              <a:ea typeface="+mn-lt"/>
              <a:cs typeface="+mn-lt"/>
            </a:endParaRPr>
          </a:p>
          <a:p>
            <a:r>
              <a:rPr lang="en-US" sz="1600">
                <a:latin typeface="Times New Roman"/>
                <a:cs typeface="Times New Roman"/>
              </a:rPr>
              <a:t>Women = 20.20</a:t>
            </a:r>
            <a:endParaRPr lang="en-US" sz="1600">
              <a:ea typeface="+mn-lt"/>
              <a:cs typeface="+mn-lt"/>
            </a:endParaRPr>
          </a:p>
        </p:txBody>
      </p:sp>
      <p:sp>
        <p:nvSpPr>
          <p:cNvPr id="19" name="TextBox 18">
            <a:extLst>
              <a:ext uri="{FF2B5EF4-FFF2-40B4-BE49-F238E27FC236}">
                <a16:creationId xmlns:a16="http://schemas.microsoft.com/office/drawing/2014/main" id="{A8800CFD-9C5E-688A-8459-B83DB7DC1E39}"/>
              </a:ext>
            </a:extLst>
          </p:cNvPr>
          <p:cNvSpPr txBox="1"/>
          <p:nvPr/>
        </p:nvSpPr>
        <p:spPr>
          <a:xfrm>
            <a:off x="2388268" y="2408321"/>
            <a:ext cx="205138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cs typeface="Times New Roman"/>
              </a:rPr>
              <a:t>2020</a:t>
            </a:r>
          </a:p>
          <a:p>
            <a:r>
              <a:rPr lang="en-US" sz="1600">
                <a:latin typeface="Times New Roman"/>
                <a:cs typeface="Times New Roman"/>
              </a:rPr>
              <a:t>Men = 17.20</a:t>
            </a:r>
            <a:endParaRPr lang="en-US">
              <a:latin typeface="Calibri" panose="020F0502020204030204"/>
              <a:cs typeface="Calibri" panose="020F0502020204030204"/>
            </a:endParaRPr>
          </a:p>
          <a:p>
            <a:r>
              <a:rPr lang="en-US" sz="1600">
                <a:latin typeface="Times New Roman"/>
                <a:cs typeface="Times New Roman"/>
              </a:rPr>
              <a:t>Women = 14.30</a:t>
            </a:r>
            <a:endParaRPr lang="en-US">
              <a:latin typeface="Calibri" panose="020F0502020204030204"/>
              <a:cs typeface="Calibri" panose="020F0502020204030204"/>
            </a:endParaRPr>
          </a:p>
        </p:txBody>
      </p:sp>
      <p:sp>
        <p:nvSpPr>
          <p:cNvPr id="20" name="TextBox 19">
            <a:extLst>
              <a:ext uri="{FF2B5EF4-FFF2-40B4-BE49-F238E27FC236}">
                <a16:creationId xmlns:a16="http://schemas.microsoft.com/office/drawing/2014/main" id="{55D3DA1A-86FE-59FC-DE13-632B73ADA5C7}"/>
              </a:ext>
            </a:extLst>
          </p:cNvPr>
          <p:cNvSpPr txBox="1"/>
          <p:nvPr/>
        </p:nvSpPr>
        <p:spPr>
          <a:xfrm>
            <a:off x="2388268" y="3581400"/>
            <a:ext cx="205138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cs typeface="Times New Roman"/>
              </a:rPr>
              <a:t>2021</a:t>
            </a:r>
          </a:p>
          <a:p>
            <a:r>
              <a:rPr lang="en-US" sz="1600">
                <a:latin typeface="Times New Roman"/>
                <a:cs typeface="Times New Roman"/>
              </a:rPr>
              <a:t>Men = 11.30</a:t>
            </a:r>
            <a:endParaRPr lang="en-US" sz="1600">
              <a:ea typeface="+mn-lt"/>
              <a:cs typeface="+mn-lt"/>
            </a:endParaRPr>
          </a:p>
          <a:p>
            <a:r>
              <a:rPr lang="en-US" sz="1600">
                <a:latin typeface="Times New Roman"/>
                <a:cs typeface="Times New Roman"/>
              </a:rPr>
              <a:t>Women = 13.80</a:t>
            </a:r>
            <a:endParaRPr lang="en-US" sz="1600">
              <a:ea typeface="+mn-lt"/>
              <a:cs typeface="+mn-lt"/>
            </a:endParaRPr>
          </a:p>
        </p:txBody>
      </p:sp>
      <p:sp>
        <p:nvSpPr>
          <p:cNvPr id="21" name="TextBox 20">
            <a:extLst>
              <a:ext uri="{FF2B5EF4-FFF2-40B4-BE49-F238E27FC236}">
                <a16:creationId xmlns:a16="http://schemas.microsoft.com/office/drawing/2014/main" id="{E0A09B32-0392-0EB6-7CE6-D8AF12BC4EAF}"/>
              </a:ext>
            </a:extLst>
          </p:cNvPr>
          <p:cNvSpPr txBox="1"/>
          <p:nvPr/>
        </p:nvSpPr>
        <p:spPr>
          <a:xfrm>
            <a:off x="4273216" y="2408321"/>
            <a:ext cx="205138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cs typeface="Times New Roman"/>
              </a:rPr>
              <a:t>2020</a:t>
            </a:r>
          </a:p>
          <a:p>
            <a:r>
              <a:rPr lang="en-US" sz="1600">
                <a:latin typeface="Times New Roman"/>
                <a:cs typeface="Times New Roman"/>
              </a:rPr>
              <a:t>Men = 6.00</a:t>
            </a:r>
            <a:endParaRPr lang="en-US">
              <a:latin typeface="Calibri" panose="020F0502020204030204"/>
              <a:cs typeface="Calibri" panose="020F0502020204030204"/>
            </a:endParaRPr>
          </a:p>
          <a:p>
            <a:r>
              <a:rPr lang="en-US" sz="1600">
                <a:latin typeface="Times New Roman"/>
                <a:cs typeface="Times New Roman"/>
              </a:rPr>
              <a:t>Women = 7.00</a:t>
            </a:r>
            <a:endParaRPr lang="en-US">
              <a:latin typeface="Calibri" panose="020F0502020204030204"/>
              <a:cs typeface="Calibri" panose="020F0502020204030204"/>
            </a:endParaRPr>
          </a:p>
        </p:txBody>
      </p:sp>
      <p:sp>
        <p:nvSpPr>
          <p:cNvPr id="22" name="TextBox 21">
            <a:extLst>
              <a:ext uri="{FF2B5EF4-FFF2-40B4-BE49-F238E27FC236}">
                <a16:creationId xmlns:a16="http://schemas.microsoft.com/office/drawing/2014/main" id="{593F0100-33E2-DA84-6275-02D5EF65AF6A}"/>
              </a:ext>
            </a:extLst>
          </p:cNvPr>
          <p:cNvSpPr txBox="1"/>
          <p:nvPr/>
        </p:nvSpPr>
        <p:spPr>
          <a:xfrm>
            <a:off x="4273216" y="3581400"/>
            <a:ext cx="205138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cs typeface="Times New Roman"/>
              </a:rPr>
              <a:t>2021</a:t>
            </a:r>
          </a:p>
          <a:p>
            <a:r>
              <a:rPr lang="en-US" sz="1600">
                <a:latin typeface="Times New Roman"/>
                <a:cs typeface="Times New Roman"/>
              </a:rPr>
              <a:t>Men = 11.10</a:t>
            </a:r>
            <a:endParaRPr lang="en-US" sz="1600">
              <a:ea typeface="+mn-lt"/>
              <a:cs typeface="+mn-lt"/>
            </a:endParaRPr>
          </a:p>
          <a:p>
            <a:r>
              <a:rPr lang="en-US" sz="1600">
                <a:latin typeface="Times New Roman"/>
                <a:cs typeface="Times New Roman"/>
              </a:rPr>
              <a:t>Women = 6.20</a:t>
            </a:r>
            <a:endParaRPr lang="en-US" sz="1600">
              <a:ea typeface="+mn-lt"/>
              <a:cs typeface="+mn-lt"/>
            </a:endParaRPr>
          </a:p>
        </p:txBody>
      </p:sp>
      <p:cxnSp>
        <p:nvCxnSpPr>
          <p:cNvPr id="27" name="Straight Arrow Connector 26">
            <a:extLst>
              <a:ext uri="{FF2B5EF4-FFF2-40B4-BE49-F238E27FC236}">
                <a16:creationId xmlns:a16="http://schemas.microsoft.com/office/drawing/2014/main" id="{E14B2F28-FF23-9B87-C7FA-3EFC48C9B874}"/>
              </a:ext>
            </a:extLst>
          </p:cNvPr>
          <p:cNvCxnSpPr/>
          <p:nvPr/>
        </p:nvCxnSpPr>
        <p:spPr>
          <a:xfrm flipV="1">
            <a:off x="669391" y="4579655"/>
            <a:ext cx="7853339" cy="0"/>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B748ACC-9CB6-0742-469F-7B8F35587644}"/>
              </a:ext>
            </a:extLst>
          </p:cNvPr>
          <p:cNvSpPr/>
          <p:nvPr/>
        </p:nvSpPr>
        <p:spPr>
          <a:xfrm>
            <a:off x="671899" y="4724353"/>
            <a:ext cx="1564104" cy="13252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cs typeface="Calibri"/>
              </a:rPr>
              <a:t>AVERAGE OF BLACK, HISPANIC AND ASIAN</a:t>
            </a:r>
            <a:endParaRPr lang="en-US" b="1"/>
          </a:p>
        </p:txBody>
      </p:sp>
      <p:sp>
        <p:nvSpPr>
          <p:cNvPr id="29" name="TextBox 28">
            <a:extLst>
              <a:ext uri="{FF2B5EF4-FFF2-40B4-BE49-F238E27FC236}">
                <a16:creationId xmlns:a16="http://schemas.microsoft.com/office/drawing/2014/main" id="{51B07C63-771B-BE0F-9E1B-AE5CCF63E7BE}"/>
              </a:ext>
            </a:extLst>
          </p:cNvPr>
          <p:cNvSpPr txBox="1"/>
          <p:nvPr/>
        </p:nvSpPr>
        <p:spPr>
          <a:xfrm>
            <a:off x="2522940" y="5060509"/>
            <a:ext cx="5228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cs typeface="Calibri"/>
              </a:rPr>
              <a:t>=</a:t>
            </a:r>
          </a:p>
        </p:txBody>
      </p:sp>
      <p:sp>
        <p:nvSpPr>
          <p:cNvPr id="31" name="Rectangle: Rounded Corners 30">
            <a:extLst>
              <a:ext uri="{FF2B5EF4-FFF2-40B4-BE49-F238E27FC236}">
                <a16:creationId xmlns:a16="http://schemas.microsoft.com/office/drawing/2014/main" id="{3FE3CC50-77B4-5F32-DEA3-19865F06235C}"/>
              </a:ext>
            </a:extLst>
          </p:cNvPr>
          <p:cNvSpPr/>
          <p:nvPr/>
        </p:nvSpPr>
        <p:spPr>
          <a:xfrm>
            <a:off x="3231344" y="4724353"/>
            <a:ext cx="1782859" cy="64350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cs typeface="Calibri"/>
              </a:rPr>
              <a:t>2020</a:t>
            </a:r>
          </a:p>
          <a:p>
            <a:pPr algn="ctr"/>
            <a:r>
              <a:rPr lang="en-US" sz="1200" b="1">
                <a:cs typeface="Calibri"/>
              </a:rPr>
              <a:t>MEN: 14.83</a:t>
            </a:r>
            <a:endParaRPr lang="en-US" sz="1200"/>
          </a:p>
          <a:p>
            <a:pPr algn="ctr"/>
            <a:r>
              <a:rPr lang="en-US" sz="1200" b="1">
                <a:cs typeface="Calibri"/>
              </a:rPr>
              <a:t>WOMEN: 13.17</a:t>
            </a:r>
          </a:p>
        </p:txBody>
      </p:sp>
      <p:sp>
        <p:nvSpPr>
          <p:cNvPr id="32" name="Rectangle: Rounded Corners 31">
            <a:extLst>
              <a:ext uri="{FF2B5EF4-FFF2-40B4-BE49-F238E27FC236}">
                <a16:creationId xmlns:a16="http://schemas.microsoft.com/office/drawing/2014/main" id="{08E82CF1-4B0A-64D7-5D31-9ADB5D7828B9}"/>
              </a:ext>
            </a:extLst>
          </p:cNvPr>
          <p:cNvSpPr/>
          <p:nvPr/>
        </p:nvSpPr>
        <p:spPr>
          <a:xfrm>
            <a:off x="3234079" y="5446248"/>
            <a:ext cx="1782859" cy="64350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cs typeface="Calibri"/>
              </a:rPr>
              <a:t>2021</a:t>
            </a:r>
          </a:p>
          <a:p>
            <a:pPr algn="ctr"/>
            <a:r>
              <a:rPr lang="en-US" sz="1200" b="1">
                <a:cs typeface="Calibri"/>
              </a:rPr>
              <a:t>MEN: 12.6</a:t>
            </a:r>
            <a:endParaRPr lang="en-US" sz="1200"/>
          </a:p>
          <a:p>
            <a:pPr algn="ctr"/>
            <a:r>
              <a:rPr lang="en-US" sz="1200" b="1">
                <a:cs typeface="Calibri"/>
              </a:rPr>
              <a:t>WOMEN: 13.4</a:t>
            </a:r>
          </a:p>
        </p:txBody>
      </p:sp>
      <p:sp>
        <p:nvSpPr>
          <p:cNvPr id="23" name="Rectangle: Rounded Corners 22">
            <a:extLst>
              <a:ext uri="{FF2B5EF4-FFF2-40B4-BE49-F238E27FC236}">
                <a16:creationId xmlns:a16="http://schemas.microsoft.com/office/drawing/2014/main" id="{A12D6B3F-D836-F55C-1FC6-53EEB0F0AC83}"/>
              </a:ext>
            </a:extLst>
          </p:cNvPr>
          <p:cNvSpPr/>
          <p:nvPr/>
        </p:nvSpPr>
        <p:spPr>
          <a:xfrm>
            <a:off x="6509949" y="4724352"/>
            <a:ext cx="1782859" cy="64350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cs typeface="Calibri"/>
              </a:rPr>
              <a:t>2020</a:t>
            </a:r>
          </a:p>
          <a:p>
            <a:pPr algn="ctr"/>
            <a:r>
              <a:rPr lang="en-US" sz="1200" b="1">
                <a:cs typeface="Calibri"/>
              </a:rPr>
              <a:t>MEN: 13.70</a:t>
            </a:r>
            <a:endParaRPr lang="en-US" sz="1200"/>
          </a:p>
          <a:p>
            <a:pPr algn="ctr"/>
            <a:r>
              <a:rPr lang="en-US" sz="1200" b="1">
                <a:cs typeface="Calibri"/>
              </a:rPr>
              <a:t>WOMEN: 11.50</a:t>
            </a:r>
          </a:p>
        </p:txBody>
      </p:sp>
      <p:sp>
        <p:nvSpPr>
          <p:cNvPr id="24" name="Rectangle: Rounded Corners 23">
            <a:extLst>
              <a:ext uri="{FF2B5EF4-FFF2-40B4-BE49-F238E27FC236}">
                <a16:creationId xmlns:a16="http://schemas.microsoft.com/office/drawing/2014/main" id="{8FA345FF-51F5-5DA1-DFA3-6C71919B7B2D}"/>
              </a:ext>
            </a:extLst>
          </p:cNvPr>
          <p:cNvSpPr/>
          <p:nvPr/>
        </p:nvSpPr>
        <p:spPr>
          <a:xfrm>
            <a:off x="6509948" y="5446247"/>
            <a:ext cx="1782859" cy="64350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cs typeface="Calibri"/>
              </a:rPr>
              <a:t>2021</a:t>
            </a:r>
          </a:p>
          <a:p>
            <a:pPr algn="ctr"/>
            <a:r>
              <a:rPr lang="en-US" sz="1200" b="1">
                <a:solidFill>
                  <a:srgbClr val="FFFFFF"/>
                </a:solidFill>
                <a:cs typeface="Calibri"/>
              </a:rPr>
              <a:t>MEN</a:t>
            </a:r>
            <a:r>
              <a:rPr lang="en-US" sz="1200" b="1">
                <a:cs typeface="Calibri"/>
              </a:rPr>
              <a:t>: 9.20</a:t>
            </a:r>
            <a:endParaRPr lang="en-US" sz="1200"/>
          </a:p>
          <a:p>
            <a:pPr algn="ctr"/>
            <a:r>
              <a:rPr lang="en-US" sz="1200" b="1">
                <a:cs typeface="Calibri"/>
              </a:rPr>
              <a:t>WOMEN: 8.20</a:t>
            </a:r>
          </a:p>
        </p:txBody>
      </p:sp>
      <p:sp>
        <p:nvSpPr>
          <p:cNvPr id="2" name="TextBox 1">
            <a:extLst>
              <a:ext uri="{FF2B5EF4-FFF2-40B4-BE49-F238E27FC236}">
                <a16:creationId xmlns:a16="http://schemas.microsoft.com/office/drawing/2014/main" id="{19B3EF64-7E7A-5BBF-8943-7821B979C779}"/>
              </a:ext>
            </a:extLst>
          </p:cNvPr>
          <p:cNvSpPr txBox="1"/>
          <p:nvPr/>
        </p:nvSpPr>
        <p:spPr>
          <a:xfrm>
            <a:off x="5606716" y="5045242"/>
            <a:ext cx="5474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ea typeface="+mn-lt"/>
                <a:cs typeface="+mn-lt"/>
              </a:rPr>
              <a:t>≠</a:t>
            </a:r>
            <a:endParaRPr lang="en-US" sz="3600"/>
          </a:p>
        </p:txBody>
      </p:sp>
    </p:spTree>
    <p:extLst>
      <p:ext uri="{BB962C8B-B14F-4D97-AF65-F5344CB8AC3E}">
        <p14:creationId xmlns:p14="http://schemas.microsoft.com/office/powerpoint/2010/main" val="62638565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5B1090-8FB4-A848-DC8B-784C8BE94801}"/>
              </a:ext>
            </a:extLst>
          </p:cNvPr>
          <p:cNvSpPr>
            <a:spLocks noGrp="1"/>
          </p:cNvSpPr>
          <p:nvPr>
            <p:ph idx="1"/>
          </p:nvPr>
        </p:nvSpPr>
        <p:spPr>
          <a:xfrm>
            <a:off x="628650" y="1464678"/>
            <a:ext cx="8050766" cy="4455552"/>
          </a:xfrm>
        </p:spPr>
        <p:txBody>
          <a:bodyPr vert="horz" lIns="91440" tIns="45720" rIns="91440" bIns="45720" rtlCol="0" anchor="t">
            <a:normAutofit fontScale="92500" lnSpcReduction="10000"/>
          </a:bodyPr>
          <a:lstStyle/>
          <a:p>
            <a:r>
              <a:rPr lang="en-US" sz="2000">
                <a:solidFill>
                  <a:srgbClr val="000000"/>
                </a:solidFill>
                <a:latin typeface="Times New Roman"/>
                <a:cs typeface="Times New Roman"/>
              </a:rPr>
              <a:t>The average unemployment rate</a:t>
            </a:r>
            <a:r>
              <a:rPr lang="en-US" sz="2000">
                <a:latin typeface="Times New Roman"/>
                <a:cs typeface="Times New Roman"/>
              </a:rPr>
              <a:t> of minorities/specific groups (Black, Hispanic, Asian), ages 16 to 19 years old, </a:t>
            </a:r>
            <a:r>
              <a:rPr lang="en-US" sz="2000" b="1">
                <a:latin typeface="Times New Roman"/>
                <a:cs typeface="Times New Roman"/>
              </a:rPr>
              <a:t>DOES EXCEED </a:t>
            </a:r>
            <a:r>
              <a:rPr lang="en-US" sz="2000">
                <a:latin typeface="Times New Roman"/>
                <a:cs typeface="Times New Roman"/>
              </a:rPr>
              <a:t>the unemployment rate of non-minorities (White), ages 16 to 19 years old from 2020-2021.</a:t>
            </a:r>
          </a:p>
          <a:p>
            <a:r>
              <a:rPr lang="en-US" sz="2000">
                <a:latin typeface="Times New Roman"/>
                <a:cs typeface="Times New Roman"/>
              </a:rPr>
              <a:t>Looking at men from the 4 different races, </a:t>
            </a:r>
            <a:r>
              <a:rPr lang="en-US" sz="2000" b="1">
                <a:latin typeface="Times New Roman"/>
                <a:cs typeface="Times New Roman"/>
              </a:rPr>
              <a:t>Black men are</a:t>
            </a:r>
            <a:r>
              <a:rPr lang="en-US" sz="2000">
                <a:latin typeface="Times New Roman"/>
                <a:cs typeface="Times New Roman"/>
              </a:rPr>
              <a:t> </a:t>
            </a:r>
            <a:r>
              <a:rPr lang="en-US" sz="2000" b="1">
                <a:latin typeface="Times New Roman"/>
                <a:cs typeface="Times New Roman"/>
              </a:rPr>
              <a:t>affected the most</a:t>
            </a:r>
            <a:r>
              <a:rPr lang="en-US" sz="2000">
                <a:latin typeface="Times New Roman"/>
                <a:cs typeface="Times New Roman"/>
              </a:rPr>
              <a:t> with unemployment rates of 21.30 during the COVID-19 Era (2020). The rate in 2021 flew down to 15.40, causing a decrease in the rate due to a surplus of jobs after the pandemic. Hispanic men come close to second, then White men, and finally Asian men.</a:t>
            </a:r>
          </a:p>
          <a:p>
            <a:r>
              <a:rPr lang="en-US" sz="2000">
                <a:latin typeface="Times New Roman"/>
                <a:cs typeface="Times New Roman"/>
              </a:rPr>
              <a:t>Looking at women from the 4 different races, </a:t>
            </a:r>
            <a:r>
              <a:rPr lang="en-US" sz="2000" b="1">
                <a:latin typeface="Times New Roman"/>
                <a:cs typeface="Times New Roman"/>
              </a:rPr>
              <a:t>Black women are affected the most</a:t>
            </a:r>
            <a:r>
              <a:rPr lang="en-US" sz="2000">
                <a:latin typeface="Times New Roman"/>
                <a:cs typeface="Times New Roman"/>
              </a:rPr>
              <a:t> with unemployment rates of 18.20 during the COVID-19 Era (2020). The rate rose in 2021 to 20.20, causing an increase in the rate. </a:t>
            </a:r>
          </a:p>
          <a:p>
            <a:r>
              <a:rPr lang="en-US" sz="2000">
                <a:latin typeface="Times New Roman"/>
                <a:cs typeface="Times New Roman"/>
              </a:rPr>
              <a:t>If we compare the years, 2020 had higher unemployment rates in each category due to COVID-19 and people being laid off their jobs. Most of the rates decreased during 2021 after the situation has been handled and precautions were set for jobs.</a:t>
            </a:r>
          </a:p>
        </p:txBody>
      </p:sp>
      <p:sp>
        <p:nvSpPr>
          <p:cNvPr id="5" name="Rectangle: Rounded Corners 4">
            <a:extLst>
              <a:ext uri="{FF2B5EF4-FFF2-40B4-BE49-F238E27FC236}">
                <a16:creationId xmlns:a16="http://schemas.microsoft.com/office/drawing/2014/main" id="{16FC871B-6AD9-7A84-DEA3-781D0143D599}"/>
              </a:ext>
            </a:extLst>
          </p:cNvPr>
          <p:cNvSpPr/>
          <p:nvPr/>
        </p:nvSpPr>
        <p:spPr>
          <a:xfrm>
            <a:off x="2531827" y="474653"/>
            <a:ext cx="4080346" cy="52232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PART A:</a:t>
            </a:r>
            <a:r>
              <a:rPr lang="en-US" b="1">
                <a:latin typeface="Times New Roman"/>
                <a:cs typeface="Times New Roman"/>
              </a:rPr>
              <a:t> </a:t>
            </a:r>
            <a:r>
              <a:rPr lang="en-US">
                <a:latin typeface="Times New Roman"/>
                <a:cs typeface="Times New Roman"/>
              </a:rPr>
              <a:t> CONCLUSION</a:t>
            </a: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5369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B6BE4D-79C4-45B5-9544-51757A6143E1}"/>
              </a:ext>
            </a:extLst>
          </p:cNvPr>
          <p:cNvSpPr/>
          <p:nvPr/>
        </p:nvSpPr>
        <p:spPr>
          <a:xfrm>
            <a:off x="628650" y="385764"/>
            <a:ext cx="7886700" cy="99277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B:</a:t>
            </a:r>
            <a:r>
              <a:rPr lang="en-US" sz="1800" b="1">
                <a:latin typeface="Times New Roman"/>
                <a:cs typeface="Times New Roman"/>
              </a:rPr>
              <a:t> </a:t>
            </a:r>
            <a:r>
              <a:rPr lang="en-US" sz="1800">
                <a:latin typeface="Times New Roman"/>
                <a:cs typeface="Times New Roman"/>
              </a:rPr>
              <a:t>Within the 50 states</a:t>
            </a:r>
            <a:r>
              <a:rPr lang="en-US">
                <a:latin typeface="Times New Roman"/>
                <a:cs typeface="Times New Roman"/>
              </a:rPr>
              <a:t> and between men and women</a:t>
            </a:r>
            <a:r>
              <a:rPr lang="en-US" sz="1800">
                <a:latin typeface="Times New Roman"/>
                <a:cs typeface="Times New Roman"/>
              </a:rPr>
              <a:t>, is </a:t>
            </a:r>
            <a:r>
              <a:rPr lang="en-US">
                <a:latin typeface="Times New Roman"/>
                <a:cs typeface="Times New Roman"/>
              </a:rPr>
              <a:t>there strong evidence to conclude that workers</a:t>
            </a:r>
            <a:r>
              <a:rPr lang="en-US" sz="1800">
                <a:latin typeface="Times New Roman"/>
                <a:cs typeface="Times New Roman"/>
              </a:rPr>
              <a:t> employed full-and </a:t>
            </a:r>
            <a:r>
              <a:rPr lang="en-US">
                <a:latin typeface="Times New Roman"/>
                <a:cs typeface="Times New Roman"/>
              </a:rPr>
              <a:t>part-time in 2020 exceed the workers employed full-and part-time in 2021? </a:t>
            </a:r>
            <a:endParaRPr lang="en-US" sz="1800">
              <a:latin typeface="Times New Roman" panose="02020603050405020304" pitchFamily="18" charset="0"/>
              <a:cs typeface="Times New Roman" panose="02020603050405020304" pitchFamily="18" charset="0"/>
            </a:endParaRPr>
          </a:p>
        </p:txBody>
      </p:sp>
      <p:pic>
        <p:nvPicPr>
          <p:cNvPr id="3" name="Picture 4" descr="Table&#10;&#10;Description automatically generated">
            <a:extLst>
              <a:ext uri="{FF2B5EF4-FFF2-40B4-BE49-F238E27FC236}">
                <a16:creationId xmlns:a16="http://schemas.microsoft.com/office/drawing/2014/main" id="{B80BF1AA-3CFF-64B6-11FB-7B7758019739}"/>
              </a:ext>
            </a:extLst>
          </p:cNvPr>
          <p:cNvPicPr>
            <a:picLocks noChangeAspect="1"/>
          </p:cNvPicPr>
          <p:nvPr/>
        </p:nvPicPr>
        <p:blipFill>
          <a:blip r:embed="rId2"/>
          <a:stretch>
            <a:fillRect/>
          </a:stretch>
        </p:blipFill>
        <p:spPr>
          <a:xfrm>
            <a:off x="1027290" y="1713818"/>
            <a:ext cx="7103533" cy="1751144"/>
          </a:xfrm>
          <a:prstGeom prst="rect">
            <a:avLst/>
          </a:prstGeom>
        </p:spPr>
      </p:pic>
      <p:sp>
        <p:nvSpPr>
          <p:cNvPr id="7" name="Rectangle: Rounded Corners 6">
            <a:extLst>
              <a:ext uri="{FF2B5EF4-FFF2-40B4-BE49-F238E27FC236}">
                <a16:creationId xmlns:a16="http://schemas.microsoft.com/office/drawing/2014/main" id="{ABB40B3A-68A7-1209-3F56-C9F91DB28C1E}"/>
              </a:ext>
            </a:extLst>
          </p:cNvPr>
          <p:cNvSpPr/>
          <p:nvPr/>
        </p:nvSpPr>
        <p:spPr>
          <a:xfrm>
            <a:off x="970349" y="5177358"/>
            <a:ext cx="7213385" cy="9124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Here are data tables between the years 2020-2021 which include workers employed Full-and-Part Time by Sex.</a:t>
            </a:r>
          </a:p>
        </p:txBody>
      </p:sp>
      <p:pic>
        <p:nvPicPr>
          <p:cNvPr id="8" name="Picture 8" descr="Table&#10;&#10;Description automatically generated">
            <a:extLst>
              <a:ext uri="{FF2B5EF4-FFF2-40B4-BE49-F238E27FC236}">
                <a16:creationId xmlns:a16="http://schemas.microsoft.com/office/drawing/2014/main" id="{E2FE81DB-6176-591D-83DB-F07130ED14EB}"/>
              </a:ext>
            </a:extLst>
          </p:cNvPr>
          <p:cNvPicPr>
            <a:picLocks noChangeAspect="1"/>
          </p:cNvPicPr>
          <p:nvPr/>
        </p:nvPicPr>
        <p:blipFill rotWithShape="1">
          <a:blip r:embed="rId3"/>
          <a:srcRect l="678" r="-374" b="58"/>
          <a:stretch/>
        </p:blipFill>
        <p:spPr>
          <a:xfrm>
            <a:off x="1029661" y="3430250"/>
            <a:ext cx="7207158" cy="1744603"/>
          </a:xfrm>
          <a:prstGeom prst="rect">
            <a:avLst/>
          </a:prstGeom>
        </p:spPr>
      </p:pic>
    </p:spTree>
    <p:extLst>
      <p:ext uri="{BB962C8B-B14F-4D97-AF65-F5344CB8AC3E}">
        <p14:creationId xmlns:p14="http://schemas.microsoft.com/office/powerpoint/2010/main" val="39872117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bar chart&#10;&#10;Description automatically generated">
            <a:extLst>
              <a:ext uri="{FF2B5EF4-FFF2-40B4-BE49-F238E27FC236}">
                <a16:creationId xmlns:a16="http://schemas.microsoft.com/office/drawing/2014/main" id="{BD77614A-DC03-9D2D-A6C4-A9A27918FC55}"/>
              </a:ext>
            </a:extLst>
          </p:cNvPr>
          <p:cNvPicPr>
            <a:picLocks noChangeAspect="1"/>
          </p:cNvPicPr>
          <p:nvPr/>
        </p:nvPicPr>
        <p:blipFill>
          <a:blip r:embed="rId2"/>
          <a:stretch>
            <a:fillRect/>
          </a:stretch>
        </p:blipFill>
        <p:spPr>
          <a:xfrm>
            <a:off x="3463" y="-1720"/>
            <a:ext cx="6439598" cy="6666019"/>
          </a:xfrm>
          <a:prstGeom prst="rect">
            <a:avLst/>
          </a:prstGeom>
        </p:spPr>
      </p:pic>
      <p:sp>
        <p:nvSpPr>
          <p:cNvPr id="7" name="Rectangle: Rounded Corners 6">
            <a:extLst>
              <a:ext uri="{FF2B5EF4-FFF2-40B4-BE49-F238E27FC236}">
                <a16:creationId xmlns:a16="http://schemas.microsoft.com/office/drawing/2014/main" id="{B2A08753-7761-8CE3-EFC4-09B81C6337C1}"/>
              </a:ext>
            </a:extLst>
          </p:cNvPr>
          <p:cNvSpPr/>
          <p:nvPr/>
        </p:nvSpPr>
        <p:spPr>
          <a:xfrm>
            <a:off x="6630836" y="1925545"/>
            <a:ext cx="1698913" cy="3853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Times New Roman"/>
                <a:cs typeface="Calibri"/>
              </a:rPr>
              <a:t>The chart represents the workers employed full-and-part time between men and women in 2020</a:t>
            </a:r>
          </a:p>
        </p:txBody>
      </p:sp>
      <p:sp>
        <p:nvSpPr>
          <p:cNvPr id="9" name="Rectangle: Rounded Corners 8">
            <a:extLst>
              <a:ext uri="{FF2B5EF4-FFF2-40B4-BE49-F238E27FC236}">
                <a16:creationId xmlns:a16="http://schemas.microsoft.com/office/drawing/2014/main" id="{7A1EFFC7-D9B8-D507-FD03-FBEEF3FD0CA2}"/>
              </a:ext>
            </a:extLst>
          </p:cNvPr>
          <p:cNvSpPr/>
          <p:nvPr/>
        </p:nvSpPr>
        <p:spPr>
          <a:xfrm>
            <a:off x="6703506" y="862461"/>
            <a:ext cx="1564104" cy="461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TABLEAU</a:t>
            </a:r>
            <a:endParaRPr lang="en-US" b="1"/>
          </a:p>
        </p:txBody>
      </p:sp>
    </p:spTree>
    <p:extLst>
      <p:ext uri="{BB962C8B-B14F-4D97-AF65-F5344CB8AC3E}">
        <p14:creationId xmlns:p14="http://schemas.microsoft.com/office/powerpoint/2010/main" val="20523909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F9C7777C-3539-0A6E-2684-847809A6DC4F}"/>
              </a:ext>
            </a:extLst>
          </p:cNvPr>
          <p:cNvPicPr>
            <a:picLocks noChangeAspect="1"/>
          </p:cNvPicPr>
          <p:nvPr/>
        </p:nvPicPr>
        <p:blipFill>
          <a:blip r:embed="rId2"/>
          <a:stretch>
            <a:fillRect/>
          </a:stretch>
        </p:blipFill>
        <p:spPr>
          <a:xfrm>
            <a:off x="1921" y="3989"/>
            <a:ext cx="7007839" cy="6850021"/>
          </a:xfrm>
          <a:prstGeom prst="rect">
            <a:avLst/>
          </a:prstGeom>
        </p:spPr>
      </p:pic>
      <p:sp>
        <p:nvSpPr>
          <p:cNvPr id="6" name="Rectangle: Rounded Corners 5">
            <a:extLst>
              <a:ext uri="{FF2B5EF4-FFF2-40B4-BE49-F238E27FC236}">
                <a16:creationId xmlns:a16="http://schemas.microsoft.com/office/drawing/2014/main" id="{1E915EA4-8500-0B9C-3EC6-6AE42C33F140}"/>
              </a:ext>
            </a:extLst>
          </p:cNvPr>
          <p:cNvSpPr/>
          <p:nvPr/>
        </p:nvSpPr>
        <p:spPr>
          <a:xfrm>
            <a:off x="7207138" y="1925545"/>
            <a:ext cx="1698913" cy="3853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Times New Roman"/>
                <a:cs typeface="Calibri"/>
              </a:rPr>
              <a:t>The chart represents the workers employed full-and-part time between men and women in 2021</a:t>
            </a:r>
          </a:p>
        </p:txBody>
      </p:sp>
      <p:sp>
        <p:nvSpPr>
          <p:cNvPr id="8" name="Rectangle: Rounded Corners 7">
            <a:extLst>
              <a:ext uri="{FF2B5EF4-FFF2-40B4-BE49-F238E27FC236}">
                <a16:creationId xmlns:a16="http://schemas.microsoft.com/office/drawing/2014/main" id="{0485BE50-508B-12C8-33DF-B9B0F52B1A87}"/>
              </a:ext>
            </a:extLst>
          </p:cNvPr>
          <p:cNvSpPr/>
          <p:nvPr/>
        </p:nvSpPr>
        <p:spPr>
          <a:xfrm>
            <a:off x="7279808" y="862461"/>
            <a:ext cx="1564104" cy="461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TABLEAU</a:t>
            </a:r>
            <a:endParaRPr lang="en-US" b="1"/>
          </a:p>
        </p:txBody>
      </p:sp>
    </p:spTree>
    <p:extLst>
      <p:ext uri="{BB962C8B-B14F-4D97-AF65-F5344CB8AC3E}">
        <p14:creationId xmlns:p14="http://schemas.microsoft.com/office/powerpoint/2010/main" val="1743268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3DA9CE7-3CB5-3880-7691-C8326F2B2A1C}"/>
              </a:ext>
            </a:extLst>
          </p:cNvPr>
          <p:cNvSpPr/>
          <p:nvPr/>
        </p:nvSpPr>
        <p:spPr>
          <a:xfrm>
            <a:off x="2006640" y="209318"/>
            <a:ext cx="5502171" cy="729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New Roman"/>
                <a:cs typeface="Times New Roman"/>
              </a:rPr>
              <a:t>Taking the Average of Full-Time and Part-Time Workers for Men and Women </a:t>
            </a:r>
          </a:p>
        </p:txBody>
      </p:sp>
      <p:sp>
        <p:nvSpPr>
          <p:cNvPr id="8" name="Rectangle: Rounded Corners 7">
            <a:extLst>
              <a:ext uri="{FF2B5EF4-FFF2-40B4-BE49-F238E27FC236}">
                <a16:creationId xmlns:a16="http://schemas.microsoft.com/office/drawing/2014/main" id="{B611779E-F70F-3064-5925-EE3CAAC02390}"/>
              </a:ext>
            </a:extLst>
          </p:cNvPr>
          <p:cNvSpPr/>
          <p:nvPr/>
        </p:nvSpPr>
        <p:spPr>
          <a:xfrm>
            <a:off x="643677" y="1175550"/>
            <a:ext cx="3594644" cy="133509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latin typeface="Times New Roman"/>
                <a:cs typeface="Times New Roman"/>
              </a:rPr>
              <a:t>2020</a:t>
            </a:r>
          </a:p>
          <a:p>
            <a:pPr algn="ctr"/>
            <a:r>
              <a:rPr lang="en-US">
                <a:solidFill>
                  <a:srgbClr val="000000"/>
                </a:solidFill>
                <a:latin typeface="Times New Roman"/>
                <a:cs typeface="Times New Roman"/>
              </a:rPr>
              <a:t>Full-Time Men Mean: 69,713 </a:t>
            </a:r>
          </a:p>
          <a:p>
            <a:pPr algn="ctr"/>
            <a:r>
              <a:rPr lang="en-US">
                <a:solidFill>
                  <a:srgbClr val="000000"/>
                </a:solidFill>
                <a:latin typeface="Times New Roman"/>
                <a:cs typeface="Times New Roman"/>
              </a:rPr>
              <a:t>Part-Time Men Mean: 9096.75</a:t>
            </a:r>
            <a:endParaRPr lang="en-US">
              <a:solidFill>
                <a:srgbClr val="000000"/>
              </a:solidFill>
              <a:cs typeface="Calibri"/>
            </a:endParaRPr>
          </a:p>
        </p:txBody>
      </p:sp>
      <p:sp>
        <p:nvSpPr>
          <p:cNvPr id="11" name="Rectangle: Rounded Corners 10">
            <a:extLst>
              <a:ext uri="{FF2B5EF4-FFF2-40B4-BE49-F238E27FC236}">
                <a16:creationId xmlns:a16="http://schemas.microsoft.com/office/drawing/2014/main" id="{57C2BB4C-3490-0005-959C-DF9BD5588BFF}"/>
              </a:ext>
            </a:extLst>
          </p:cNvPr>
          <p:cNvSpPr/>
          <p:nvPr/>
        </p:nvSpPr>
        <p:spPr>
          <a:xfrm>
            <a:off x="4908314" y="1175550"/>
            <a:ext cx="3633064" cy="133509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Times New Roman"/>
                <a:cs typeface="Times New Roman"/>
              </a:rPr>
              <a:t>2021</a:t>
            </a:r>
          </a:p>
          <a:p>
            <a:pPr algn="ctr"/>
            <a:r>
              <a:rPr lang="en-US">
                <a:solidFill>
                  <a:srgbClr val="000000"/>
                </a:solidFill>
                <a:latin typeface="Times New Roman"/>
                <a:cs typeface="Times New Roman"/>
              </a:rPr>
              <a:t>Full-Time Men Mean: 71,511.25</a:t>
            </a:r>
          </a:p>
          <a:p>
            <a:pPr algn="ctr"/>
            <a:r>
              <a:rPr lang="en-US">
                <a:solidFill>
                  <a:srgbClr val="000000"/>
                </a:solidFill>
                <a:latin typeface="Times New Roman"/>
                <a:cs typeface="Times New Roman"/>
              </a:rPr>
              <a:t>Part-Time Men Mean: 9,318.5</a:t>
            </a:r>
          </a:p>
        </p:txBody>
      </p:sp>
      <p:sp>
        <p:nvSpPr>
          <p:cNvPr id="12" name="Rectangle: Rounded Corners 11">
            <a:extLst>
              <a:ext uri="{FF2B5EF4-FFF2-40B4-BE49-F238E27FC236}">
                <a16:creationId xmlns:a16="http://schemas.microsoft.com/office/drawing/2014/main" id="{6926E068-085F-FC45-9ACE-B3763869F3C7}"/>
              </a:ext>
            </a:extLst>
          </p:cNvPr>
          <p:cNvSpPr/>
          <p:nvPr/>
        </p:nvSpPr>
        <p:spPr>
          <a:xfrm>
            <a:off x="624465" y="2664331"/>
            <a:ext cx="3642669" cy="133509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Times New Roman"/>
                <a:cs typeface="Times New Roman"/>
              </a:rPr>
              <a:t>2020</a:t>
            </a:r>
          </a:p>
          <a:p>
            <a:pPr algn="ctr"/>
            <a:r>
              <a:rPr lang="en-US">
                <a:solidFill>
                  <a:srgbClr val="000000"/>
                </a:solidFill>
                <a:latin typeface="Times New Roman"/>
                <a:cs typeface="Times New Roman"/>
              </a:rPr>
              <a:t>Full-Time Women Mean: 53,795.5</a:t>
            </a:r>
          </a:p>
          <a:p>
            <a:pPr algn="ctr"/>
            <a:r>
              <a:rPr lang="en-US">
                <a:solidFill>
                  <a:srgbClr val="000000"/>
                </a:solidFill>
                <a:latin typeface="Times New Roman"/>
                <a:cs typeface="Times New Roman"/>
              </a:rPr>
              <a:t>Part-Time Women Mean: 15,507.75</a:t>
            </a:r>
            <a:endParaRPr lang="en-US">
              <a:solidFill>
                <a:srgbClr val="000000"/>
              </a:solidFill>
            </a:endParaRPr>
          </a:p>
        </p:txBody>
      </p:sp>
      <p:sp>
        <p:nvSpPr>
          <p:cNvPr id="13" name="Rectangle: Rounded Corners 12">
            <a:extLst>
              <a:ext uri="{FF2B5EF4-FFF2-40B4-BE49-F238E27FC236}">
                <a16:creationId xmlns:a16="http://schemas.microsoft.com/office/drawing/2014/main" id="{097C3ECD-B53E-12AB-5B81-50BCAC48B732}"/>
              </a:ext>
            </a:extLst>
          </p:cNvPr>
          <p:cNvSpPr/>
          <p:nvPr/>
        </p:nvSpPr>
        <p:spPr>
          <a:xfrm>
            <a:off x="4898709" y="2664331"/>
            <a:ext cx="3642669" cy="133509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Times New Roman"/>
                <a:cs typeface="Times New Roman"/>
              </a:rPr>
              <a:t>2021</a:t>
            </a:r>
          </a:p>
          <a:p>
            <a:pPr algn="ctr"/>
            <a:r>
              <a:rPr lang="en-US">
                <a:solidFill>
                  <a:srgbClr val="000000"/>
                </a:solidFill>
                <a:latin typeface="Times New Roman"/>
                <a:cs typeface="Times New Roman"/>
              </a:rPr>
              <a:t>Full-Time Women Mean: 55,662.5</a:t>
            </a:r>
          </a:p>
          <a:p>
            <a:pPr algn="ctr"/>
            <a:r>
              <a:rPr lang="en-US">
                <a:solidFill>
                  <a:srgbClr val="000000"/>
                </a:solidFill>
                <a:latin typeface="Times New Roman"/>
                <a:cs typeface="Times New Roman"/>
              </a:rPr>
              <a:t>Part-Time Women Mean: 16,105.5</a:t>
            </a:r>
            <a:endParaRPr lang="en-US">
              <a:solidFill>
                <a:srgbClr val="000000"/>
              </a:solidFill>
            </a:endParaRPr>
          </a:p>
        </p:txBody>
      </p:sp>
      <p:sp>
        <p:nvSpPr>
          <p:cNvPr id="15" name="Rectangle: Rounded Corners 14">
            <a:extLst>
              <a:ext uri="{FF2B5EF4-FFF2-40B4-BE49-F238E27FC236}">
                <a16:creationId xmlns:a16="http://schemas.microsoft.com/office/drawing/2014/main" id="{BB07FD36-7F68-FC40-69FE-B958B4D613D7}"/>
              </a:ext>
            </a:extLst>
          </p:cNvPr>
          <p:cNvSpPr/>
          <p:nvPr/>
        </p:nvSpPr>
        <p:spPr>
          <a:xfrm>
            <a:off x="521315" y="4190439"/>
            <a:ext cx="8260334" cy="10277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latin typeface="Times New Roman"/>
                <a:cs typeface="Times New Roman"/>
              </a:rPr>
              <a:t>Observation: </a:t>
            </a:r>
            <a:r>
              <a:rPr lang="en-US" sz="1600">
                <a:latin typeface="Times New Roman"/>
                <a:cs typeface="Times New Roman"/>
              </a:rPr>
              <a:t>If we look at the mean for Full-Time Men in 2020, it is </a:t>
            </a:r>
            <a:r>
              <a:rPr lang="en-US" sz="1600">
                <a:latin typeface="Times New Roman"/>
                <a:ea typeface="+mn-lt"/>
                <a:cs typeface="+mn-lt"/>
              </a:rPr>
              <a:t>relevantly</a:t>
            </a:r>
            <a:r>
              <a:rPr lang="en-US" sz="1600">
                <a:latin typeface="Times New Roman"/>
                <a:cs typeface="Times New Roman"/>
              </a:rPr>
              <a:t> lower than the mean in 2021. Also, the mean for Part-Time men in 2020 is lower than the mean in 2021. As for women in 2020, the mean for Full-Time is lower than the mean in 2021. Also, the mean for Part-Time women in 2020 is lower than the mean in 2021.</a:t>
            </a:r>
          </a:p>
        </p:txBody>
      </p:sp>
      <p:sp>
        <p:nvSpPr>
          <p:cNvPr id="16" name="Rectangle: Rounded Corners 15">
            <a:extLst>
              <a:ext uri="{FF2B5EF4-FFF2-40B4-BE49-F238E27FC236}">
                <a16:creationId xmlns:a16="http://schemas.microsoft.com/office/drawing/2014/main" id="{CDF8B02F-ACC8-1159-C2FD-626853399018}"/>
              </a:ext>
            </a:extLst>
          </p:cNvPr>
          <p:cNvSpPr/>
          <p:nvPr/>
        </p:nvSpPr>
        <p:spPr>
          <a:xfrm>
            <a:off x="894709" y="5322634"/>
            <a:ext cx="7347854" cy="91247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cs typeface="Calibri"/>
              </a:rPr>
              <a:t>Insight:</a:t>
            </a:r>
            <a:r>
              <a:rPr lang="en-US" sz="1400">
                <a:solidFill>
                  <a:schemeClr val="tx1"/>
                </a:solidFill>
                <a:cs typeface="Calibri"/>
              </a:rPr>
              <a:t> I did </a:t>
            </a:r>
            <a:r>
              <a:rPr lang="en-US" sz="1400">
                <a:solidFill>
                  <a:schemeClr val="tx1"/>
                </a:solidFill>
                <a:latin typeface="Times New Roman"/>
                <a:cs typeface="Calibri"/>
              </a:rPr>
              <a:t>not</a:t>
            </a:r>
            <a:r>
              <a:rPr lang="en-US" sz="1400">
                <a:solidFill>
                  <a:schemeClr val="tx1"/>
                </a:solidFill>
                <a:cs typeface="Calibri"/>
              </a:rPr>
              <a:t> expect women to have more Part-Time jobs than men. It's basically the opposite, with more men working Full-Time Jobs than women and Women working more Part-Time jobs than men.</a:t>
            </a:r>
          </a:p>
        </p:txBody>
      </p:sp>
    </p:spTree>
    <p:extLst>
      <p:ext uri="{BB962C8B-B14F-4D97-AF65-F5344CB8AC3E}">
        <p14:creationId xmlns:p14="http://schemas.microsoft.com/office/powerpoint/2010/main" val="24430995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056FCC3-DC0D-4C35-A2CE-B92FF4C31D88}"/>
              </a:ext>
            </a:extLst>
          </p:cNvPr>
          <p:cNvSpPr/>
          <p:nvPr/>
        </p:nvSpPr>
        <p:spPr>
          <a:xfrm>
            <a:off x="628650" y="251292"/>
            <a:ext cx="7886700" cy="146180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C:</a:t>
            </a:r>
            <a:r>
              <a:rPr lang="en-US" sz="1800" b="1">
                <a:latin typeface="Times New Roman"/>
                <a:cs typeface="Times New Roman"/>
              </a:rPr>
              <a:t> </a:t>
            </a:r>
            <a:r>
              <a:rPr lang="en-US">
                <a:latin typeface="Times New Roman"/>
                <a:cs typeface="Times New Roman"/>
              </a:rPr>
              <a:t>Is there strong evidence to conclude that </a:t>
            </a:r>
            <a:r>
              <a:rPr lang="en-US" sz="1800">
                <a:latin typeface="Times New Roman"/>
                <a:cs typeface="Times New Roman"/>
              </a:rPr>
              <a:t>the </a:t>
            </a:r>
            <a:r>
              <a:rPr lang="en-US">
                <a:latin typeface="Times New Roman"/>
                <a:cs typeface="Times New Roman"/>
              </a:rPr>
              <a:t>average number of </a:t>
            </a:r>
            <a:r>
              <a:rPr lang="en-US" sz="1800">
                <a:latin typeface="Times New Roman"/>
                <a:cs typeface="Times New Roman"/>
              </a:rPr>
              <a:t>unemployment </a:t>
            </a:r>
            <a:r>
              <a:rPr lang="en-US">
                <a:latin typeface="Times New Roman"/>
                <a:cs typeface="Times New Roman"/>
              </a:rPr>
              <a:t>rates during the pandemic (2020) exceeds unemployment rates for the following year (2021)? Based on the data from the map in the United States, what is the probability that unemployment rates are more than 7% in 2020 and compare it to 2021?</a:t>
            </a:r>
            <a:endParaRPr lang="en-US" sz="1800">
              <a:latin typeface="Times New Roman"/>
              <a:cs typeface="Times New Roman"/>
            </a:endParaRPr>
          </a:p>
        </p:txBody>
      </p:sp>
      <p:pic>
        <p:nvPicPr>
          <p:cNvPr id="7" name="Picture 7" descr="Map&#10;&#10;Description automatically generated">
            <a:extLst>
              <a:ext uri="{FF2B5EF4-FFF2-40B4-BE49-F238E27FC236}">
                <a16:creationId xmlns:a16="http://schemas.microsoft.com/office/drawing/2014/main" id="{FE869338-A3BA-6CBF-722A-170169058C8A}"/>
              </a:ext>
            </a:extLst>
          </p:cNvPr>
          <p:cNvPicPr>
            <a:picLocks noChangeAspect="1"/>
          </p:cNvPicPr>
          <p:nvPr/>
        </p:nvPicPr>
        <p:blipFill>
          <a:blip r:embed="rId2"/>
          <a:stretch>
            <a:fillRect/>
          </a:stretch>
        </p:blipFill>
        <p:spPr>
          <a:xfrm>
            <a:off x="144966" y="1832682"/>
            <a:ext cx="4839628" cy="2657375"/>
          </a:xfrm>
          <a:prstGeom prst="rect">
            <a:avLst/>
          </a:prstGeom>
        </p:spPr>
      </p:pic>
      <p:pic>
        <p:nvPicPr>
          <p:cNvPr id="8" name="Picture 8" descr="Map&#10;&#10;Description automatically generated">
            <a:extLst>
              <a:ext uri="{FF2B5EF4-FFF2-40B4-BE49-F238E27FC236}">
                <a16:creationId xmlns:a16="http://schemas.microsoft.com/office/drawing/2014/main" id="{0F4F8478-567A-CEB0-21DC-4B37C934E24E}"/>
              </a:ext>
            </a:extLst>
          </p:cNvPr>
          <p:cNvPicPr>
            <a:picLocks noChangeAspect="1"/>
          </p:cNvPicPr>
          <p:nvPr/>
        </p:nvPicPr>
        <p:blipFill>
          <a:blip r:embed="rId3"/>
          <a:stretch>
            <a:fillRect/>
          </a:stretch>
        </p:blipFill>
        <p:spPr>
          <a:xfrm>
            <a:off x="4204011" y="4073793"/>
            <a:ext cx="4939989" cy="2657947"/>
          </a:xfrm>
          <a:prstGeom prst="rect">
            <a:avLst/>
          </a:prstGeom>
        </p:spPr>
      </p:pic>
      <p:pic>
        <p:nvPicPr>
          <p:cNvPr id="9" name="Picture 9" descr="Map&#10;&#10;Description automatically generated">
            <a:extLst>
              <a:ext uri="{FF2B5EF4-FFF2-40B4-BE49-F238E27FC236}">
                <a16:creationId xmlns:a16="http://schemas.microsoft.com/office/drawing/2014/main" id="{1B6F41B7-615C-C711-619E-1E7A3542407F}"/>
              </a:ext>
            </a:extLst>
          </p:cNvPr>
          <p:cNvPicPr>
            <a:picLocks noChangeAspect="1"/>
          </p:cNvPicPr>
          <p:nvPr/>
        </p:nvPicPr>
        <p:blipFill>
          <a:blip r:embed="rId4"/>
          <a:stretch>
            <a:fillRect/>
          </a:stretch>
        </p:blipFill>
        <p:spPr>
          <a:xfrm>
            <a:off x="5374888" y="1827991"/>
            <a:ext cx="3144643" cy="2187258"/>
          </a:xfrm>
          <a:prstGeom prst="rect">
            <a:avLst/>
          </a:prstGeom>
        </p:spPr>
      </p:pic>
      <p:pic>
        <p:nvPicPr>
          <p:cNvPr id="10" name="Picture 10" descr="Map&#10;&#10;Description automatically generated">
            <a:extLst>
              <a:ext uri="{FF2B5EF4-FFF2-40B4-BE49-F238E27FC236}">
                <a16:creationId xmlns:a16="http://schemas.microsoft.com/office/drawing/2014/main" id="{681F506D-3138-6152-ADCA-E9266D55F246}"/>
              </a:ext>
            </a:extLst>
          </p:cNvPr>
          <p:cNvPicPr>
            <a:picLocks noChangeAspect="1"/>
          </p:cNvPicPr>
          <p:nvPr/>
        </p:nvPicPr>
        <p:blipFill>
          <a:blip r:embed="rId5"/>
          <a:stretch>
            <a:fillRect/>
          </a:stretch>
        </p:blipFill>
        <p:spPr>
          <a:xfrm>
            <a:off x="791737" y="4630450"/>
            <a:ext cx="2743200" cy="2102191"/>
          </a:xfrm>
          <a:prstGeom prst="rect">
            <a:avLst/>
          </a:prstGeom>
        </p:spPr>
      </p:pic>
    </p:spTree>
    <p:extLst>
      <p:ext uri="{BB962C8B-B14F-4D97-AF65-F5344CB8AC3E}">
        <p14:creationId xmlns:p14="http://schemas.microsoft.com/office/powerpoint/2010/main" val="530700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4D1C-5E8A-4535-78D3-3872783850F2}"/>
              </a:ext>
            </a:extLst>
          </p:cNvPr>
          <p:cNvSpPr>
            <a:spLocks noGrp="1"/>
          </p:cNvSpPr>
          <p:nvPr>
            <p:ph type="title"/>
          </p:nvPr>
        </p:nvSpPr>
        <p:spPr/>
        <p:txBody>
          <a:bodyPr/>
          <a:lstStyle/>
          <a:p>
            <a:r>
              <a:rPr lang="en-US">
                <a:cs typeface="Calibri Light"/>
              </a:rPr>
              <a:t>Hyperlinks for Data:</a:t>
            </a:r>
            <a:endParaRPr lang="en-US"/>
          </a:p>
        </p:txBody>
      </p:sp>
      <p:sp>
        <p:nvSpPr>
          <p:cNvPr id="3" name="Content Placeholder 2">
            <a:extLst>
              <a:ext uri="{FF2B5EF4-FFF2-40B4-BE49-F238E27FC236}">
                <a16:creationId xmlns:a16="http://schemas.microsoft.com/office/drawing/2014/main" id="{D6E4C870-8931-463F-CF5D-00D899097B17}"/>
              </a:ext>
            </a:extLst>
          </p:cNvPr>
          <p:cNvSpPr>
            <a:spLocks noGrp="1"/>
          </p:cNvSpPr>
          <p:nvPr>
            <p:ph idx="1"/>
          </p:nvPr>
        </p:nvSpPr>
        <p:spPr/>
        <p:txBody>
          <a:bodyPr vert="horz" lIns="91440" tIns="45720" rIns="91440" bIns="45720" rtlCol="0" anchor="t">
            <a:normAutofit fontScale="85000" lnSpcReduction="20000"/>
          </a:bodyPr>
          <a:lstStyle/>
          <a:p>
            <a:r>
              <a:rPr lang="en-US">
                <a:ea typeface="+mn-lt"/>
                <a:cs typeface="+mn-lt"/>
                <a:hlinkClick r:id="rId2"/>
              </a:rPr>
              <a:t>Covid Varient Chart</a:t>
            </a:r>
            <a:endParaRPr lang="en-US">
              <a:ea typeface="+mn-lt"/>
              <a:cs typeface="+mn-lt"/>
            </a:endParaRPr>
          </a:p>
          <a:p>
            <a:r>
              <a:rPr lang="en-US">
                <a:ea typeface="+mn-lt"/>
                <a:cs typeface="+mn-lt"/>
                <a:hlinkClick r:id="rId3"/>
              </a:rPr>
              <a:t>Income/ethnicity/covidrates</a:t>
            </a:r>
            <a:endParaRPr lang="en-US">
              <a:cs typeface="Calibri"/>
            </a:endParaRPr>
          </a:p>
          <a:p>
            <a:r>
              <a:rPr lang="en-US">
                <a:ea typeface="+mn-lt"/>
                <a:cs typeface="+mn-lt"/>
                <a:hlinkClick r:id="rId4"/>
              </a:rPr>
              <a:t>U.S. census</a:t>
            </a:r>
            <a:endParaRPr lang="en-US">
              <a:cs typeface="Calibri"/>
            </a:endParaRPr>
          </a:p>
          <a:p>
            <a:r>
              <a:rPr lang="en-US">
                <a:ea typeface="+mn-lt"/>
                <a:cs typeface="+mn-lt"/>
                <a:hlinkClick r:id="rId5"/>
              </a:rPr>
              <a:t>zip code data1</a:t>
            </a:r>
            <a:endParaRPr lang="en-US">
              <a:cs typeface="Calibri"/>
            </a:endParaRPr>
          </a:p>
          <a:p>
            <a:r>
              <a:rPr lang="en-US">
                <a:ea typeface="+mn-lt"/>
                <a:cs typeface="+mn-lt"/>
                <a:hlinkClick r:id="rId6"/>
              </a:rPr>
              <a:t>zip code data2</a:t>
            </a:r>
            <a:endParaRPr lang="en-US">
              <a:cs typeface="Calibri"/>
            </a:endParaRPr>
          </a:p>
          <a:p>
            <a:r>
              <a:rPr lang="en-US">
                <a:ea typeface="+mn-lt"/>
                <a:cs typeface="+mn-lt"/>
                <a:hlinkClick r:id="rId7"/>
              </a:rPr>
              <a:t>zip code data3</a:t>
            </a:r>
            <a:endParaRPr lang="en-US">
              <a:cs typeface="Calibri"/>
            </a:endParaRPr>
          </a:p>
          <a:p>
            <a:r>
              <a:rPr lang="en-US">
                <a:ea typeface="+mn-lt"/>
                <a:cs typeface="+mn-lt"/>
                <a:hlinkClick r:id="rId8"/>
              </a:rPr>
              <a:t>Life expectancy </a:t>
            </a:r>
            <a:endParaRPr lang="en-US">
              <a:cs typeface="Calibri"/>
            </a:endParaRPr>
          </a:p>
          <a:p>
            <a:r>
              <a:rPr lang="en-US">
                <a:ea typeface="+mn-lt"/>
                <a:cs typeface="+mn-lt"/>
                <a:hlinkClick r:id="rId9"/>
              </a:rPr>
              <a:t>Vast information on covid/dashboard</a:t>
            </a:r>
            <a:endParaRPr lang="en-US">
              <a:cs typeface="Calibri"/>
            </a:endParaRPr>
          </a:p>
          <a:p>
            <a:r>
              <a:rPr lang="en-US">
                <a:ea typeface="+mn-lt"/>
                <a:cs typeface="+mn-lt"/>
                <a:hlinkClick r:id="rId10"/>
              </a:rPr>
              <a:t>All michigan city population data</a:t>
            </a:r>
            <a:endParaRPr lang="en-US">
              <a:cs typeface="Calibri"/>
            </a:endParaRPr>
          </a:p>
          <a:p>
            <a:r>
              <a:rPr lang="en-US">
                <a:ea typeface="+mn-lt"/>
                <a:cs typeface="+mn-lt"/>
                <a:hlinkClick r:id="rId11"/>
              </a:rPr>
              <a:t>National Averages</a:t>
            </a:r>
            <a:endParaRPr lang="en-US">
              <a:cs typeface="Calibri"/>
            </a:endParaRPr>
          </a:p>
          <a:p>
            <a:r>
              <a:rPr lang="en-US">
                <a:ea typeface="+mn-lt"/>
                <a:cs typeface="+mn-lt"/>
                <a:hlinkClick r:id="rId12"/>
              </a:rPr>
              <a:t>Michigan County Health</a:t>
            </a:r>
            <a:r>
              <a:rPr lang="en-US">
                <a:ea typeface="+mn-lt"/>
                <a:cs typeface="+mn-lt"/>
              </a:rPr>
              <a:t> </a:t>
            </a:r>
            <a:endParaRPr lang="en-US">
              <a:cs typeface="Calibri"/>
            </a:endParaRPr>
          </a:p>
          <a:p>
            <a:endParaRPr lang="en-US">
              <a:cs typeface="Calibri"/>
            </a:endParaRPr>
          </a:p>
          <a:p>
            <a:endParaRPr lang="en-US">
              <a:cs typeface="Calibri"/>
            </a:endParaRPr>
          </a:p>
          <a:p>
            <a:endParaRPr lang="en-US">
              <a:cs typeface="Calibri"/>
            </a:endParaRPr>
          </a:p>
          <a:p>
            <a:pPr marL="0" indent="0">
              <a:buNone/>
            </a:pPr>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42021027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738D201-5942-8C16-CB24-F4CF72B1CB4B}"/>
              </a:ext>
            </a:extLst>
          </p:cNvPr>
          <p:cNvSpPr/>
          <p:nvPr/>
        </p:nvSpPr>
        <p:spPr>
          <a:xfrm>
            <a:off x="2590799" y="334879"/>
            <a:ext cx="3960394" cy="51134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2020 Map Unemployment Rates</a:t>
            </a:r>
            <a:endParaRPr lang="en-US"/>
          </a:p>
        </p:txBody>
      </p:sp>
      <p:pic>
        <p:nvPicPr>
          <p:cNvPr id="5" name="Picture 5" descr="Map&#10;&#10;Description automatically generated">
            <a:extLst>
              <a:ext uri="{FF2B5EF4-FFF2-40B4-BE49-F238E27FC236}">
                <a16:creationId xmlns:a16="http://schemas.microsoft.com/office/drawing/2014/main" id="{A3BC8006-42E5-607A-7D1C-AA72CA91F654}"/>
              </a:ext>
            </a:extLst>
          </p:cNvPr>
          <p:cNvPicPr>
            <a:picLocks noChangeAspect="1"/>
          </p:cNvPicPr>
          <p:nvPr/>
        </p:nvPicPr>
        <p:blipFill>
          <a:blip r:embed="rId2"/>
          <a:stretch>
            <a:fillRect/>
          </a:stretch>
        </p:blipFill>
        <p:spPr>
          <a:xfrm>
            <a:off x="1778" y="889696"/>
            <a:ext cx="7705910" cy="4212050"/>
          </a:xfrm>
          <a:prstGeom prst="rect">
            <a:avLst/>
          </a:prstGeom>
        </p:spPr>
      </p:pic>
      <p:pic>
        <p:nvPicPr>
          <p:cNvPr id="6" name="Picture 6" descr="Map&#10;&#10;Description automatically generated">
            <a:extLst>
              <a:ext uri="{FF2B5EF4-FFF2-40B4-BE49-F238E27FC236}">
                <a16:creationId xmlns:a16="http://schemas.microsoft.com/office/drawing/2014/main" id="{7AEDE73A-26CB-532A-2280-5FF8DFF48CBE}"/>
              </a:ext>
            </a:extLst>
          </p:cNvPr>
          <p:cNvPicPr>
            <a:picLocks noChangeAspect="1"/>
          </p:cNvPicPr>
          <p:nvPr/>
        </p:nvPicPr>
        <p:blipFill rotWithShape="1">
          <a:blip r:embed="rId3"/>
          <a:srcRect l="21687" t="2756" r="-301" b="10459"/>
          <a:stretch/>
        </p:blipFill>
        <p:spPr>
          <a:xfrm>
            <a:off x="6178216" y="4242800"/>
            <a:ext cx="2962496" cy="2617000"/>
          </a:xfrm>
          <a:prstGeom prst="rect">
            <a:avLst/>
          </a:prstGeom>
        </p:spPr>
      </p:pic>
      <p:sp>
        <p:nvSpPr>
          <p:cNvPr id="9" name="Rectangle: Rounded Corners 8">
            <a:extLst>
              <a:ext uri="{FF2B5EF4-FFF2-40B4-BE49-F238E27FC236}">
                <a16:creationId xmlns:a16="http://schemas.microsoft.com/office/drawing/2014/main" id="{3EE4970B-6376-ACA0-A6FE-AFC8D13504AD}"/>
              </a:ext>
            </a:extLst>
          </p:cNvPr>
          <p:cNvSpPr/>
          <p:nvPr/>
        </p:nvSpPr>
        <p:spPr>
          <a:xfrm>
            <a:off x="847905" y="5225613"/>
            <a:ext cx="4678411" cy="110289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Let us take a look at a sample of some states:</a:t>
            </a:r>
          </a:p>
          <a:p>
            <a:pPr algn="ctr"/>
            <a:r>
              <a:rPr lang="en-US">
                <a:cs typeface="Calibri"/>
              </a:rPr>
              <a:t>Michigan, California, Colorado, and Mississippi</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B142165-74EA-CDBE-88BD-4999C8620C87}"/>
                  </a:ext>
                </a:extLst>
              </p14:cNvPr>
              <p14:cNvContentPartPr/>
              <p14:nvPr/>
            </p14:nvContentPartPr>
            <p14:xfrm>
              <a:off x="4686350" y="1267866"/>
              <a:ext cx="1047749" cy="1228724"/>
            </p14:xfrm>
          </p:contentPart>
        </mc:Choice>
        <mc:Fallback xmlns="">
          <p:pic>
            <p:nvPicPr>
              <p:cNvPr id="11" name="Ink 10">
                <a:extLst>
                  <a:ext uri="{FF2B5EF4-FFF2-40B4-BE49-F238E27FC236}">
                    <a16:creationId xmlns:a16="http://schemas.microsoft.com/office/drawing/2014/main" id="{8B142165-74EA-CDBE-88BD-4999C8620C87}"/>
                  </a:ext>
                </a:extLst>
              </p:cNvPr>
              <p:cNvPicPr/>
              <p:nvPr/>
            </p:nvPicPr>
            <p:blipFill>
              <a:blip r:embed="rId5"/>
              <a:stretch>
                <a:fillRect/>
              </a:stretch>
            </p:blipFill>
            <p:spPr>
              <a:xfrm>
                <a:off x="4668366" y="1249892"/>
                <a:ext cx="1083357" cy="12643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42A106D-A85F-F180-F525-50BFDCACEE88}"/>
                  </a:ext>
                </a:extLst>
              </p14:cNvPr>
              <p14:cNvContentPartPr/>
              <p14:nvPr/>
            </p14:nvContentPartPr>
            <p14:xfrm>
              <a:off x="297212" y="2083810"/>
              <a:ext cx="1466849" cy="1847850"/>
            </p14:xfrm>
          </p:contentPart>
        </mc:Choice>
        <mc:Fallback xmlns="">
          <p:pic>
            <p:nvPicPr>
              <p:cNvPr id="12" name="Ink 11">
                <a:extLst>
                  <a:ext uri="{FF2B5EF4-FFF2-40B4-BE49-F238E27FC236}">
                    <a16:creationId xmlns:a16="http://schemas.microsoft.com/office/drawing/2014/main" id="{642A106D-A85F-F180-F525-50BFDCACEE88}"/>
                  </a:ext>
                </a:extLst>
              </p:cNvPr>
              <p:cNvPicPr/>
              <p:nvPr/>
            </p:nvPicPr>
            <p:blipFill>
              <a:blip r:embed="rId7"/>
              <a:stretch>
                <a:fillRect/>
              </a:stretch>
            </p:blipFill>
            <p:spPr>
              <a:xfrm>
                <a:off x="279262" y="2065786"/>
                <a:ext cx="1502389" cy="188353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8378EF36-DE27-CEE2-4560-B9B76201C43D}"/>
                  </a:ext>
                </a:extLst>
              </p14:cNvPr>
              <p14:cNvContentPartPr/>
              <p14:nvPr/>
            </p14:nvContentPartPr>
            <p14:xfrm>
              <a:off x="4494713" y="3401073"/>
              <a:ext cx="561975" cy="828674"/>
            </p14:xfrm>
          </p:contentPart>
        </mc:Choice>
        <mc:Fallback xmlns="">
          <p:pic>
            <p:nvPicPr>
              <p:cNvPr id="13" name="Ink 12">
                <a:extLst>
                  <a:ext uri="{FF2B5EF4-FFF2-40B4-BE49-F238E27FC236}">
                    <a16:creationId xmlns:a16="http://schemas.microsoft.com/office/drawing/2014/main" id="{8378EF36-DE27-CEE2-4560-B9B76201C43D}"/>
                  </a:ext>
                </a:extLst>
              </p:cNvPr>
              <p:cNvPicPr/>
              <p:nvPr/>
            </p:nvPicPr>
            <p:blipFill>
              <a:blip r:embed="rId9"/>
              <a:stretch>
                <a:fillRect/>
              </a:stretch>
            </p:blipFill>
            <p:spPr>
              <a:xfrm>
                <a:off x="4476608" y="3383019"/>
                <a:ext cx="597823" cy="86442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A90E27D8-F397-6A7C-0BDA-360215F49D3C}"/>
                  </a:ext>
                </a:extLst>
              </p14:cNvPr>
              <p14:cNvContentPartPr/>
              <p14:nvPr/>
            </p14:nvContentPartPr>
            <p14:xfrm>
              <a:off x="2179854" y="2400846"/>
              <a:ext cx="1114424" cy="895350"/>
            </p14:xfrm>
          </p:contentPart>
        </mc:Choice>
        <mc:Fallback xmlns="">
          <p:pic>
            <p:nvPicPr>
              <p:cNvPr id="14" name="Ink 13">
                <a:extLst>
                  <a:ext uri="{FF2B5EF4-FFF2-40B4-BE49-F238E27FC236}">
                    <a16:creationId xmlns:a16="http://schemas.microsoft.com/office/drawing/2014/main" id="{A90E27D8-F397-6A7C-0BDA-360215F49D3C}"/>
                  </a:ext>
                </a:extLst>
              </p:cNvPr>
              <p:cNvPicPr/>
              <p:nvPr/>
            </p:nvPicPr>
            <p:blipFill>
              <a:blip r:embed="rId11"/>
              <a:stretch>
                <a:fillRect/>
              </a:stretch>
            </p:blipFill>
            <p:spPr>
              <a:xfrm>
                <a:off x="2161874" y="2382831"/>
                <a:ext cx="1150025" cy="931020"/>
              </a:xfrm>
              <a:prstGeom prst="rect">
                <a:avLst/>
              </a:prstGeom>
            </p:spPr>
          </p:pic>
        </mc:Fallback>
      </mc:AlternateContent>
    </p:spTree>
    <p:extLst>
      <p:ext uri="{BB962C8B-B14F-4D97-AF65-F5344CB8AC3E}">
        <p14:creationId xmlns:p14="http://schemas.microsoft.com/office/powerpoint/2010/main" val="37688884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6DC32DB-674F-A41B-A076-3B67304788E8}"/>
              </a:ext>
            </a:extLst>
          </p:cNvPr>
          <p:cNvSpPr/>
          <p:nvPr/>
        </p:nvSpPr>
        <p:spPr>
          <a:xfrm>
            <a:off x="2590799" y="334879"/>
            <a:ext cx="3960394" cy="51134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2021 Map Unemployment Rates</a:t>
            </a:r>
            <a:endParaRPr lang="en-US"/>
          </a:p>
        </p:txBody>
      </p:sp>
      <p:pic>
        <p:nvPicPr>
          <p:cNvPr id="8" name="Picture 8" descr="Map&#10;&#10;Description automatically generated">
            <a:extLst>
              <a:ext uri="{FF2B5EF4-FFF2-40B4-BE49-F238E27FC236}">
                <a16:creationId xmlns:a16="http://schemas.microsoft.com/office/drawing/2014/main" id="{2FE3D803-0FC4-2507-ADB3-E038C2FAA6E4}"/>
              </a:ext>
            </a:extLst>
          </p:cNvPr>
          <p:cNvPicPr>
            <a:picLocks noChangeAspect="1"/>
          </p:cNvPicPr>
          <p:nvPr/>
        </p:nvPicPr>
        <p:blipFill>
          <a:blip r:embed="rId2"/>
          <a:stretch>
            <a:fillRect/>
          </a:stretch>
        </p:blipFill>
        <p:spPr>
          <a:xfrm>
            <a:off x="955" y="921841"/>
            <a:ext cx="7746415" cy="4168448"/>
          </a:xfrm>
          <a:prstGeom prst="rect">
            <a:avLst/>
          </a:prstGeom>
        </p:spPr>
      </p:pic>
      <p:pic>
        <p:nvPicPr>
          <p:cNvPr id="9" name="Picture 9" descr="Map&#10;&#10;Description automatically generated">
            <a:extLst>
              <a:ext uri="{FF2B5EF4-FFF2-40B4-BE49-F238E27FC236}">
                <a16:creationId xmlns:a16="http://schemas.microsoft.com/office/drawing/2014/main" id="{4DBAB992-E7B2-BC84-2B0C-520BC533B98D}"/>
              </a:ext>
            </a:extLst>
          </p:cNvPr>
          <p:cNvPicPr>
            <a:picLocks noChangeAspect="1"/>
          </p:cNvPicPr>
          <p:nvPr/>
        </p:nvPicPr>
        <p:blipFill rotWithShape="1">
          <a:blip r:embed="rId3"/>
          <a:srcRect l="20524" b="3409"/>
          <a:stretch/>
        </p:blipFill>
        <p:spPr>
          <a:xfrm>
            <a:off x="6044540" y="3975314"/>
            <a:ext cx="3095128" cy="2878386"/>
          </a:xfrm>
          <a:prstGeom prst="rect">
            <a:avLst/>
          </a:prstGeom>
        </p:spPr>
      </p:pic>
      <p:sp>
        <p:nvSpPr>
          <p:cNvPr id="13" name="Rectangle: Rounded Corners 12">
            <a:extLst>
              <a:ext uri="{FF2B5EF4-FFF2-40B4-BE49-F238E27FC236}">
                <a16:creationId xmlns:a16="http://schemas.microsoft.com/office/drawing/2014/main" id="{807CAFFE-A5E9-0699-0DC9-F4DF6A7B90CA}"/>
              </a:ext>
            </a:extLst>
          </p:cNvPr>
          <p:cNvSpPr/>
          <p:nvPr/>
        </p:nvSpPr>
        <p:spPr>
          <a:xfrm>
            <a:off x="847905" y="5167983"/>
            <a:ext cx="4678411" cy="110289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Let us take a look at a sample of some states:</a:t>
            </a:r>
          </a:p>
          <a:p>
            <a:pPr algn="ctr"/>
            <a:r>
              <a:rPr lang="en-US">
                <a:cs typeface="Calibri"/>
              </a:rPr>
              <a:t>Michigan, California, Colorado, and Mississippi</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212356AC-02FC-C377-6799-38AA078BF10E}"/>
                  </a:ext>
                </a:extLst>
              </p14:cNvPr>
              <p14:cNvContentPartPr/>
              <p14:nvPr/>
            </p14:nvContentPartPr>
            <p14:xfrm>
              <a:off x="4580762" y="1305853"/>
              <a:ext cx="1104899" cy="1162049"/>
            </p14:xfrm>
          </p:contentPart>
        </mc:Choice>
        <mc:Fallback xmlns="">
          <p:pic>
            <p:nvPicPr>
              <p:cNvPr id="16" name="Ink 15">
                <a:extLst>
                  <a:ext uri="{FF2B5EF4-FFF2-40B4-BE49-F238E27FC236}">
                    <a16:creationId xmlns:a16="http://schemas.microsoft.com/office/drawing/2014/main" id="{212356AC-02FC-C377-6799-38AA078BF10E}"/>
                  </a:ext>
                </a:extLst>
              </p:cNvPr>
              <p:cNvPicPr/>
              <p:nvPr/>
            </p:nvPicPr>
            <p:blipFill>
              <a:blip r:embed="rId5"/>
              <a:stretch>
                <a:fillRect/>
              </a:stretch>
            </p:blipFill>
            <p:spPr>
              <a:xfrm>
                <a:off x="4562784" y="1287876"/>
                <a:ext cx="1140495" cy="119764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78825708-1554-BCB8-22BB-C3EC288C9A55}"/>
                  </a:ext>
                </a:extLst>
              </p14:cNvPr>
              <p14:cNvContentPartPr/>
              <p14:nvPr/>
            </p14:nvContentPartPr>
            <p14:xfrm>
              <a:off x="4408306" y="3380558"/>
              <a:ext cx="571500" cy="952500"/>
            </p14:xfrm>
          </p:contentPart>
        </mc:Choice>
        <mc:Fallback xmlns="">
          <p:pic>
            <p:nvPicPr>
              <p:cNvPr id="23" name="Ink 22">
                <a:extLst>
                  <a:ext uri="{FF2B5EF4-FFF2-40B4-BE49-F238E27FC236}">
                    <a16:creationId xmlns:a16="http://schemas.microsoft.com/office/drawing/2014/main" id="{78825708-1554-BCB8-22BB-C3EC288C9A55}"/>
                  </a:ext>
                </a:extLst>
              </p:cNvPr>
              <p:cNvPicPr/>
              <p:nvPr/>
            </p:nvPicPr>
            <p:blipFill>
              <a:blip r:embed="rId7"/>
              <a:stretch>
                <a:fillRect/>
              </a:stretch>
            </p:blipFill>
            <p:spPr>
              <a:xfrm>
                <a:off x="4390186" y="3362552"/>
                <a:ext cx="607377" cy="9881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7E323CAE-CEEF-BDEB-7C6D-BCE4CA024FBC}"/>
                  </a:ext>
                </a:extLst>
              </p14:cNvPr>
              <p14:cNvContentPartPr/>
              <p14:nvPr/>
            </p14:nvContentPartPr>
            <p14:xfrm>
              <a:off x="1872391" y="2469368"/>
              <a:ext cx="1409699" cy="885825"/>
            </p14:xfrm>
          </p:contentPart>
        </mc:Choice>
        <mc:Fallback xmlns="">
          <p:pic>
            <p:nvPicPr>
              <p:cNvPr id="24" name="Ink 23">
                <a:extLst>
                  <a:ext uri="{FF2B5EF4-FFF2-40B4-BE49-F238E27FC236}">
                    <a16:creationId xmlns:a16="http://schemas.microsoft.com/office/drawing/2014/main" id="{7E323CAE-CEEF-BDEB-7C6D-BCE4CA024FBC}"/>
                  </a:ext>
                </a:extLst>
              </p:cNvPr>
              <p:cNvPicPr/>
              <p:nvPr/>
            </p:nvPicPr>
            <p:blipFill>
              <a:blip r:embed="rId9"/>
              <a:stretch>
                <a:fillRect/>
              </a:stretch>
            </p:blipFill>
            <p:spPr>
              <a:xfrm>
                <a:off x="1854442" y="2451319"/>
                <a:ext cx="1445238" cy="9215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7DEAF235-2DC0-9C20-0B74-10E0F7508121}"/>
                  </a:ext>
                </a:extLst>
              </p14:cNvPr>
              <p14:cNvContentPartPr/>
              <p14:nvPr/>
            </p14:nvContentPartPr>
            <p14:xfrm>
              <a:off x="115260" y="2228369"/>
              <a:ext cx="1628775" cy="1847850"/>
            </p14:xfrm>
          </p:contentPart>
        </mc:Choice>
        <mc:Fallback xmlns="">
          <p:pic>
            <p:nvPicPr>
              <p:cNvPr id="25" name="Ink 24">
                <a:extLst>
                  <a:ext uri="{FF2B5EF4-FFF2-40B4-BE49-F238E27FC236}">
                    <a16:creationId xmlns:a16="http://schemas.microsoft.com/office/drawing/2014/main" id="{7DEAF235-2DC0-9C20-0B74-10E0F7508121}"/>
                  </a:ext>
                </a:extLst>
              </p:cNvPr>
              <p:cNvPicPr/>
              <p:nvPr/>
            </p:nvPicPr>
            <p:blipFill>
              <a:blip r:embed="rId11"/>
              <a:stretch>
                <a:fillRect/>
              </a:stretch>
            </p:blipFill>
            <p:spPr>
              <a:xfrm>
                <a:off x="97318" y="2210341"/>
                <a:ext cx="1664300" cy="1883545"/>
              </a:xfrm>
              <a:prstGeom prst="rect">
                <a:avLst/>
              </a:prstGeom>
            </p:spPr>
          </p:pic>
        </mc:Fallback>
      </mc:AlternateContent>
    </p:spTree>
    <p:extLst>
      <p:ext uri="{BB962C8B-B14F-4D97-AF65-F5344CB8AC3E}">
        <p14:creationId xmlns:p14="http://schemas.microsoft.com/office/powerpoint/2010/main" val="98085497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53FD18-66D7-6DAB-BD20-5F151B6A0EDE}"/>
              </a:ext>
            </a:extLst>
          </p:cNvPr>
          <p:cNvSpPr/>
          <p:nvPr/>
        </p:nvSpPr>
        <p:spPr>
          <a:xfrm>
            <a:off x="628650" y="385763"/>
            <a:ext cx="7886700" cy="141378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C:</a:t>
            </a:r>
            <a:r>
              <a:rPr lang="en-US" sz="1800" b="1">
                <a:latin typeface="Times New Roman"/>
                <a:cs typeface="Times New Roman"/>
              </a:rPr>
              <a:t> </a:t>
            </a:r>
            <a:r>
              <a:rPr lang="en-US">
                <a:solidFill>
                  <a:schemeClr val="tx1"/>
                </a:solidFill>
                <a:highlight>
                  <a:srgbClr val="FFFF00"/>
                </a:highlight>
                <a:latin typeface="Times New Roman"/>
                <a:cs typeface="Times New Roman"/>
              </a:rPr>
              <a:t>Is there strong evidence to conclude that </a:t>
            </a:r>
            <a:r>
              <a:rPr lang="en-US" sz="1800">
                <a:solidFill>
                  <a:schemeClr val="tx1"/>
                </a:solidFill>
                <a:highlight>
                  <a:srgbClr val="FFFF00"/>
                </a:highlight>
                <a:latin typeface="Times New Roman"/>
                <a:cs typeface="Times New Roman"/>
              </a:rPr>
              <a:t>the </a:t>
            </a:r>
            <a:r>
              <a:rPr lang="en-US">
                <a:solidFill>
                  <a:schemeClr val="tx1"/>
                </a:solidFill>
                <a:highlight>
                  <a:srgbClr val="FFFF00"/>
                </a:highlight>
                <a:latin typeface="Times New Roman"/>
                <a:cs typeface="Times New Roman"/>
              </a:rPr>
              <a:t>average number of </a:t>
            </a:r>
            <a:r>
              <a:rPr lang="en-US" sz="1800">
                <a:solidFill>
                  <a:schemeClr val="tx1"/>
                </a:solidFill>
                <a:highlight>
                  <a:srgbClr val="FFFF00"/>
                </a:highlight>
                <a:latin typeface="Times New Roman"/>
                <a:cs typeface="Times New Roman"/>
              </a:rPr>
              <a:t>unemployment </a:t>
            </a:r>
            <a:r>
              <a:rPr lang="en-US">
                <a:solidFill>
                  <a:schemeClr val="tx1"/>
                </a:solidFill>
                <a:highlight>
                  <a:srgbClr val="FFFF00"/>
                </a:highlight>
                <a:latin typeface="Times New Roman"/>
                <a:cs typeface="Times New Roman"/>
              </a:rPr>
              <a:t>rates during the pandemic (2020) exceeds unemployment rates for the following year (2021)? </a:t>
            </a:r>
            <a:r>
              <a:rPr lang="en-US">
                <a:latin typeface="Times New Roman"/>
                <a:cs typeface="Times New Roman"/>
              </a:rPr>
              <a:t>Based on the data from the map in the United States, what is the probability that unemployment rates are more than 7% in 2020 and compare to 2021?</a:t>
            </a:r>
            <a:endParaRPr lang="en-US" sz="1800">
              <a:latin typeface="Times New Roman"/>
              <a:cs typeface="Times New Roman"/>
            </a:endParaRPr>
          </a:p>
        </p:txBody>
      </p:sp>
      <p:sp>
        <p:nvSpPr>
          <p:cNvPr id="7" name="Rectangle: Rounded Corners 6">
            <a:extLst>
              <a:ext uri="{FF2B5EF4-FFF2-40B4-BE49-F238E27FC236}">
                <a16:creationId xmlns:a16="http://schemas.microsoft.com/office/drawing/2014/main" id="{EC3F2C18-F406-A6E8-3C7D-3631AAE24036}"/>
              </a:ext>
            </a:extLst>
          </p:cNvPr>
          <p:cNvSpPr/>
          <p:nvPr/>
        </p:nvSpPr>
        <p:spPr>
          <a:xfrm>
            <a:off x="628171" y="2030506"/>
            <a:ext cx="1767327" cy="461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a:cs typeface="Times New Roman"/>
              </a:rPr>
              <a:t>Michigan 2020</a:t>
            </a:r>
          </a:p>
        </p:txBody>
      </p:sp>
      <p:sp>
        <p:nvSpPr>
          <p:cNvPr id="8" name="Rectangle: Rounded Corners 7">
            <a:extLst>
              <a:ext uri="{FF2B5EF4-FFF2-40B4-BE49-F238E27FC236}">
                <a16:creationId xmlns:a16="http://schemas.microsoft.com/office/drawing/2014/main" id="{1CF0B9A3-EF44-660C-2D33-3FAD87B317BB}"/>
              </a:ext>
            </a:extLst>
          </p:cNvPr>
          <p:cNvSpPr/>
          <p:nvPr/>
        </p:nvSpPr>
        <p:spPr>
          <a:xfrm>
            <a:off x="628170" y="2587598"/>
            <a:ext cx="1767327" cy="461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Times New Roman"/>
              </a:rPr>
              <a:t>Michigan 2021</a:t>
            </a:r>
          </a:p>
        </p:txBody>
      </p:sp>
      <p:sp>
        <p:nvSpPr>
          <p:cNvPr id="9" name="Rectangle: Rounded Corners 8">
            <a:extLst>
              <a:ext uri="{FF2B5EF4-FFF2-40B4-BE49-F238E27FC236}">
                <a16:creationId xmlns:a16="http://schemas.microsoft.com/office/drawing/2014/main" id="{8F5441C6-5B6F-9C22-F011-195D5BD5D0B8}"/>
              </a:ext>
            </a:extLst>
          </p:cNvPr>
          <p:cNvSpPr/>
          <p:nvPr/>
        </p:nvSpPr>
        <p:spPr>
          <a:xfrm>
            <a:off x="628170" y="3663362"/>
            <a:ext cx="1767327" cy="461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Times New Roman"/>
              </a:rPr>
              <a:t>California 2020</a:t>
            </a:r>
          </a:p>
        </p:txBody>
      </p:sp>
      <p:sp>
        <p:nvSpPr>
          <p:cNvPr id="10" name="Rectangle: Rounded Corners 9">
            <a:extLst>
              <a:ext uri="{FF2B5EF4-FFF2-40B4-BE49-F238E27FC236}">
                <a16:creationId xmlns:a16="http://schemas.microsoft.com/office/drawing/2014/main" id="{B281BBE9-20FC-9107-F839-03205BC846E3}"/>
              </a:ext>
            </a:extLst>
          </p:cNvPr>
          <p:cNvSpPr/>
          <p:nvPr/>
        </p:nvSpPr>
        <p:spPr>
          <a:xfrm>
            <a:off x="628169" y="4220454"/>
            <a:ext cx="1767327" cy="461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Times New Roman"/>
              </a:rPr>
              <a:t>California 2021</a:t>
            </a:r>
          </a:p>
        </p:txBody>
      </p:sp>
      <p:sp>
        <p:nvSpPr>
          <p:cNvPr id="11" name="Rectangle: Rounded Corners 10">
            <a:extLst>
              <a:ext uri="{FF2B5EF4-FFF2-40B4-BE49-F238E27FC236}">
                <a16:creationId xmlns:a16="http://schemas.microsoft.com/office/drawing/2014/main" id="{6586035F-B355-2E6F-9D2B-B68336D8D87E}"/>
              </a:ext>
            </a:extLst>
          </p:cNvPr>
          <p:cNvSpPr/>
          <p:nvPr/>
        </p:nvSpPr>
        <p:spPr>
          <a:xfrm>
            <a:off x="4854389" y="2030505"/>
            <a:ext cx="1767327" cy="461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Times New Roman"/>
              </a:rPr>
              <a:t>Mississippi 2020</a:t>
            </a:r>
          </a:p>
        </p:txBody>
      </p:sp>
      <p:sp>
        <p:nvSpPr>
          <p:cNvPr id="12" name="Rectangle: Rounded Corners 11">
            <a:extLst>
              <a:ext uri="{FF2B5EF4-FFF2-40B4-BE49-F238E27FC236}">
                <a16:creationId xmlns:a16="http://schemas.microsoft.com/office/drawing/2014/main" id="{F3886F30-9D14-643A-013D-B7BF07E09427}"/>
              </a:ext>
            </a:extLst>
          </p:cNvPr>
          <p:cNvSpPr/>
          <p:nvPr/>
        </p:nvSpPr>
        <p:spPr>
          <a:xfrm>
            <a:off x="4854388" y="2587597"/>
            <a:ext cx="1767327" cy="461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Times New Roman"/>
              </a:rPr>
              <a:t>Mississippi 2021</a:t>
            </a:r>
          </a:p>
        </p:txBody>
      </p:sp>
      <p:sp>
        <p:nvSpPr>
          <p:cNvPr id="13" name="Rectangle: Rounded Corners 12">
            <a:extLst>
              <a:ext uri="{FF2B5EF4-FFF2-40B4-BE49-F238E27FC236}">
                <a16:creationId xmlns:a16="http://schemas.microsoft.com/office/drawing/2014/main" id="{6A3B787D-B444-A52A-4E50-A805EE80E010}"/>
              </a:ext>
            </a:extLst>
          </p:cNvPr>
          <p:cNvSpPr/>
          <p:nvPr/>
        </p:nvSpPr>
        <p:spPr>
          <a:xfrm>
            <a:off x="4854388" y="3663361"/>
            <a:ext cx="1767327" cy="461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Times New Roman"/>
              </a:rPr>
              <a:t>Colorado 2020</a:t>
            </a:r>
          </a:p>
        </p:txBody>
      </p:sp>
      <p:sp>
        <p:nvSpPr>
          <p:cNvPr id="14" name="Rectangle: Rounded Corners 13">
            <a:extLst>
              <a:ext uri="{FF2B5EF4-FFF2-40B4-BE49-F238E27FC236}">
                <a16:creationId xmlns:a16="http://schemas.microsoft.com/office/drawing/2014/main" id="{01701719-B223-CA97-6A54-60E30FD53A56}"/>
              </a:ext>
            </a:extLst>
          </p:cNvPr>
          <p:cNvSpPr/>
          <p:nvPr/>
        </p:nvSpPr>
        <p:spPr>
          <a:xfrm>
            <a:off x="4854387" y="4220453"/>
            <a:ext cx="1767327" cy="461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Times New Roman"/>
              </a:rPr>
              <a:t>Colorado 2021</a:t>
            </a:r>
          </a:p>
        </p:txBody>
      </p:sp>
      <p:sp>
        <p:nvSpPr>
          <p:cNvPr id="15" name="Rectangle: Rounded Corners 14">
            <a:extLst>
              <a:ext uri="{FF2B5EF4-FFF2-40B4-BE49-F238E27FC236}">
                <a16:creationId xmlns:a16="http://schemas.microsoft.com/office/drawing/2014/main" id="{5D7DF9FE-4930-6E02-8B97-465C0391F420}"/>
              </a:ext>
            </a:extLst>
          </p:cNvPr>
          <p:cNvSpPr/>
          <p:nvPr/>
        </p:nvSpPr>
        <p:spPr>
          <a:xfrm>
            <a:off x="2837330" y="2030505"/>
            <a:ext cx="864454" cy="4610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10.0</a:t>
            </a:r>
          </a:p>
        </p:txBody>
      </p:sp>
      <p:sp>
        <p:nvSpPr>
          <p:cNvPr id="17" name="TextBox 16">
            <a:extLst>
              <a:ext uri="{FF2B5EF4-FFF2-40B4-BE49-F238E27FC236}">
                <a16:creationId xmlns:a16="http://schemas.microsoft.com/office/drawing/2014/main" id="{CD7AFBCB-74EA-CD83-5C33-7A731F56A370}"/>
              </a:ext>
            </a:extLst>
          </p:cNvPr>
          <p:cNvSpPr txBox="1"/>
          <p:nvPr/>
        </p:nvSpPr>
        <p:spPr>
          <a:xfrm>
            <a:off x="2446100" y="2006105"/>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a:t>
            </a:r>
          </a:p>
        </p:txBody>
      </p:sp>
      <p:sp>
        <p:nvSpPr>
          <p:cNvPr id="18" name="TextBox 17">
            <a:extLst>
              <a:ext uri="{FF2B5EF4-FFF2-40B4-BE49-F238E27FC236}">
                <a16:creationId xmlns:a16="http://schemas.microsoft.com/office/drawing/2014/main" id="{616A3227-7869-833C-E387-F1A206DDE4AE}"/>
              </a:ext>
            </a:extLst>
          </p:cNvPr>
          <p:cNvSpPr txBox="1"/>
          <p:nvPr/>
        </p:nvSpPr>
        <p:spPr>
          <a:xfrm>
            <a:off x="2446099" y="2524777"/>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a:t>
            </a:r>
          </a:p>
        </p:txBody>
      </p:sp>
      <p:sp>
        <p:nvSpPr>
          <p:cNvPr id="19" name="TextBox 18">
            <a:extLst>
              <a:ext uri="{FF2B5EF4-FFF2-40B4-BE49-F238E27FC236}">
                <a16:creationId xmlns:a16="http://schemas.microsoft.com/office/drawing/2014/main" id="{3A1BB1BA-9754-CCD6-8F32-2BC4BEF26DD1}"/>
              </a:ext>
            </a:extLst>
          </p:cNvPr>
          <p:cNvSpPr txBox="1"/>
          <p:nvPr/>
        </p:nvSpPr>
        <p:spPr>
          <a:xfrm>
            <a:off x="2446099" y="3610147"/>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a:t>
            </a:r>
          </a:p>
        </p:txBody>
      </p:sp>
      <p:sp>
        <p:nvSpPr>
          <p:cNvPr id="20" name="TextBox 19">
            <a:extLst>
              <a:ext uri="{FF2B5EF4-FFF2-40B4-BE49-F238E27FC236}">
                <a16:creationId xmlns:a16="http://schemas.microsoft.com/office/drawing/2014/main" id="{EF33E4D5-F458-B41A-5B70-61A39AB6C3F5}"/>
              </a:ext>
            </a:extLst>
          </p:cNvPr>
          <p:cNvSpPr txBox="1"/>
          <p:nvPr/>
        </p:nvSpPr>
        <p:spPr>
          <a:xfrm>
            <a:off x="2446098" y="4128819"/>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a:t>
            </a:r>
          </a:p>
        </p:txBody>
      </p:sp>
      <p:sp>
        <p:nvSpPr>
          <p:cNvPr id="21" name="TextBox 20">
            <a:extLst>
              <a:ext uri="{FF2B5EF4-FFF2-40B4-BE49-F238E27FC236}">
                <a16:creationId xmlns:a16="http://schemas.microsoft.com/office/drawing/2014/main" id="{73E965B2-43A9-B10B-B130-CCC0B31387F9}"/>
              </a:ext>
            </a:extLst>
          </p:cNvPr>
          <p:cNvSpPr txBox="1"/>
          <p:nvPr/>
        </p:nvSpPr>
        <p:spPr>
          <a:xfrm>
            <a:off x="6691528" y="2006105"/>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a:t>
            </a:r>
          </a:p>
        </p:txBody>
      </p:sp>
      <p:sp>
        <p:nvSpPr>
          <p:cNvPr id="22" name="TextBox 21">
            <a:extLst>
              <a:ext uri="{FF2B5EF4-FFF2-40B4-BE49-F238E27FC236}">
                <a16:creationId xmlns:a16="http://schemas.microsoft.com/office/drawing/2014/main" id="{B91EB93A-D336-EB24-B128-E0F3599CE6A7}"/>
              </a:ext>
            </a:extLst>
          </p:cNvPr>
          <p:cNvSpPr txBox="1"/>
          <p:nvPr/>
        </p:nvSpPr>
        <p:spPr>
          <a:xfrm>
            <a:off x="6691527" y="2524777"/>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a:t>
            </a:r>
          </a:p>
        </p:txBody>
      </p:sp>
      <p:sp>
        <p:nvSpPr>
          <p:cNvPr id="23" name="TextBox 22">
            <a:extLst>
              <a:ext uri="{FF2B5EF4-FFF2-40B4-BE49-F238E27FC236}">
                <a16:creationId xmlns:a16="http://schemas.microsoft.com/office/drawing/2014/main" id="{86C5A244-341A-357C-609F-1FF0ED5ADD6E}"/>
              </a:ext>
            </a:extLst>
          </p:cNvPr>
          <p:cNvSpPr txBox="1"/>
          <p:nvPr/>
        </p:nvSpPr>
        <p:spPr>
          <a:xfrm>
            <a:off x="6691527" y="3610147"/>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a:t>
            </a:r>
          </a:p>
        </p:txBody>
      </p:sp>
      <p:sp>
        <p:nvSpPr>
          <p:cNvPr id="24" name="TextBox 23">
            <a:extLst>
              <a:ext uri="{FF2B5EF4-FFF2-40B4-BE49-F238E27FC236}">
                <a16:creationId xmlns:a16="http://schemas.microsoft.com/office/drawing/2014/main" id="{79035587-C1B3-B506-9604-F9F0FA4BE8C6}"/>
              </a:ext>
            </a:extLst>
          </p:cNvPr>
          <p:cNvSpPr txBox="1"/>
          <p:nvPr/>
        </p:nvSpPr>
        <p:spPr>
          <a:xfrm>
            <a:off x="6691526" y="4128819"/>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a:t>
            </a:r>
          </a:p>
        </p:txBody>
      </p:sp>
      <p:sp>
        <p:nvSpPr>
          <p:cNvPr id="25" name="Rectangle: Rounded Corners 24">
            <a:extLst>
              <a:ext uri="{FF2B5EF4-FFF2-40B4-BE49-F238E27FC236}">
                <a16:creationId xmlns:a16="http://schemas.microsoft.com/office/drawing/2014/main" id="{BF445D3C-80A4-2620-8698-5C56CB9F102F}"/>
              </a:ext>
            </a:extLst>
          </p:cNvPr>
          <p:cNvSpPr/>
          <p:nvPr/>
        </p:nvSpPr>
        <p:spPr>
          <a:xfrm>
            <a:off x="2837329" y="2587597"/>
            <a:ext cx="864454" cy="4610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5.9</a:t>
            </a:r>
          </a:p>
        </p:txBody>
      </p:sp>
      <p:sp>
        <p:nvSpPr>
          <p:cNvPr id="26" name="Rectangle: Rounded Corners 25">
            <a:extLst>
              <a:ext uri="{FF2B5EF4-FFF2-40B4-BE49-F238E27FC236}">
                <a16:creationId xmlns:a16="http://schemas.microsoft.com/office/drawing/2014/main" id="{643ECF9E-7DC1-4165-52A2-C2C81FA46807}"/>
              </a:ext>
            </a:extLst>
          </p:cNvPr>
          <p:cNvSpPr/>
          <p:nvPr/>
        </p:nvSpPr>
        <p:spPr>
          <a:xfrm>
            <a:off x="2837330" y="3663362"/>
            <a:ext cx="864454" cy="4610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10.2</a:t>
            </a:r>
          </a:p>
        </p:txBody>
      </p:sp>
      <p:sp>
        <p:nvSpPr>
          <p:cNvPr id="27" name="Rectangle: Rounded Corners 26">
            <a:extLst>
              <a:ext uri="{FF2B5EF4-FFF2-40B4-BE49-F238E27FC236}">
                <a16:creationId xmlns:a16="http://schemas.microsoft.com/office/drawing/2014/main" id="{FAB22635-AA2D-8BDF-9D38-EFCAAF4F8F34}"/>
              </a:ext>
            </a:extLst>
          </p:cNvPr>
          <p:cNvSpPr/>
          <p:nvPr/>
        </p:nvSpPr>
        <p:spPr>
          <a:xfrm>
            <a:off x="2837329" y="4220454"/>
            <a:ext cx="864454" cy="4610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7.3</a:t>
            </a:r>
          </a:p>
        </p:txBody>
      </p:sp>
      <p:sp>
        <p:nvSpPr>
          <p:cNvPr id="28" name="Rectangle: Rounded Corners 27">
            <a:extLst>
              <a:ext uri="{FF2B5EF4-FFF2-40B4-BE49-F238E27FC236}">
                <a16:creationId xmlns:a16="http://schemas.microsoft.com/office/drawing/2014/main" id="{85E1DAFE-8507-F3E1-CB14-DF9CB4DF8B45}"/>
              </a:ext>
            </a:extLst>
          </p:cNvPr>
          <p:cNvSpPr/>
          <p:nvPr/>
        </p:nvSpPr>
        <p:spPr>
          <a:xfrm>
            <a:off x="7082758" y="2030504"/>
            <a:ext cx="864454" cy="4610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Times New Roman"/>
                <a:cs typeface="Times New Roman"/>
              </a:rPr>
              <a:t>7.9</a:t>
            </a:r>
          </a:p>
        </p:txBody>
      </p:sp>
      <p:sp>
        <p:nvSpPr>
          <p:cNvPr id="29" name="Rectangle: Rounded Corners 28">
            <a:extLst>
              <a:ext uri="{FF2B5EF4-FFF2-40B4-BE49-F238E27FC236}">
                <a16:creationId xmlns:a16="http://schemas.microsoft.com/office/drawing/2014/main" id="{95E725AE-7B3D-E523-4086-C4DDB715EF82}"/>
              </a:ext>
            </a:extLst>
          </p:cNvPr>
          <p:cNvSpPr/>
          <p:nvPr/>
        </p:nvSpPr>
        <p:spPr>
          <a:xfrm>
            <a:off x="7082758" y="2577992"/>
            <a:ext cx="864454" cy="4610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Times New Roman"/>
                <a:cs typeface="Times New Roman"/>
              </a:rPr>
              <a:t>5.6</a:t>
            </a:r>
          </a:p>
        </p:txBody>
      </p:sp>
      <p:sp>
        <p:nvSpPr>
          <p:cNvPr id="30" name="Rectangle: Rounded Corners 29">
            <a:extLst>
              <a:ext uri="{FF2B5EF4-FFF2-40B4-BE49-F238E27FC236}">
                <a16:creationId xmlns:a16="http://schemas.microsoft.com/office/drawing/2014/main" id="{C790D233-5B5B-F3CF-D250-E0F0A68D3C7B}"/>
              </a:ext>
            </a:extLst>
          </p:cNvPr>
          <p:cNvSpPr/>
          <p:nvPr/>
        </p:nvSpPr>
        <p:spPr>
          <a:xfrm>
            <a:off x="7082758" y="3605731"/>
            <a:ext cx="864454" cy="4610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Times New Roman"/>
                <a:cs typeface="Times New Roman"/>
              </a:rPr>
              <a:t>6.9</a:t>
            </a:r>
          </a:p>
        </p:txBody>
      </p:sp>
      <p:sp>
        <p:nvSpPr>
          <p:cNvPr id="31" name="Rectangle: Rounded Corners 30">
            <a:extLst>
              <a:ext uri="{FF2B5EF4-FFF2-40B4-BE49-F238E27FC236}">
                <a16:creationId xmlns:a16="http://schemas.microsoft.com/office/drawing/2014/main" id="{9035ED73-CB7C-E4A3-E014-6DA8A51FA630}"/>
              </a:ext>
            </a:extLst>
          </p:cNvPr>
          <p:cNvSpPr/>
          <p:nvPr/>
        </p:nvSpPr>
        <p:spPr>
          <a:xfrm>
            <a:off x="7082758" y="4153219"/>
            <a:ext cx="864454" cy="4610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Times New Roman"/>
                <a:cs typeface="Times New Roman"/>
              </a:rPr>
              <a:t>5.4</a:t>
            </a:r>
          </a:p>
        </p:txBody>
      </p:sp>
      <p:sp>
        <p:nvSpPr>
          <p:cNvPr id="32" name="Rectangle: Rounded Corners 31">
            <a:extLst>
              <a:ext uri="{FF2B5EF4-FFF2-40B4-BE49-F238E27FC236}">
                <a16:creationId xmlns:a16="http://schemas.microsoft.com/office/drawing/2014/main" id="{4A420DC6-4C0A-E8C0-D9AB-986747F3EC6B}"/>
              </a:ext>
            </a:extLst>
          </p:cNvPr>
          <p:cNvSpPr/>
          <p:nvPr/>
        </p:nvSpPr>
        <p:spPr>
          <a:xfrm>
            <a:off x="762642" y="4796758"/>
            <a:ext cx="7895342" cy="12870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atin typeface="Times New Roman"/>
                <a:cs typeface="Times New Roman"/>
              </a:rPr>
              <a:t>Conclusion: Therefore, with the 4 chosen sample states from the map, the average number of unemployment rates during the pandemic </a:t>
            </a:r>
            <a:r>
              <a:rPr lang="en-US" b="1">
                <a:solidFill>
                  <a:schemeClr val="tx1"/>
                </a:solidFill>
                <a:highlight>
                  <a:srgbClr val="FFFF00"/>
                </a:highlight>
                <a:latin typeface="Times New Roman"/>
                <a:cs typeface="Times New Roman"/>
              </a:rPr>
              <a:t>EXCEEDS</a:t>
            </a:r>
            <a:r>
              <a:rPr lang="en-US">
                <a:latin typeface="Times New Roman"/>
                <a:cs typeface="Times New Roman"/>
              </a:rPr>
              <a:t> unemployment rates in 2021. This shows how unemployment rates during COVID-19 were worse than the following year. The situation has been taken into effect and rates dropped.</a:t>
            </a:r>
          </a:p>
        </p:txBody>
      </p:sp>
      <p:sp>
        <p:nvSpPr>
          <p:cNvPr id="34" name="TextBox 33">
            <a:extLst>
              <a:ext uri="{FF2B5EF4-FFF2-40B4-BE49-F238E27FC236}">
                <a16:creationId xmlns:a16="http://schemas.microsoft.com/office/drawing/2014/main" id="{47846465-87FF-3AB7-A492-30279202A11E}"/>
              </a:ext>
            </a:extLst>
          </p:cNvPr>
          <p:cNvSpPr txBox="1"/>
          <p:nvPr/>
        </p:nvSpPr>
        <p:spPr>
          <a:xfrm>
            <a:off x="3665939" y="2236625"/>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a:t>
            </a:r>
          </a:p>
        </p:txBody>
      </p:sp>
      <p:sp>
        <p:nvSpPr>
          <p:cNvPr id="35" name="Rectangle: Rounded Corners 34">
            <a:extLst>
              <a:ext uri="{FF2B5EF4-FFF2-40B4-BE49-F238E27FC236}">
                <a16:creationId xmlns:a16="http://schemas.microsoft.com/office/drawing/2014/main" id="{B85806A5-68D9-62BB-BA01-DC394FA3B6ED}"/>
              </a:ext>
            </a:extLst>
          </p:cNvPr>
          <p:cNvSpPr/>
          <p:nvPr/>
        </p:nvSpPr>
        <p:spPr>
          <a:xfrm>
            <a:off x="4057170" y="2232210"/>
            <a:ext cx="645927" cy="4610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imes New Roman"/>
                <a:cs typeface="Times New Roman"/>
              </a:rPr>
              <a:t>-4.1</a:t>
            </a:r>
          </a:p>
        </p:txBody>
      </p:sp>
      <p:sp>
        <p:nvSpPr>
          <p:cNvPr id="36" name="TextBox 35">
            <a:extLst>
              <a:ext uri="{FF2B5EF4-FFF2-40B4-BE49-F238E27FC236}">
                <a16:creationId xmlns:a16="http://schemas.microsoft.com/office/drawing/2014/main" id="{6EA8FC00-426D-67F7-CCF0-CDAB48974E39}"/>
              </a:ext>
            </a:extLst>
          </p:cNvPr>
          <p:cNvSpPr txBox="1"/>
          <p:nvPr/>
        </p:nvSpPr>
        <p:spPr>
          <a:xfrm>
            <a:off x="3665938" y="3869482"/>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latin typeface="Times New Roman"/>
                <a:cs typeface="Times New Roman"/>
              </a:rPr>
              <a:t>=</a:t>
            </a:r>
          </a:p>
        </p:txBody>
      </p:sp>
      <p:sp>
        <p:nvSpPr>
          <p:cNvPr id="37" name="Rectangle: Rounded Corners 36">
            <a:extLst>
              <a:ext uri="{FF2B5EF4-FFF2-40B4-BE49-F238E27FC236}">
                <a16:creationId xmlns:a16="http://schemas.microsoft.com/office/drawing/2014/main" id="{872D197A-4E9B-BE52-80C8-7AC3DFBE2FED}"/>
              </a:ext>
            </a:extLst>
          </p:cNvPr>
          <p:cNvSpPr/>
          <p:nvPr/>
        </p:nvSpPr>
        <p:spPr>
          <a:xfrm>
            <a:off x="4057169" y="3865066"/>
            <a:ext cx="653143" cy="4418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95000"/>
                    <a:lumOff val="5000"/>
                  </a:schemeClr>
                </a:solidFill>
                <a:latin typeface="Times New Roman"/>
                <a:cs typeface="Times New Roman"/>
              </a:rPr>
              <a:t>-2.9</a:t>
            </a:r>
          </a:p>
        </p:txBody>
      </p:sp>
      <p:sp>
        <p:nvSpPr>
          <p:cNvPr id="38" name="TextBox 37">
            <a:extLst>
              <a:ext uri="{FF2B5EF4-FFF2-40B4-BE49-F238E27FC236}">
                <a16:creationId xmlns:a16="http://schemas.microsoft.com/office/drawing/2014/main" id="{57EFEF9B-8673-196F-72F9-84BF9018A703}"/>
              </a:ext>
            </a:extLst>
          </p:cNvPr>
          <p:cNvSpPr txBox="1"/>
          <p:nvPr/>
        </p:nvSpPr>
        <p:spPr>
          <a:xfrm>
            <a:off x="7949787" y="2236625"/>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000000"/>
                </a:solidFill>
                <a:latin typeface="Times New Roman"/>
                <a:cs typeface="Times New Roman"/>
              </a:rPr>
              <a:t>=</a:t>
            </a:r>
          </a:p>
        </p:txBody>
      </p:sp>
      <p:sp>
        <p:nvSpPr>
          <p:cNvPr id="39" name="Rectangle: Rounded Corners 38">
            <a:extLst>
              <a:ext uri="{FF2B5EF4-FFF2-40B4-BE49-F238E27FC236}">
                <a16:creationId xmlns:a16="http://schemas.microsoft.com/office/drawing/2014/main" id="{BDFFE7B7-74B4-CFB6-9BAF-4BC426282CB3}"/>
              </a:ext>
            </a:extLst>
          </p:cNvPr>
          <p:cNvSpPr/>
          <p:nvPr/>
        </p:nvSpPr>
        <p:spPr>
          <a:xfrm>
            <a:off x="8341018" y="2232209"/>
            <a:ext cx="595513" cy="46104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Times New Roman"/>
                <a:cs typeface="Times New Roman"/>
              </a:rPr>
              <a:t>-2.3</a:t>
            </a:r>
          </a:p>
        </p:txBody>
      </p:sp>
      <p:sp>
        <p:nvSpPr>
          <p:cNvPr id="40" name="TextBox 39">
            <a:extLst>
              <a:ext uri="{FF2B5EF4-FFF2-40B4-BE49-F238E27FC236}">
                <a16:creationId xmlns:a16="http://schemas.microsoft.com/office/drawing/2014/main" id="{3AFF284F-54F2-0F7D-05E0-DCD673E647E1}"/>
              </a:ext>
            </a:extLst>
          </p:cNvPr>
          <p:cNvSpPr txBox="1"/>
          <p:nvPr/>
        </p:nvSpPr>
        <p:spPr>
          <a:xfrm>
            <a:off x="7949788" y="3792642"/>
            <a:ext cx="5228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000000"/>
                </a:solidFill>
                <a:latin typeface="Times New Roman"/>
                <a:cs typeface="Times New Roman"/>
              </a:rPr>
              <a:t>=</a:t>
            </a:r>
          </a:p>
        </p:txBody>
      </p:sp>
      <p:sp>
        <p:nvSpPr>
          <p:cNvPr id="41" name="Rectangle: Rounded Corners 40">
            <a:extLst>
              <a:ext uri="{FF2B5EF4-FFF2-40B4-BE49-F238E27FC236}">
                <a16:creationId xmlns:a16="http://schemas.microsoft.com/office/drawing/2014/main" id="{C1D74212-7619-3F0B-6505-8FEB5976FD36}"/>
              </a:ext>
            </a:extLst>
          </p:cNvPr>
          <p:cNvSpPr/>
          <p:nvPr/>
        </p:nvSpPr>
        <p:spPr>
          <a:xfrm>
            <a:off x="8341019" y="3836252"/>
            <a:ext cx="595513" cy="4418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Times New Roman"/>
                <a:cs typeface="Times New Roman"/>
              </a:rPr>
              <a:t>-1.5</a:t>
            </a:r>
          </a:p>
        </p:txBody>
      </p:sp>
    </p:spTree>
    <p:extLst>
      <p:ext uri="{BB962C8B-B14F-4D97-AF65-F5344CB8AC3E}">
        <p14:creationId xmlns:p14="http://schemas.microsoft.com/office/powerpoint/2010/main" val="40455084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EC5506E-9E1C-2CE8-4702-CF8B2ED8B2B5}"/>
              </a:ext>
            </a:extLst>
          </p:cNvPr>
          <p:cNvSpPr/>
          <p:nvPr/>
        </p:nvSpPr>
        <p:spPr>
          <a:xfrm>
            <a:off x="628650" y="385763"/>
            <a:ext cx="7886700" cy="138496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C:</a:t>
            </a:r>
            <a:r>
              <a:rPr lang="en-US" sz="1800" b="1">
                <a:latin typeface="Times New Roman"/>
                <a:cs typeface="Times New Roman"/>
              </a:rPr>
              <a:t> </a:t>
            </a:r>
            <a:r>
              <a:rPr lang="en-US">
                <a:latin typeface="Times New Roman"/>
                <a:cs typeface="Times New Roman"/>
              </a:rPr>
              <a:t>Is there strong evidence to conclude that </a:t>
            </a:r>
            <a:r>
              <a:rPr lang="en-US" sz="1800">
                <a:latin typeface="Times New Roman"/>
                <a:cs typeface="Times New Roman"/>
              </a:rPr>
              <a:t>the </a:t>
            </a:r>
            <a:r>
              <a:rPr lang="en-US">
                <a:latin typeface="Times New Roman"/>
                <a:cs typeface="Times New Roman"/>
              </a:rPr>
              <a:t>average number of </a:t>
            </a:r>
            <a:r>
              <a:rPr lang="en-US" sz="1800">
                <a:latin typeface="Times New Roman"/>
                <a:cs typeface="Times New Roman"/>
              </a:rPr>
              <a:t>unemployment </a:t>
            </a:r>
            <a:r>
              <a:rPr lang="en-US">
                <a:latin typeface="Times New Roman"/>
                <a:cs typeface="Times New Roman"/>
              </a:rPr>
              <a:t>rates during the pandemic (2020) exceeds unemployment rates for the following year (2021)? </a:t>
            </a:r>
            <a:r>
              <a:rPr lang="en-US">
                <a:solidFill>
                  <a:schemeClr val="tx1"/>
                </a:solidFill>
                <a:highlight>
                  <a:srgbClr val="FFFF00"/>
                </a:highlight>
                <a:latin typeface="Times New Roman"/>
                <a:cs typeface="Times New Roman"/>
              </a:rPr>
              <a:t>Based on the data from the map in the United States, what is the probability that unemployment rates are more than 7% in 2020 and compare to 2021?</a:t>
            </a:r>
            <a:endParaRPr lang="en-US" sz="1800">
              <a:solidFill>
                <a:schemeClr val="tx1"/>
              </a:solidFill>
              <a:highlight>
                <a:srgbClr val="FFFF00"/>
              </a:highlight>
              <a:latin typeface="Times New Roman"/>
              <a:cs typeface="Times New Roman"/>
            </a:endParaRPr>
          </a:p>
        </p:txBody>
      </p:sp>
      <p:sp>
        <p:nvSpPr>
          <p:cNvPr id="8" name="Rectangle: Rounded Corners 7">
            <a:extLst>
              <a:ext uri="{FF2B5EF4-FFF2-40B4-BE49-F238E27FC236}">
                <a16:creationId xmlns:a16="http://schemas.microsoft.com/office/drawing/2014/main" id="{BA9799EA-1C19-E165-7CD0-B2234E3757D6}"/>
              </a:ext>
            </a:extLst>
          </p:cNvPr>
          <p:cNvSpPr/>
          <p:nvPr/>
        </p:nvSpPr>
        <p:spPr>
          <a:xfrm>
            <a:off x="994385" y="2022937"/>
            <a:ext cx="2945422" cy="1033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highlight>
                  <a:srgbClr val="FFFF00"/>
                </a:highlight>
                <a:cs typeface="Calibri"/>
              </a:rPr>
              <a:t>2020</a:t>
            </a:r>
            <a:endParaRPr lang="en-US">
              <a:cs typeface="Calibri" panose="020F0502020204030204"/>
            </a:endParaRPr>
          </a:p>
          <a:p>
            <a:r>
              <a:rPr lang="en-US" b="1">
                <a:cs typeface="Calibri"/>
              </a:rPr>
              <a:t>Mean: 7.35</a:t>
            </a:r>
          </a:p>
          <a:p>
            <a:r>
              <a:rPr lang="en-US" b="1">
                <a:cs typeface="Calibri"/>
              </a:rPr>
              <a:t>Standard Deviation: 1.90</a:t>
            </a:r>
          </a:p>
        </p:txBody>
      </p:sp>
      <p:sp>
        <p:nvSpPr>
          <p:cNvPr id="9" name="Rectangle: Rounded Corners 8">
            <a:extLst>
              <a:ext uri="{FF2B5EF4-FFF2-40B4-BE49-F238E27FC236}">
                <a16:creationId xmlns:a16="http://schemas.microsoft.com/office/drawing/2014/main" id="{9D6F96B8-DD4A-CD68-1083-086562FAD181}"/>
              </a:ext>
            </a:extLst>
          </p:cNvPr>
          <p:cNvSpPr/>
          <p:nvPr/>
        </p:nvSpPr>
        <p:spPr>
          <a:xfrm>
            <a:off x="1059082" y="3321528"/>
            <a:ext cx="2945422" cy="1033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highlight>
                  <a:srgbClr val="FFFF00"/>
                </a:highlight>
                <a:cs typeface="Calibri"/>
              </a:rPr>
              <a:t>2021</a:t>
            </a:r>
            <a:endParaRPr lang="en-US">
              <a:cs typeface="Calibri" panose="020F0502020204030204"/>
            </a:endParaRPr>
          </a:p>
          <a:p>
            <a:r>
              <a:rPr lang="en-US" b="1">
                <a:cs typeface="Calibri"/>
              </a:rPr>
              <a:t>Mean: 4.80</a:t>
            </a:r>
          </a:p>
          <a:p>
            <a:r>
              <a:rPr lang="en-US" b="1">
                <a:cs typeface="Calibri"/>
              </a:rPr>
              <a:t>Standard Deviation:</a:t>
            </a:r>
            <a:r>
              <a:rPr lang="en-US">
                <a:cs typeface="Calibri"/>
              </a:rPr>
              <a:t> </a:t>
            </a:r>
            <a:r>
              <a:rPr lang="en-US" b="1">
                <a:cs typeface="Calibri"/>
              </a:rPr>
              <a:t>1.22</a:t>
            </a:r>
          </a:p>
        </p:txBody>
      </p:sp>
      <p:sp>
        <p:nvSpPr>
          <p:cNvPr id="10" name="Rectangle: Rounded Corners 9">
            <a:extLst>
              <a:ext uri="{FF2B5EF4-FFF2-40B4-BE49-F238E27FC236}">
                <a16:creationId xmlns:a16="http://schemas.microsoft.com/office/drawing/2014/main" id="{A76AA96D-D202-4D75-B54B-4C3FDE401CC1}"/>
              </a:ext>
            </a:extLst>
          </p:cNvPr>
          <p:cNvSpPr/>
          <p:nvPr/>
        </p:nvSpPr>
        <p:spPr>
          <a:xfrm>
            <a:off x="1921543" y="4753126"/>
            <a:ext cx="5303919" cy="114299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To find the probability, we need the mean and standard deviation to find the values on the z-table or TABLE A.3</a:t>
            </a:r>
            <a:endParaRPr lang="en-US"/>
          </a:p>
        </p:txBody>
      </p:sp>
      <p:pic>
        <p:nvPicPr>
          <p:cNvPr id="11" name="Picture 11" descr="Text&#10;&#10;Description automatically generated">
            <a:extLst>
              <a:ext uri="{FF2B5EF4-FFF2-40B4-BE49-F238E27FC236}">
                <a16:creationId xmlns:a16="http://schemas.microsoft.com/office/drawing/2014/main" id="{3E489773-BC8E-1BC5-D3C7-71440A2490D7}"/>
              </a:ext>
            </a:extLst>
          </p:cNvPr>
          <p:cNvPicPr>
            <a:picLocks noChangeAspect="1"/>
          </p:cNvPicPr>
          <p:nvPr/>
        </p:nvPicPr>
        <p:blipFill>
          <a:blip r:embed="rId2"/>
          <a:stretch>
            <a:fillRect/>
          </a:stretch>
        </p:blipFill>
        <p:spPr>
          <a:xfrm>
            <a:off x="4906956" y="1924907"/>
            <a:ext cx="3396342" cy="2482327"/>
          </a:xfrm>
          <a:prstGeom prst="rect">
            <a:avLst/>
          </a:prstGeom>
        </p:spPr>
      </p:pic>
    </p:spTree>
    <p:extLst>
      <p:ext uri="{BB962C8B-B14F-4D97-AF65-F5344CB8AC3E}">
        <p14:creationId xmlns:p14="http://schemas.microsoft.com/office/powerpoint/2010/main" val="113148387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EF9FFB3-8A06-0542-220D-02F09847A93B}"/>
              </a:ext>
            </a:extLst>
          </p:cNvPr>
          <p:cNvSpPr/>
          <p:nvPr/>
        </p:nvSpPr>
        <p:spPr>
          <a:xfrm>
            <a:off x="628650" y="385763"/>
            <a:ext cx="7886700" cy="138496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C: </a:t>
            </a:r>
            <a:r>
              <a:rPr lang="en-US">
                <a:latin typeface="Times New Roman"/>
                <a:cs typeface="Times New Roman"/>
              </a:rPr>
              <a:t>Is there strong evidence to conclude that </a:t>
            </a:r>
            <a:r>
              <a:rPr lang="en-US" sz="1800">
                <a:latin typeface="Times New Roman"/>
                <a:cs typeface="Times New Roman"/>
              </a:rPr>
              <a:t>the </a:t>
            </a:r>
            <a:r>
              <a:rPr lang="en-US">
                <a:latin typeface="Times New Roman"/>
                <a:cs typeface="Times New Roman"/>
              </a:rPr>
              <a:t>average number of </a:t>
            </a:r>
            <a:r>
              <a:rPr lang="en-US" sz="1800">
                <a:latin typeface="Times New Roman"/>
                <a:cs typeface="Times New Roman"/>
              </a:rPr>
              <a:t>unemployment </a:t>
            </a:r>
            <a:r>
              <a:rPr lang="en-US">
                <a:latin typeface="Times New Roman"/>
                <a:cs typeface="Times New Roman"/>
              </a:rPr>
              <a:t>rates during the pandemic (2020) exceeds unemployment rates for the following year (2021)? </a:t>
            </a:r>
            <a:r>
              <a:rPr lang="en-US">
                <a:solidFill>
                  <a:schemeClr val="tx1"/>
                </a:solidFill>
                <a:highlight>
                  <a:srgbClr val="FFFF00"/>
                </a:highlight>
                <a:latin typeface="Times New Roman"/>
                <a:cs typeface="Times New Roman"/>
              </a:rPr>
              <a:t>Based on the data from the map in the United States, what is the probability that unemployment rates are more than 7% in 2020 and compare to 2021?</a:t>
            </a:r>
            <a:endParaRPr lang="en-US" sz="1800">
              <a:solidFill>
                <a:schemeClr val="tx1"/>
              </a:solidFill>
              <a:highlight>
                <a:srgbClr val="FFFF00"/>
              </a:highlight>
              <a:latin typeface="Times New Roman"/>
              <a:cs typeface="Times New Roman"/>
            </a:endParaRPr>
          </a:p>
        </p:txBody>
      </p:sp>
      <p:pic>
        <p:nvPicPr>
          <p:cNvPr id="9" name="Picture 9" descr="A picture containing table&#10;&#10;Description automatically generated">
            <a:extLst>
              <a:ext uri="{FF2B5EF4-FFF2-40B4-BE49-F238E27FC236}">
                <a16:creationId xmlns:a16="http://schemas.microsoft.com/office/drawing/2014/main" id="{C195D4CE-A305-A530-FF78-DB79D8D5043A}"/>
              </a:ext>
            </a:extLst>
          </p:cNvPr>
          <p:cNvPicPr>
            <a:picLocks noChangeAspect="1"/>
          </p:cNvPicPr>
          <p:nvPr/>
        </p:nvPicPr>
        <p:blipFill rotWithShape="1">
          <a:blip r:embed="rId2"/>
          <a:srcRect t="26087"/>
          <a:stretch/>
        </p:blipFill>
        <p:spPr>
          <a:xfrm>
            <a:off x="437678" y="1985828"/>
            <a:ext cx="8163464" cy="1449522"/>
          </a:xfrm>
          <a:prstGeom prst="rect">
            <a:avLst/>
          </a:prstGeom>
        </p:spPr>
      </p:pic>
      <p:sp>
        <p:nvSpPr>
          <p:cNvPr id="11" name="Rectangle: Rounded Corners 10">
            <a:extLst>
              <a:ext uri="{FF2B5EF4-FFF2-40B4-BE49-F238E27FC236}">
                <a16:creationId xmlns:a16="http://schemas.microsoft.com/office/drawing/2014/main" id="{BB14AD99-2FB4-3C84-FE9D-E74299FFDDB4}"/>
              </a:ext>
            </a:extLst>
          </p:cNvPr>
          <p:cNvSpPr/>
          <p:nvPr/>
        </p:nvSpPr>
        <p:spPr>
          <a:xfrm>
            <a:off x="5443996" y="4249918"/>
            <a:ext cx="3132938" cy="114299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Therefore, the probability that unemployment rates are more than 7% in </a:t>
            </a:r>
            <a:r>
              <a:rPr lang="en-US" b="1">
                <a:solidFill>
                  <a:schemeClr val="tx1"/>
                </a:solidFill>
                <a:cs typeface="Calibri"/>
              </a:rPr>
              <a:t>2020  </a:t>
            </a:r>
            <a:r>
              <a:rPr lang="en-US">
                <a:cs typeface="Calibri"/>
              </a:rPr>
              <a:t>is 57.14%</a:t>
            </a:r>
            <a:endParaRPr lang="en-US"/>
          </a:p>
        </p:txBody>
      </p:sp>
      <p:pic>
        <p:nvPicPr>
          <p:cNvPr id="12" name="Picture 12">
            <a:extLst>
              <a:ext uri="{FF2B5EF4-FFF2-40B4-BE49-F238E27FC236}">
                <a16:creationId xmlns:a16="http://schemas.microsoft.com/office/drawing/2014/main" id="{D76B9F1B-5A54-668B-27D3-DB37F2DAE947}"/>
              </a:ext>
            </a:extLst>
          </p:cNvPr>
          <p:cNvPicPr>
            <a:picLocks noChangeAspect="1"/>
          </p:cNvPicPr>
          <p:nvPr/>
        </p:nvPicPr>
        <p:blipFill>
          <a:blip r:embed="rId3"/>
          <a:stretch>
            <a:fillRect/>
          </a:stretch>
        </p:blipFill>
        <p:spPr>
          <a:xfrm>
            <a:off x="461701" y="1849686"/>
            <a:ext cx="8120333" cy="578269"/>
          </a:xfrm>
          <a:prstGeom prst="rect">
            <a:avLst/>
          </a:prstGeom>
        </p:spPr>
      </p:pic>
      <p:pic>
        <p:nvPicPr>
          <p:cNvPr id="2" name="Picture 2" descr="Text&#10;&#10;Description automatically generated">
            <a:extLst>
              <a:ext uri="{FF2B5EF4-FFF2-40B4-BE49-F238E27FC236}">
                <a16:creationId xmlns:a16="http://schemas.microsoft.com/office/drawing/2014/main" id="{5C676551-1D6A-E9C3-C031-093BB65D0B34}"/>
              </a:ext>
            </a:extLst>
          </p:cNvPr>
          <p:cNvPicPr>
            <a:picLocks noChangeAspect="1"/>
          </p:cNvPicPr>
          <p:nvPr/>
        </p:nvPicPr>
        <p:blipFill>
          <a:blip r:embed="rId4"/>
          <a:stretch>
            <a:fillRect/>
          </a:stretch>
        </p:blipFill>
        <p:spPr>
          <a:xfrm>
            <a:off x="306198" y="3520850"/>
            <a:ext cx="5039686" cy="2773421"/>
          </a:xfrm>
          <a:prstGeom prst="rect">
            <a:avLst/>
          </a:prstGeom>
        </p:spPr>
      </p:pic>
    </p:spTree>
    <p:extLst>
      <p:ext uri="{BB962C8B-B14F-4D97-AF65-F5344CB8AC3E}">
        <p14:creationId xmlns:p14="http://schemas.microsoft.com/office/powerpoint/2010/main" val="4759749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A picture containing table&#10;&#10;Description automatically generated">
            <a:extLst>
              <a:ext uri="{FF2B5EF4-FFF2-40B4-BE49-F238E27FC236}">
                <a16:creationId xmlns:a16="http://schemas.microsoft.com/office/drawing/2014/main" id="{7A4979E2-CE99-8161-7B55-E78AC7BC7F6F}"/>
              </a:ext>
            </a:extLst>
          </p:cNvPr>
          <p:cNvPicPr>
            <a:picLocks noChangeAspect="1"/>
          </p:cNvPicPr>
          <p:nvPr/>
        </p:nvPicPr>
        <p:blipFill rotWithShape="1">
          <a:blip r:embed="rId2"/>
          <a:srcRect t="26087"/>
          <a:stretch/>
        </p:blipFill>
        <p:spPr>
          <a:xfrm>
            <a:off x="487810" y="1845460"/>
            <a:ext cx="8163464" cy="1449522"/>
          </a:xfrm>
          <a:prstGeom prst="rect">
            <a:avLst/>
          </a:prstGeom>
        </p:spPr>
      </p:pic>
      <p:sp>
        <p:nvSpPr>
          <p:cNvPr id="9" name="Rectangle: Rounded Corners 8">
            <a:extLst>
              <a:ext uri="{FF2B5EF4-FFF2-40B4-BE49-F238E27FC236}">
                <a16:creationId xmlns:a16="http://schemas.microsoft.com/office/drawing/2014/main" id="{81EA23F8-A851-67FE-8510-6609DE8BBBAA}"/>
              </a:ext>
            </a:extLst>
          </p:cNvPr>
          <p:cNvSpPr/>
          <p:nvPr/>
        </p:nvSpPr>
        <p:spPr>
          <a:xfrm>
            <a:off x="5372109" y="3761088"/>
            <a:ext cx="3132938" cy="114299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Therefore, the probability that unemployment rates are more than 7% in </a:t>
            </a:r>
            <a:r>
              <a:rPr lang="en-US" b="1">
                <a:solidFill>
                  <a:schemeClr val="tx1"/>
                </a:solidFill>
                <a:cs typeface="Calibri"/>
              </a:rPr>
              <a:t>2021 </a:t>
            </a:r>
            <a:r>
              <a:rPr lang="en-US">
                <a:cs typeface="Calibri"/>
              </a:rPr>
              <a:t>is 3.59%</a:t>
            </a:r>
            <a:endParaRPr lang="en-US"/>
          </a:p>
        </p:txBody>
      </p:sp>
      <p:pic>
        <p:nvPicPr>
          <p:cNvPr id="11" name="Picture 12">
            <a:extLst>
              <a:ext uri="{FF2B5EF4-FFF2-40B4-BE49-F238E27FC236}">
                <a16:creationId xmlns:a16="http://schemas.microsoft.com/office/drawing/2014/main" id="{BF776378-90F7-DB21-E146-72293D0EE525}"/>
              </a:ext>
            </a:extLst>
          </p:cNvPr>
          <p:cNvPicPr>
            <a:picLocks noChangeAspect="1"/>
          </p:cNvPicPr>
          <p:nvPr/>
        </p:nvPicPr>
        <p:blipFill>
          <a:blip r:embed="rId3"/>
          <a:stretch>
            <a:fillRect/>
          </a:stretch>
        </p:blipFill>
        <p:spPr>
          <a:xfrm>
            <a:off x="511833" y="1709318"/>
            <a:ext cx="8120333" cy="578269"/>
          </a:xfrm>
          <a:prstGeom prst="rect">
            <a:avLst/>
          </a:prstGeom>
        </p:spPr>
      </p:pic>
      <p:sp>
        <p:nvSpPr>
          <p:cNvPr id="13" name="Rectangle: Rounded Corners 12">
            <a:extLst>
              <a:ext uri="{FF2B5EF4-FFF2-40B4-BE49-F238E27FC236}">
                <a16:creationId xmlns:a16="http://schemas.microsoft.com/office/drawing/2014/main" id="{F1A5B053-D802-4FE7-A634-EAA802B28D3B}"/>
              </a:ext>
            </a:extLst>
          </p:cNvPr>
          <p:cNvSpPr/>
          <p:nvPr/>
        </p:nvSpPr>
        <p:spPr>
          <a:xfrm>
            <a:off x="628650" y="385763"/>
            <a:ext cx="7886700" cy="138496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C:</a:t>
            </a:r>
            <a:r>
              <a:rPr lang="en-US" sz="1800" b="1">
                <a:latin typeface="Times New Roman"/>
                <a:cs typeface="Times New Roman"/>
              </a:rPr>
              <a:t> </a:t>
            </a:r>
            <a:r>
              <a:rPr lang="en-US">
                <a:latin typeface="Times New Roman"/>
                <a:cs typeface="Times New Roman"/>
              </a:rPr>
              <a:t>Is there strong evidence to conclude that </a:t>
            </a:r>
            <a:r>
              <a:rPr lang="en-US" sz="1800">
                <a:latin typeface="Times New Roman"/>
                <a:cs typeface="Times New Roman"/>
              </a:rPr>
              <a:t>the </a:t>
            </a:r>
            <a:r>
              <a:rPr lang="en-US">
                <a:latin typeface="Times New Roman"/>
                <a:cs typeface="Times New Roman"/>
              </a:rPr>
              <a:t>average number of </a:t>
            </a:r>
            <a:r>
              <a:rPr lang="en-US" sz="1800">
                <a:latin typeface="Times New Roman"/>
                <a:cs typeface="Times New Roman"/>
              </a:rPr>
              <a:t>unemployment </a:t>
            </a:r>
            <a:r>
              <a:rPr lang="en-US">
                <a:latin typeface="Times New Roman"/>
                <a:cs typeface="Times New Roman"/>
              </a:rPr>
              <a:t>rates during the pandemic (2020) exceeds unemployment rates for the following year (2021)? </a:t>
            </a:r>
            <a:r>
              <a:rPr lang="en-US">
                <a:solidFill>
                  <a:schemeClr val="tx1"/>
                </a:solidFill>
                <a:highlight>
                  <a:srgbClr val="FFFF00"/>
                </a:highlight>
                <a:latin typeface="Times New Roman"/>
                <a:cs typeface="Times New Roman"/>
              </a:rPr>
              <a:t>Based on the data from the map in the United States, what is the probability that unemployment rates are more than 7% in 2020 and compare to 2021?</a:t>
            </a:r>
            <a:endParaRPr lang="en-US" sz="1800">
              <a:solidFill>
                <a:schemeClr val="tx1"/>
              </a:solidFill>
              <a:highlight>
                <a:srgbClr val="FFFF00"/>
              </a:highlight>
              <a:latin typeface="Times New Roman"/>
              <a:cs typeface="Times New Roman"/>
            </a:endParaRPr>
          </a:p>
        </p:txBody>
      </p:sp>
      <p:sp>
        <p:nvSpPr>
          <p:cNvPr id="14" name="Rectangle: Rounded Corners 13">
            <a:extLst>
              <a:ext uri="{FF2B5EF4-FFF2-40B4-BE49-F238E27FC236}">
                <a16:creationId xmlns:a16="http://schemas.microsoft.com/office/drawing/2014/main" id="{03794E5B-3D62-E682-38FB-33E83547D723}"/>
              </a:ext>
            </a:extLst>
          </p:cNvPr>
          <p:cNvSpPr/>
          <p:nvPr/>
        </p:nvSpPr>
        <p:spPr>
          <a:xfrm>
            <a:off x="5667555" y="5013385"/>
            <a:ext cx="2544791" cy="1265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This also shows how unemployment rates decreased from 2020 to 2021</a:t>
            </a:r>
            <a:endParaRPr lang="en-US"/>
          </a:p>
        </p:txBody>
      </p:sp>
      <p:pic>
        <p:nvPicPr>
          <p:cNvPr id="2" name="Picture 2" descr="Text&#10;&#10;Description automatically generated">
            <a:extLst>
              <a:ext uri="{FF2B5EF4-FFF2-40B4-BE49-F238E27FC236}">
                <a16:creationId xmlns:a16="http://schemas.microsoft.com/office/drawing/2014/main" id="{C077D9B6-CC37-2943-82C9-512C23F600ED}"/>
              </a:ext>
            </a:extLst>
          </p:cNvPr>
          <p:cNvPicPr>
            <a:picLocks noChangeAspect="1"/>
          </p:cNvPicPr>
          <p:nvPr/>
        </p:nvPicPr>
        <p:blipFill>
          <a:blip r:embed="rId4"/>
          <a:stretch>
            <a:fillRect/>
          </a:stretch>
        </p:blipFill>
        <p:spPr>
          <a:xfrm>
            <a:off x="322847" y="3387011"/>
            <a:ext cx="4999120" cy="2971555"/>
          </a:xfrm>
          <a:prstGeom prst="rect">
            <a:avLst/>
          </a:prstGeom>
        </p:spPr>
      </p:pic>
    </p:spTree>
    <p:extLst>
      <p:ext uri="{BB962C8B-B14F-4D97-AF65-F5344CB8AC3E}">
        <p14:creationId xmlns:p14="http://schemas.microsoft.com/office/powerpoint/2010/main" val="283284972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515B3C9-C029-6231-E1FE-281FA4CE0E2F}"/>
              </a:ext>
            </a:extLst>
          </p:cNvPr>
          <p:cNvSpPr/>
          <p:nvPr/>
        </p:nvSpPr>
        <p:spPr>
          <a:xfrm>
            <a:off x="628650" y="385763"/>
            <a:ext cx="7886700" cy="121998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D:</a:t>
            </a:r>
            <a:r>
              <a:rPr lang="en-US" b="1">
                <a:latin typeface="Times New Roman"/>
                <a:cs typeface="Times New Roman"/>
              </a:rPr>
              <a:t> </a:t>
            </a:r>
            <a:r>
              <a:rPr lang="en-US">
                <a:latin typeface="Times New Roman"/>
                <a:cs typeface="Times New Roman"/>
              </a:rPr>
              <a:t>What is the upper confidence bound for the true average unemployment rates </a:t>
            </a:r>
            <a:r>
              <a:rPr lang="en-US">
                <a:ea typeface="+mn-lt"/>
                <a:cs typeface="+mn-lt"/>
              </a:rPr>
              <a:t>μ </a:t>
            </a:r>
            <a:r>
              <a:rPr lang="en-US">
                <a:latin typeface="Times New Roman"/>
                <a:ea typeface="+mn-lt"/>
                <a:cs typeface="+mn-lt"/>
              </a:rPr>
              <a:t>with a confidence level of 95%?</a:t>
            </a:r>
            <a:endParaRPr lang="en-US" sz="1800">
              <a:latin typeface="Times New Roman"/>
              <a:cs typeface="Times New Roman"/>
            </a:endParaRPr>
          </a:p>
        </p:txBody>
      </p:sp>
      <p:pic>
        <p:nvPicPr>
          <p:cNvPr id="11" name="Picture 11" descr="Graphical user interface, text, application, Word&#10;&#10;Description automatically generated">
            <a:extLst>
              <a:ext uri="{FF2B5EF4-FFF2-40B4-BE49-F238E27FC236}">
                <a16:creationId xmlns:a16="http://schemas.microsoft.com/office/drawing/2014/main" id="{20148A64-3762-B18C-2CD2-524B732A40FC}"/>
              </a:ext>
            </a:extLst>
          </p:cNvPr>
          <p:cNvPicPr>
            <a:picLocks noChangeAspect="1"/>
          </p:cNvPicPr>
          <p:nvPr/>
        </p:nvPicPr>
        <p:blipFill rotWithShape="1">
          <a:blip r:embed="rId2"/>
          <a:srcRect l="995" t="4278" r="663" b="1604"/>
          <a:stretch/>
        </p:blipFill>
        <p:spPr>
          <a:xfrm>
            <a:off x="1721223" y="2851264"/>
            <a:ext cx="5701454" cy="1684154"/>
          </a:xfrm>
          <a:prstGeom prst="rect">
            <a:avLst/>
          </a:prstGeom>
        </p:spPr>
      </p:pic>
      <p:sp>
        <p:nvSpPr>
          <p:cNvPr id="12" name="Rectangle: Rounded Corners 11">
            <a:extLst>
              <a:ext uri="{FF2B5EF4-FFF2-40B4-BE49-F238E27FC236}">
                <a16:creationId xmlns:a16="http://schemas.microsoft.com/office/drawing/2014/main" id="{A2D5F87E-41FE-3D32-4280-7A38DF293D7B}"/>
              </a:ext>
            </a:extLst>
          </p:cNvPr>
          <p:cNvSpPr/>
          <p:nvPr/>
        </p:nvSpPr>
        <p:spPr>
          <a:xfrm>
            <a:off x="2846934" y="5017674"/>
            <a:ext cx="3457814" cy="63393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We're using the UPPER confidence bound</a:t>
            </a:r>
            <a:endParaRPr lang="en-US"/>
          </a:p>
        </p:txBody>
      </p:sp>
      <p:sp>
        <p:nvSpPr>
          <p:cNvPr id="13" name="Speech Bubble: Rectangle with Corners Rounded 12">
            <a:extLst>
              <a:ext uri="{FF2B5EF4-FFF2-40B4-BE49-F238E27FC236}">
                <a16:creationId xmlns:a16="http://schemas.microsoft.com/office/drawing/2014/main" id="{83522117-F47F-F05D-1095-A6B162F1F443}"/>
              </a:ext>
            </a:extLst>
          </p:cNvPr>
          <p:cNvSpPr/>
          <p:nvPr/>
        </p:nvSpPr>
        <p:spPr>
          <a:xfrm>
            <a:off x="5765667" y="2026500"/>
            <a:ext cx="1757722" cy="69156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Chapter 7 Lecture</a:t>
            </a:r>
            <a:endParaRPr lang="en-US"/>
          </a:p>
        </p:txBody>
      </p:sp>
    </p:spTree>
    <p:extLst>
      <p:ext uri="{BB962C8B-B14F-4D97-AF65-F5344CB8AC3E}">
        <p14:creationId xmlns:p14="http://schemas.microsoft.com/office/powerpoint/2010/main" val="24233074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4C287D5-0B1B-2002-D0BD-76537579524F}"/>
              </a:ext>
            </a:extLst>
          </p:cNvPr>
          <p:cNvSpPr/>
          <p:nvPr/>
        </p:nvSpPr>
        <p:spPr>
          <a:xfrm>
            <a:off x="2501153" y="445674"/>
            <a:ext cx="4149377" cy="9124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cs typeface="Calibri"/>
              </a:rPr>
              <a:t>Removing Outliers for Query 1</a:t>
            </a:r>
            <a:endParaRPr lang="en-US"/>
          </a:p>
        </p:txBody>
      </p:sp>
      <p:pic>
        <p:nvPicPr>
          <p:cNvPr id="6" name="Picture 6" descr="Chart, box and whisker chart&#10;&#10;Description automatically generated">
            <a:extLst>
              <a:ext uri="{FF2B5EF4-FFF2-40B4-BE49-F238E27FC236}">
                <a16:creationId xmlns:a16="http://schemas.microsoft.com/office/drawing/2014/main" id="{D3431346-80EA-9B26-AA14-226BF0B74A12}"/>
              </a:ext>
            </a:extLst>
          </p:cNvPr>
          <p:cNvPicPr>
            <a:picLocks noChangeAspect="1"/>
          </p:cNvPicPr>
          <p:nvPr/>
        </p:nvPicPr>
        <p:blipFill>
          <a:blip r:embed="rId2"/>
          <a:stretch>
            <a:fillRect/>
          </a:stretch>
        </p:blipFill>
        <p:spPr>
          <a:xfrm>
            <a:off x="145997" y="1511675"/>
            <a:ext cx="4424082" cy="3085456"/>
          </a:xfrm>
          <a:prstGeom prst="rect">
            <a:avLst/>
          </a:prstGeom>
        </p:spPr>
      </p:pic>
      <p:pic>
        <p:nvPicPr>
          <p:cNvPr id="7" name="Picture 7" descr="Chart, box and whisker chart&#10;&#10;Description automatically generated">
            <a:extLst>
              <a:ext uri="{FF2B5EF4-FFF2-40B4-BE49-F238E27FC236}">
                <a16:creationId xmlns:a16="http://schemas.microsoft.com/office/drawing/2014/main" id="{41FE733F-87B4-B6B4-5433-CB0C2536763D}"/>
              </a:ext>
            </a:extLst>
          </p:cNvPr>
          <p:cNvPicPr>
            <a:picLocks noChangeAspect="1"/>
          </p:cNvPicPr>
          <p:nvPr/>
        </p:nvPicPr>
        <p:blipFill>
          <a:blip r:embed="rId3"/>
          <a:stretch>
            <a:fillRect/>
          </a:stretch>
        </p:blipFill>
        <p:spPr>
          <a:xfrm>
            <a:off x="4573921" y="1507427"/>
            <a:ext cx="4424082" cy="3093953"/>
          </a:xfrm>
          <a:prstGeom prst="rect">
            <a:avLst/>
          </a:prstGeom>
        </p:spPr>
      </p:pic>
      <p:sp>
        <p:nvSpPr>
          <p:cNvPr id="8" name="Rectangle: Rounded Corners 7">
            <a:extLst>
              <a:ext uri="{FF2B5EF4-FFF2-40B4-BE49-F238E27FC236}">
                <a16:creationId xmlns:a16="http://schemas.microsoft.com/office/drawing/2014/main" id="{F55C3BB6-83D9-07A3-4AFD-D39E176F84E6}"/>
              </a:ext>
            </a:extLst>
          </p:cNvPr>
          <p:cNvSpPr/>
          <p:nvPr/>
        </p:nvSpPr>
        <p:spPr>
          <a:xfrm>
            <a:off x="2635623" y="4979253"/>
            <a:ext cx="4149377" cy="91247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cs typeface="Calibri"/>
              </a:rPr>
              <a:t>High Outliers are for Hawaii and Nevada</a:t>
            </a:r>
            <a:endParaRPr lang="en-US"/>
          </a:p>
        </p:txBody>
      </p:sp>
    </p:spTree>
    <p:extLst>
      <p:ext uri="{BB962C8B-B14F-4D97-AF65-F5344CB8AC3E}">
        <p14:creationId xmlns:p14="http://schemas.microsoft.com/office/powerpoint/2010/main" val="13570193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F0887DA-BEB2-6F17-AA94-D8DE23270DA4}"/>
              </a:ext>
            </a:extLst>
          </p:cNvPr>
          <p:cNvSpPr/>
          <p:nvPr/>
        </p:nvSpPr>
        <p:spPr>
          <a:xfrm>
            <a:off x="628650" y="385763"/>
            <a:ext cx="7886700" cy="121998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D:</a:t>
            </a:r>
            <a:r>
              <a:rPr lang="en-US" b="1">
                <a:latin typeface="Times New Roman"/>
                <a:cs typeface="Times New Roman"/>
              </a:rPr>
              <a:t> </a:t>
            </a:r>
            <a:r>
              <a:rPr lang="en-US">
                <a:latin typeface="Times New Roman"/>
                <a:cs typeface="Times New Roman"/>
              </a:rPr>
              <a:t>What is the upper confidence bound for the true average unemployment rates </a:t>
            </a:r>
            <a:r>
              <a:rPr lang="en-US">
                <a:ea typeface="+mn-lt"/>
                <a:cs typeface="+mn-lt"/>
              </a:rPr>
              <a:t>μ </a:t>
            </a:r>
            <a:r>
              <a:rPr lang="en-US">
                <a:latin typeface="Times New Roman"/>
                <a:ea typeface="+mn-lt"/>
                <a:cs typeface="+mn-lt"/>
              </a:rPr>
              <a:t>with a confidence level of 95%?</a:t>
            </a:r>
            <a:endParaRPr lang="en-US" sz="1800">
              <a:latin typeface="Times New Roman"/>
              <a:cs typeface="Times New Roman"/>
            </a:endParaRPr>
          </a:p>
        </p:txBody>
      </p:sp>
      <p:sp>
        <p:nvSpPr>
          <p:cNvPr id="7" name="Rectangle: Rounded Corners 6">
            <a:extLst>
              <a:ext uri="{FF2B5EF4-FFF2-40B4-BE49-F238E27FC236}">
                <a16:creationId xmlns:a16="http://schemas.microsoft.com/office/drawing/2014/main" id="{018B2B1A-EB0D-9C65-549B-CC607E6522EA}"/>
              </a:ext>
            </a:extLst>
          </p:cNvPr>
          <p:cNvSpPr/>
          <p:nvPr/>
        </p:nvSpPr>
        <p:spPr>
          <a:xfrm>
            <a:off x="6362379" y="1992085"/>
            <a:ext cx="2401259" cy="34578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Looking at the probability plot, it is normal with no points being outside the lines. We can use t-distribution.</a:t>
            </a:r>
          </a:p>
        </p:txBody>
      </p:sp>
      <p:pic>
        <p:nvPicPr>
          <p:cNvPr id="9" name="Picture 9" descr="Chart&#10;&#10;Description automatically generated">
            <a:extLst>
              <a:ext uri="{FF2B5EF4-FFF2-40B4-BE49-F238E27FC236}">
                <a16:creationId xmlns:a16="http://schemas.microsoft.com/office/drawing/2014/main" id="{1B691ED6-5373-7271-2D87-3888A6B9D206}"/>
              </a:ext>
            </a:extLst>
          </p:cNvPr>
          <p:cNvPicPr>
            <a:picLocks noChangeAspect="1"/>
          </p:cNvPicPr>
          <p:nvPr/>
        </p:nvPicPr>
        <p:blipFill>
          <a:blip r:embed="rId2"/>
          <a:stretch>
            <a:fillRect/>
          </a:stretch>
        </p:blipFill>
        <p:spPr>
          <a:xfrm>
            <a:off x="259616" y="1871303"/>
            <a:ext cx="5994144" cy="3999925"/>
          </a:xfrm>
          <a:prstGeom prst="rect">
            <a:avLst/>
          </a:prstGeom>
        </p:spPr>
      </p:pic>
    </p:spTree>
    <p:extLst>
      <p:ext uri="{BB962C8B-B14F-4D97-AF65-F5344CB8AC3E}">
        <p14:creationId xmlns:p14="http://schemas.microsoft.com/office/powerpoint/2010/main" val="14931422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864DC00-9503-6419-3E69-7B09E296E6C3}"/>
              </a:ext>
            </a:extLst>
          </p:cNvPr>
          <p:cNvSpPr/>
          <p:nvPr/>
        </p:nvSpPr>
        <p:spPr>
          <a:xfrm>
            <a:off x="628650" y="385763"/>
            <a:ext cx="7886700" cy="121998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latin typeface="Times New Roman"/>
                <a:cs typeface="Times New Roman"/>
              </a:rPr>
              <a:t>PART D: </a:t>
            </a:r>
            <a:r>
              <a:rPr lang="en-US">
                <a:latin typeface="Times New Roman"/>
                <a:cs typeface="Times New Roman"/>
              </a:rPr>
              <a:t>Within the Northeastern states, what is the upper confidence bound for the true average unemployment rate </a:t>
            </a:r>
            <a:r>
              <a:rPr lang="en-US">
                <a:latin typeface="Times New Roman"/>
                <a:ea typeface="+mn-lt"/>
                <a:cs typeface="Times New Roman"/>
              </a:rPr>
              <a:t>μ during COVID-19 with a confidence level of 95%?</a:t>
            </a:r>
            <a:endParaRPr lang="en-US" sz="1800">
              <a:latin typeface="Times New Roman"/>
              <a:cs typeface="Times New Roman"/>
            </a:endParaRPr>
          </a:p>
        </p:txBody>
      </p:sp>
      <p:sp>
        <p:nvSpPr>
          <p:cNvPr id="7" name="Rectangle: Rounded Corners 6">
            <a:extLst>
              <a:ext uri="{FF2B5EF4-FFF2-40B4-BE49-F238E27FC236}">
                <a16:creationId xmlns:a16="http://schemas.microsoft.com/office/drawing/2014/main" id="{2E4FB1A1-DEE8-32F1-1537-6539FF8D8EDA}"/>
              </a:ext>
            </a:extLst>
          </p:cNvPr>
          <p:cNvSpPr/>
          <p:nvPr/>
        </p:nvSpPr>
        <p:spPr>
          <a:xfrm>
            <a:off x="624971" y="1813238"/>
            <a:ext cx="2894151" cy="1176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Unemployment Rate Sample Mean of 9 states: 8.0 (Rounded)</a:t>
            </a:r>
            <a:endParaRPr lang="en-US"/>
          </a:p>
        </p:txBody>
      </p:sp>
      <p:sp>
        <p:nvSpPr>
          <p:cNvPr id="10" name="Rectangle: Rounded Corners 9">
            <a:extLst>
              <a:ext uri="{FF2B5EF4-FFF2-40B4-BE49-F238E27FC236}">
                <a16:creationId xmlns:a16="http://schemas.microsoft.com/office/drawing/2014/main" id="{72809A09-E41C-E565-6073-D6D0C33D3797}"/>
              </a:ext>
            </a:extLst>
          </p:cNvPr>
          <p:cNvSpPr/>
          <p:nvPr/>
        </p:nvSpPr>
        <p:spPr>
          <a:xfrm>
            <a:off x="624971" y="3662715"/>
            <a:ext cx="2894151" cy="1567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Sample Mean = 8.0</a:t>
            </a:r>
          </a:p>
          <a:p>
            <a:pPr algn="ctr"/>
            <a:r>
              <a:rPr lang="en-US">
                <a:cs typeface="Calibri"/>
              </a:rPr>
              <a:t>Standard Deviation = 1.84 (Rounded)</a:t>
            </a:r>
          </a:p>
          <a:p>
            <a:pPr algn="ctr"/>
            <a:r>
              <a:rPr lang="en-US">
                <a:cs typeface="Calibri"/>
              </a:rPr>
              <a:t>n=9</a:t>
            </a:r>
          </a:p>
          <a:p>
            <a:pPr algn="ctr"/>
            <a:r>
              <a:rPr lang="en-US">
                <a:ea typeface="+mn-lt"/>
                <a:cs typeface="+mn-lt"/>
              </a:rPr>
              <a:t>α =0.05</a:t>
            </a:r>
          </a:p>
        </p:txBody>
      </p:sp>
      <p:pic>
        <p:nvPicPr>
          <p:cNvPr id="11" name="Picture 11">
            <a:extLst>
              <a:ext uri="{FF2B5EF4-FFF2-40B4-BE49-F238E27FC236}">
                <a16:creationId xmlns:a16="http://schemas.microsoft.com/office/drawing/2014/main" id="{7B49BB1C-6F37-217B-DE6A-B73987297480}"/>
              </a:ext>
            </a:extLst>
          </p:cNvPr>
          <p:cNvPicPr>
            <a:picLocks noChangeAspect="1"/>
          </p:cNvPicPr>
          <p:nvPr/>
        </p:nvPicPr>
        <p:blipFill>
          <a:blip r:embed="rId2"/>
          <a:stretch>
            <a:fillRect/>
          </a:stretch>
        </p:blipFill>
        <p:spPr>
          <a:xfrm>
            <a:off x="4744981" y="2045769"/>
            <a:ext cx="3123242" cy="698723"/>
          </a:xfrm>
          <a:prstGeom prst="rect">
            <a:avLst/>
          </a:prstGeom>
        </p:spPr>
      </p:pic>
      <p:pic>
        <p:nvPicPr>
          <p:cNvPr id="12" name="Picture 12" descr="A picture containing diagram&#10;&#10;Description automatically generated">
            <a:extLst>
              <a:ext uri="{FF2B5EF4-FFF2-40B4-BE49-F238E27FC236}">
                <a16:creationId xmlns:a16="http://schemas.microsoft.com/office/drawing/2014/main" id="{9C065CFB-76BE-E0A7-FF2D-B2F8E5A56D1B}"/>
              </a:ext>
            </a:extLst>
          </p:cNvPr>
          <p:cNvPicPr>
            <a:picLocks noChangeAspect="1"/>
          </p:cNvPicPr>
          <p:nvPr/>
        </p:nvPicPr>
        <p:blipFill>
          <a:blip r:embed="rId3"/>
          <a:stretch>
            <a:fillRect/>
          </a:stretch>
        </p:blipFill>
        <p:spPr>
          <a:xfrm>
            <a:off x="4565969" y="3110285"/>
            <a:ext cx="3802916" cy="1345896"/>
          </a:xfrm>
          <a:prstGeom prst="rect">
            <a:avLst/>
          </a:prstGeom>
        </p:spPr>
      </p:pic>
      <p:cxnSp>
        <p:nvCxnSpPr>
          <p:cNvPr id="13" name="Straight Arrow Connector 12">
            <a:extLst>
              <a:ext uri="{FF2B5EF4-FFF2-40B4-BE49-F238E27FC236}">
                <a16:creationId xmlns:a16="http://schemas.microsoft.com/office/drawing/2014/main" id="{8039D280-8E5A-7EAF-8D66-A6914701B327}"/>
              </a:ext>
            </a:extLst>
          </p:cNvPr>
          <p:cNvCxnSpPr/>
          <p:nvPr/>
        </p:nvCxnSpPr>
        <p:spPr>
          <a:xfrm>
            <a:off x="4885484" y="3075700"/>
            <a:ext cx="1051223" cy="385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22F6E301-7FEE-37A5-77DD-2223B650AA10}"/>
              </a:ext>
            </a:extLst>
          </p:cNvPr>
          <p:cNvSpPr/>
          <p:nvPr/>
        </p:nvSpPr>
        <p:spPr>
          <a:xfrm>
            <a:off x="4280650" y="2804514"/>
            <a:ext cx="1309566" cy="310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cs typeface="Calibri"/>
              </a:rPr>
              <a:t>TABLE A.5</a:t>
            </a:r>
            <a:endParaRPr lang="en-US" b="1">
              <a:solidFill>
                <a:srgbClr val="FF0000"/>
              </a:solidFill>
            </a:endParaRPr>
          </a:p>
        </p:txBody>
      </p:sp>
      <p:sp>
        <p:nvSpPr>
          <p:cNvPr id="15" name="Rectangle: Rounded Corners 14">
            <a:extLst>
              <a:ext uri="{FF2B5EF4-FFF2-40B4-BE49-F238E27FC236}">
                <a16:creationId xmlns:a16="http://schemas.microsoft.com/office/drawing/2014/main" id="{08977015-539C-8A74-40A0-F061418A1340}"/>
              </a:ext>
            </a:extLst>
          </p:cNvPr>
          <p:cNvSpPr/>
          <p:nvPr/>
        </p:nvSpPr>
        <p:spPr>
          <a:xfrm>
            <a:off x="3714465" y="4941516"/>
            <a:ext cx="5191467" cy="94509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cs typeface="Calibri"/>
              </a:rPr>
              <a:t>Observation: Therefore, the unemployment rate during COVID-19 has</a:t>
            </a:r>
            <a:r>
              <a:rPr lang="en-US" b="1">
                <a:solidFill>
                  <a:schemeClr val="tx1"/>
                </a:solidFill>
                <a:latin typeface="Times New Roman"/>
                <a:cs typeface="Times New Roman"/>
              </a:rPr>
              <a:t> μ &lt; 9.01 with a confidence interval of 95%</a:t>
            </a:r>
            <a:endParaRPr lang="en-US" b="1">
              <a:solidFill>
                <a:schemeClr val="tx1"/>
              </a:solidFill>
              <a:cs typeface="Calibri"/>
            </a:endParaRPr>
          </a:p>
        </p:txBody>
      </p:sp>
    </p:spTree>
    <p:extLst>
      <p:ext uri="{BB962C8B-B14F-4D97-AF65-F5344CB8AC3E}">
        <p14:creationId xmlns:p14="http://schemas.microsoft.com/office/powerpoint/2010/main" val="261471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0F4D-C665-3FFF-91EC-86BDBE0BB709}"/>
              </a:ext>
            </a:extLst>
          </p:cNvPr>
          <p:cNvSpPr>
            <a:spLocks noGrp="1"/>
          </p:cNvSpPr>
          <p:nvPr>
            <p:ph type="title"/>
          </p:nvPr>
        </p:nvSpPr>
        <p:spPr/>
        <p:txBody>
          <a:bodyPr/>
          <a:lstStyle/>
          <a:p>
            <a:r>
              <a:rPr lang="en-US" b="1">
                <a:cs typeface="Calibri Light"/>
              </a:rPr>
              <a:t>Query 1</a:t>
            </a:r>
            <a:endParaRPr lang="en-US" b="1"/>
          </a:p>
        </p:txBody>
      </p:sp>
      <p:sp>
        <p:nvSpPr>
          <p:cNvPr id="3" name="Content Placeholder 2">
            <a:extLst>
              <a:ext uri="{FF2B5EF4-FFF2-40B4-BE49-F238E27FC236}">
                <a16:creationId xmlns:a16="http://schemas.microsoft.com/office/drawing/2014/main" id="{A0A8312D-6902-A719-FA27-1BB5B956A6E2}"/>
              </a:ext>
            </a:extLst>
          </p:cNvPr>
          <p:cNvSpPr>
            <a:spLocks noGrp="1"/>
          </p:cNvSpPr>
          <p:nvPr>
            <p:ph idx="1"/>
          </p:nvPr>
        </p:nvSpPr>
        <p:spPr/>
        <p:txBody>
          <a:bodyPr vert="horz" lIns="91440" tIns="45720" rIns="91440" bIns="45720" rtlCol="0" anchor="t">
            <a:normAutofit/>
          </a:bodyPr>
          <a:lstStyle/>
          <a:p>
            <a:pPr marL="457200" indent="-457200">
              <a:buAutoNum type="alphaUcPeriod"/>
            </a:pPr>
            <a:r>
              <a:rPr lang="en-US" sz="2400">
                <a:ea typeface="+mn-lt"/>
                <a:cs typeface="+mn-lt"/>
              </a:rPr>
              <a:t>Did covid vaccination rates change when vaccinated staff was compared to vaccinated residents in different  Michigan county's and if so, did the averages of each county differ from one another ?</a:t>
            </a:r>
            <a:endParaRPr lang="en-US" sz="2400">
              <a:cs typeface="Calibri"/>
            </a:endParaRPr>
          </a:p>
          <a:p>
            <a:pPr marL="457200" indent="-457200">
              <a:buAutoNum type="alphaUcPeriod"/>
            </a:pPr>
            <a:r>
              <a:rPr lang="en-US" sz="2400">
                <a:ea typeface="+mn-lt"/>
                <a:cs typeface="+mn-lt"/>
              </a:rPr>
              <a:t>Did having a higher vaccination rate also translate to having a higher booster shot rate in Michigan counties?</a:t>
            </a:r>
          </a:p>
          <a:p>
            <a:pPr marL="514350" indent="-514350">
              <a:buAutoNum type="alphaUcPeriod"/>
            </a:pPr>
            <a:r>
              <a:rPr lang="en-US" sz="2400">
                <a:ea typeface="+mn-lt"/>
                <a:cs typeface="+mn-lt"/>
              </a:rPr>
              <a:t>Did higher vaccination rates impact willingness to report vaccination rates by staff?</a:t>
            </a:r>
            <a:endParaRPr lang="en-US" sz="2400">
              <a:cs typeface="Calibri"/>
            </a:endParaRPr>
          </a:p>
        </p:txBody>
      </p:sp>
    </p:spTree>
    <p:extLst>
      <p:ext uri="{BB962C8B-B14F-4D97-AF65-F5344CB8AC3E}">
        <p14:creationId xmlns:p14="http://schemas.microsoft.com/office/powerpoint/2010/main" val="295811982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0DA90A9-06F0-4626-A9DF-B17BA63D93C8}"/>
              </a:ext>
            </a:extLst>
          </p:cNvPr>
          <p:cNvSpPr>
            <a:spLocks noGrp="1"/>
          </p:cNvSpPr>
          <p:nvPr>
            <p:ph type="title"/>
          </p:nvPr>
        </p:nvSpPr>
        <p:spPr>
          <a:xfrm>
            <a:off x="628650" y="518244"/>
            <a:ext cx="7886700" cy="620295"/>
          </a:xfrm>
        </p:spPr>
        <p:txBody>
          <a:bodyPr>
            <a:normAutofit fontScale="90000"/>
          </a:bodyPr>
          <a:lstStyle/>
          <a:p>
            <a:r>
              <a:rPr lang="en-US" sz="4000" b="1">
                <a:latin typeface="Times New Roman"/>
                <a:cs typeface="Times New Roman"/>
              </a:rPr>
              <a:t>Query 2</a:t>
            </a:r>
          </a:p>
        </p:txBody>
      </p:sp>
      <p:sp>
        <p:nvSpPr>
          <p:cNvPr id="6" name="Content Placeholder 2">
            <a:extLst>
              <a:ext uri="{FF2B5EF4-FFF2-40B4-BE49-F238E27FC236}">
                <a16:creationId xmlns:a16="http://schemas.microsoft.com/office/drawing/2014/main" id="{A6FB245B-F168-42F9-9C4A-914F7CAA16C5}"/>
              </a:ext>
            </a:extLst>
          </p:cNvPr>
          <p:cNvSpPr>
            <a:spLocks noGrp="1"/>
          </p:cNvSpPr>
          <p:nvPr>
            <p:ph idx="1"/>
          </p:nvPr>
        </p:nvSpPr>
        <p:spPr>
          <a:xfrm>
            <a:off x="628650" y="1540722"/>
            <a:ext cx="7886700" cy="4481952"/>
          </a:xfrm>
        </p:spPr>
        <p:txBody>
          <a:bodyPr vert="horz" lIns="91440" tIns="45720" rIns="91440" bIns="45720" rtlCol="0" anchor="t">
            <a:noAutofit/>
          </a:bodyPr>
          <a:lstStyle/>
          <a:p>
            <a:pPr marL="457200" indent="-457200">
              <a:lnSpc>
                <a:spcPct val="100000"/>
              </a:lnSpc>
              <a:buAutoNum type="alphaUcPeriod"/>
            </a:pPr>
            <a:r>
              <a:rPr lang="en-US" sz="1800">
                <a:latin typeface="Times New Roman"/>
                <a:ea typeface="+mn-lt"/>
                <a:cs typeface="Times New Roman"/>
              </a:rPr>
              <a:t>During COVID-19 (2020), what is the probability that a household below the poverty level is between 100,000 and 200,000?</a:t>
            </a:r>
            <a:endParaRPr lang="en-US" sz="1800">
              <a:latin typeface="Calibri"/>
              <a:ea typeface="+mn-lt"/>
              <a:cs typeface="Calibri"/>
            </a:endParaRPr>
          </a:p>
          <a:p>
            <a:pPr marL="457200" indent="-457200">
              <a:lnSpc>
                <a:spcPct val="100000"/>
              </a:lnSpc>
              <a:buAutoNum type="alphaUcPeriod"/>
            </a:pPr>
            <a:r>
              <a:rPr lang="en-US" sz="1800">
                <a:latin typeface="Times New Roman"/>
                <a:ea typeface="+mn-lt"/>
                <a:cs typeface="Times New Roman"/>
              </a:rPr>
              <a:t>Based on the sample state, Michigan, what proportion of the income to poverty ratios are 1.25 and higher? Under 1.25 income to poverty ratio? Based on the calculated information, which part of the population was most affected during COVID-19?</a:t>
            </a:r>
            <a:endParaRPr lang="en-US" sz="1800">
              <a:latin typeface="Calibri"/>
              <a:ea typeface="+mn-lt"/>
              <a:cs typeface="Calibri"/>
            </a:endParaRPr>
          </a:p>
          <a:p>
            <a:pPr marL="457200" indent="-457200">
              <a:lnSpc>
                <a:spcPct val="100000"/>
              </a:lnSpc>
              <a:buAutoNum type="alphaUcPeriod"/>
            </a:pPr>
            <a:r>
              <a:rPr lang="en-US" sz="1800">
                <a:latin typeface="Times New Roman"/>
                <a:ea typeface="+mn-lt"/>
                <a:cs typeface="Times New Roman"/>
              </a:rPr>
              <a:t>Is there a strong relationship between households below poverty and current COVID cases?</a:t>
            </a:r>
          </a:p>
          <a:p>
            <a:pPr marL="457200" indent="-457200">
              <a:lnSpc>
                <a:spcPct val="100000"/>
              </a:lnSpc>
              <a:buAutoNum type="alphaUcPeriod"/>
            </a:pPr>
            <a:r>
              <a:rPr lang="en-US" sz="1800">
                <a:latin typeface="Times New Roman"/>
                <a:ea typeface="+mn-lt"/>
                <a:cs typeface="Times New Roman"/>
              </a:rPr>
              <a:t>Within the 50 states, what is the projection for the poverty rate among White, Black, and Hispanic people over the next couple of years? Are there any comparisons? Did COVID-19 make poverty rates worse for the next generation?</a:t>
            </a:r>
            <a:endParaRPr lang="en-US" sz="3200">
              <a:latin typeface="Calibri"/>
              <a:ea typeface="+mn-lt"/>
              <a:cs typeface="Calibri"/>
            </a:endParaRPr>
          </a:p>
          <a:p>
            <a:pPr marL="0" indent="0">
              <a:lnSpc>
                <a:spcPct val="100000"/>
              </a:lnSpc>
              <a:buNone/>
            </a:pPr>
            <a:endParaRPr lang="en-US" sz="1800">
              <a:latin typeface="Times New Roman"/>
              <a:cs typeface="Times New Roman"/>
            </a:endParaRPr>
          </a:p>
        </p:txBody>
      </p:sp>
    </p:spTree>
    <p:extLst>
      <p:ext uri="{BB962C8B-B14F-4D97-AF65-F5344CB8AC3E}">
        <p14:creationId xmlns:p14="http://schemas.microsoft.com/office/powerpoint/2010/main" val="88502069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5E85A65-C30A-BA01-35C7-8EA234F35279}"/>
              </a:ext>
            </a:extLst>
          </p:cNvPr>
          <p:cNvSpPr/>
          <p:nvPr/>
        </p:nvSpPr>
        <p:spPr>
          <a:xfrm>
            <a:off x="628650" y="385763"/>
            <a:ext cx="7886700" cy="105727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A:</a:t>
            </a:r>
            <a:r>
              <a:rPr lang="en-US" sz="1800" b="1">
                <a:latin typeface="Times New Roman"/>
                <a:cs typeface="Times New Roman"/>
              </a:rPr>
              <a:t> </a:t>
            </a:r>
            <a:r>
              <a:rPr lang="en-US">
                <a:latin typeface="Times New Roman"/>
                <a:ea typeface="+mn-lt"/>
                <a:cs typeface="Times New Roman"/>
              </a:rPr>
              <a:t>During COVID-19 (2020), what is the probability that a household below the poverty level is between 100,000 and 200,000?</a:t>
            </a:r>
            <a:endParaRPr lang="en-US">
              <a:ea typeface="+mn-lt"/>
              <a:cs typeface="+mn-lt"/>
            </a:endParaRPr>
          </a:p>
        </p:txBody>
      </p:sp>
      <p:sp>
        <p:nvSpPr>
          <p:cNvPr id="6" name="TextBox 5">
            <a:extLst>
              <a:ext uri="{FF2B5EF4-FFF2-40B4-BE49-F238E27FC236}">
                <a16:creationId xmlns:a16="http://schemas.microsoft.com/office/drawing/2014/main" id="{187642F7-80E8-CC6F-3D2A-AC6009EDDA7C}"/>
              </a:ext>
            </a:extLst>
          </p:cNvPr>
          <p:cNvSpPr txBox="1"/>
          <p:nvPr/>
        </p:nvSpPr>
        <p:spPr>
          <a:xfrm>
            <a:off x="626853" y="1709680"/>
            <a:ext cx="7987154" cy="6561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 z table and solve on paper. SHOW Z TABLE AND HOW I GOT ANSWER. On Discord "chat"</a:t>
            </a:r>
          </a:p>
        </p:txBody>
      </p:sp>
      <p:pic>
        <p:nvPicPr>
          <p:cNvPr id="2" name="Picture 2" descr="Text&#10;&#10;Description automatically generated">
            <a:extLst>
              <a:ext uri="{FF2B5EF4-FFF2-40B4-BE49-F238E27FC236}">
                <a16:creationId xmlns:a16="http://schemas.microsoft.com/office/drawing/2014/main" id="{A56596C5-2EF3-A336-FF7D-3EF5A959A90D}"/>
              </a:ext>
            </a:extLst>
          </p:cNvPr>
          <p:cNvPicPr>
            <a:picLocks noChangeAspect="1"/>
          </p:cNvPicPr>
          <p:nvPr/>
        </p:nvPicPr>
        <p:blipFill>
          <a:blip r:embed="rId2"/>
          <a:stretch>
            <a:fillRect/>
          </a:stretch>
        </p:blipFill>
        <p:spPr>
          <a:xfrm>
            <a:off x="4318819" y="2361708"/>
            <a:ext cx="4291780" cy="3142389"/>
          </a:xfrm>
          <a:prstGeom prst="rect">
            <a:avLst/>
          </a:prstGeom>
        </p:spPr>
      </p:pic>
      <p:sp>
        <p:nvSpPr>
          <p:cNvPr id="3" name="Rectangle: Rounded Corners 2">
            <a:extLst>
              <a:ext uri="{FF2B5EF4-FFF2-40B4-BE49-F238E27FC236}">
                <a16:creationId xmlns:a16="http://schemas.microsoft.com/office/drawing/2014/main" id="{2CB7B003-A848-BE4D-8603-2980948858F8}"/>
              </a:ext>
            </a:extLst>
          </p:cNvPr>
          <p:cNvSpPr/>
          <p:nvPr/>
        </p:nvSpPr>
        <p:spPr>
          <a:xfrm>
            <a:off x="871772" y="3055244"/>
            <a:ext cx="2634331" cy="174522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a:ea typeface="+mn-lt"/>
                <a:cs typeface="+mn-lt"/>
              </a:rPr>
              <a:t>µ = 311,372.58</a:t>
            </a:r>
          </a:p>
          <a:p>
            <a:pPr algn="ctr"/>
            <a:r>
              <a:rPr lang="en-US" sz="2800">
                <a:latin typeface="Times New Roman"/>
                <a:ea typeface="+mn-lt"/>
                <a:cs typeface="+mn-lt"/>
              </a:rPr>
              <a:t>σ = 333,952.17</a:t>
            </a:r>
            <a:endParaRPr lang="en-US" sz="2800">
              <a:latin typeface="Times New Roman"/>
              <a:cs typeface="Times New Roman"/>
            </a:endParaRPr>
          </a:p>
        </p:txBody>
      </p:sp>
    </p:spTree>
    <p:extLst>
      <p:ext uri="{BB962C8B-B14F-4D97-AF65-F5344CB8AC3E}">
        <p14:creationId xmlns:p14="http://schemas.microsoft.com/office/powerpoint/2010/main" val="33907715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FB2AD8C-2FF6-5D4F-C423-E763BBCC6E30}"/>
              </a:ext>
            </a:extLst>
          </p:cNvPr>
          <p:cNvSpPr/>
          <p:nvPr/>
        </p:nvSpPr>
        <p:spPr>
          <a:xfrm>
            <a:off x="628650" y="385763"/>
            <a:ext cx="7886700" cy="105727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A:</a:t>
            </a:r>
            <a:r>
              <a:rPr lang="en-US" sz="1800" b="1">
                <a:latin typeface="Times New Roman"/>
                <a:cs typeface="Times New Roman"/>
              </a:rPr>
              <a:t> </a:t>
            </a:r>
            <a:r>
              <a:rPr lang="en-US">
                <a:latin typeface="Times New Roman"/>
                <a:ea typeface="+mn-lt"/>
                <a:cs typeface="Times New Roman"/>
              </a:rPr>
              <a:t>During COVID-19 (2020), what is the probability that a household below the poverty level is between 100,000 and 200,000?</a:t>
            </a:r>
            <a:endParaRPr lang="en-US" sz="1800">
              <a:ea typeface="+mn-lt"/>
              <a:cs typeface="+mn-lt"/>
            </a:endParaRPr>
          </a:p>
        </p:txBody>
      </p:sp>
      <p:sp>
        <p:nvSpPr>
          <p:cNvPr id="10" name="Rectangle: Rounded Corners 9">
            <a:extLst>
              <a:ext uri="{FF2B5EF4-FFF2-40B4-BE49-F238E27FC236}">
                <a16:creationId xmlns:a16="http://schemas.microsoft.com/office/drawing/2014/main" id="{AFD17283-31D5-63EF-C536-467357745720}"/>
              </a:ext>
            </a:extLst>
          </p:cNvPr>
          <p:cNvSpPr/>
          <p:nvPr/>
        </p:nvSpPr>
        <p:spPr>
          <a:xfrm>
            <a:off x="3711094" y="1679203"/>
            <a:ext cx="1715658" cy="82655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ea typeface="+mn-lt"/>
                <a:cs typeface="+mn-lt"/>
              </a:rPr>
              <a:t>µ = 311,372.58</a:t>
            </a:r>
          </a:p>
          <a:p>
            <a:pPr algn="ctr"/>
            <a:r>
              <a:rPr lang="en-US">
                <a:latin typeface="Times New Roman"/>
                <a:ea typeface="+mn-lt"/>
                <a:cs typeface="+mn-lt"/>
              </a:rPr>
              <a:t>σ = 333,952.17</a:t>
            </a:r>
            <a:endParaRPr lang="en-US">
              <a:latin typeface="Times New Roman"/>
              <a:cs typeface="Times New Roman"/>
            </a:endParaRPr>
          </a:p>
        </p:txBody>
      </p:sp>
      <p:pic>
        <p:nvPicPr>
          <p:cNvPr id="12" name="Picture 12">
            <a:extLst>
              <a:ext uri="{FF2B5EF4-FFF2-40B4-BE49-F238E27FC236}">
                <a16:creationId xmlns:a16="http://schemas.microsoft.com/office/drawing/2014/main" id="{F0793084-20B8-B885-623A-7C32811287DC}"/>
              </a:ext>
            </a:extLst>
          </p:cNvPr>
          <p:cNvPicPr>
            <a:picLocks noChangeAspect="1"/>
          </p:cNvPicPr>
          <p:nvPr/>
        </p:nvPicPr>
        <p:blipFill>
          <a:blip r:embed="rId2"/>
          <a:stretch>
            <a:fillRect/>
          </a:stretch>
        </p:blipFill>
        <p:spPr>
          <a:xfrm>
            <a:off x="774033" y="2748435"/>
            <a:ext cx="7846593" cy="1842390"/>
          </a:xfrm>
          <a:prstGeom prst="rect">
            <a:avLst/>
          </a:prstGeom>
        </p:spPr>
      </p:pic>
      <p:sp>
        <p:nvSpPr>
          <p:cNvPr id="13" name="Rectangle: Rounded Corners 12">
            <a:extLst>
              <a:ext uri="{FF2B5EF4-FFF2-40B4-BE49-F238E27FC236}">
                <a16:creationId xmlns:a16="http://schemas.microsoft.com/office/drawing/2014/main" id="{CD1A61C4-80EB-A30C-1D03-9016A293645F}"/>
              </a:ext>
            </a:extLst>
          </p:cNvPr>
          <p:cNvSpPr/>
          <p:nvPr/>
        </p:nvSpPr>
        <p:spPr>
          <a:xfrm>
            <a:off x="1297406" y="5007142"/>
            <a:ext cx="6807866" cy="832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cs typeface="Calibri" panose="020F0502020204030204"/>
              </a:rPr>
              <a:t>Observation: </a:t>
            </a:r>
            <a:r>
              <a:rPr lang="en-US">
                <a:solidFill>
                  <a:schemeClr val="bg1"/>
                </a:solidFill>
                <a:cs typeface="Calibri" panose="020F0502020204030204"/>
              </a:rPr>
              <a:t>The probability that a household below the poverty level between 100,000 and 200,000 is approximately 12.25%</a:t>
            </a:r>
          </a:p>
        </p:txBody>
      </p:sp>
    </p:spTree>
    <p:extLst>
      <p:ext uri="{BB962C8B-B14F-4D97-AF65-F5344CB8AC3E}">
        <p14:creationId xmlns:p14="http://schemas.microsoft.com/office/powerpoint/2010/main" val="33008793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60F4AFE-C5F3-01C3-FCE1-B07349063FAB}"/>
              </a:ext>
            </a:extLst>
          </p:cNvPr>
          <p:cNvSpPr/>
          <p:nvPr/>
        </p:nvSpPr>
        <p:spPr>
          <a:xfrm>
            <a:off x="628650" y="385763"/>
            <a:ext cx="7886700" cy="121095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B:</a:t>
            </a:r>
            <a:r>
              <a:rPr lang="en-US" sz="1800" b="1">
                <a:latin typeface="Times New Roman"/>
                <a:cs typeface="Times New Roman"/>
              </a:rPr>
              <a:t> </a:t>
            </a:r>
            <a:r>
              <a:rPr lang="en-US">
                <a:latin typeface="Times New Roman"/>
                <a:ea typeface="+mn-lt"/>
                <a:cs typeface="Times New Roman"/>
              </a:rPr>
              <a:t>Based on the sample state, Michigan, what proportion of the income to poverty ratios are 1.25 and higher? Under 1.25 income to poverty ratio? Based on the calculated information, which part of the population was most affected during COVID-19?</a:t>
            </a:r>
            <a:endParaRPr lang="en-US" sz="1800">
              <a:ea typeface="+mn-lt"/>
              <a:cs typeface="+mn-lt"/>
            </a:endParaRPr>
          </a:p>
        </p:txBody>
      </p:sp>
      <p:sp>
        <p:nvSpPr>
          <p:cNvPr id="6" name="TextBox 5">
            <a:extLst>
              <a:ext uri="{FF2B5EF4-FFF2-40B4-BE49-F238E27FC236}">
                <a16:creationId xmlns:a16="http://schemas.microsoft.com/office/drawing/2014/main" id="{76BB5DF8-8C49-02E8-92C5-EB71D37883A8}"/>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ea typeface="Calibri"/>
              <a:cs typeface="Calibri"/>
            </a:endParaRPr>
          </a:p>
        </p:txBody>
      </p:sp>
      <p:pic>
        <p:nvPicPr>
          <p:cNvPr id="3" name="Picture 3">
            <a:extLst>
              <a:ext uri="{FF2B5EF4-FFF2-40B4-BE49-F238E27FC236}">
                <a16:creationId xmlns:a16="http://schemas.microsoft.com/office/drawing/2014/main" id="{6ABFF031-91E2-92BB-8D2B-25268F1C5572}"/>
              </a:ext>
            </a:extLst>
          </p:cNvPr>
          <p:cNvPicPr>
            <a:picLocks noChangeAspect="1"/>
          </p:cNvPicPr>
          <p:nvPr/>
        </p:nvPicPr>
        <p:blipFill>
          <a:blip r:embed="rId2"/>
          <a:stretch>
            <a:fillRect/>
          </a:stretch>
        </p:blipFill>
        <p:spPr>
          <a:xfrm>
            <a:off x="1045567" y="2031636"/>
            <a:ext cx="7055966" cy="3270430"/>
          </a:xfrm>
          <a:prstGeom prst="rect">
            <a:avLst/>
          </a:prstGeom>
        </p:spPr>
      </p:pic>
    </p:spTree>
    <p:extLst>
      <p:ext uri="{BB962C8B-B14F-4D97-AF65-F5344CB8AC3E}">
        <p14:creationId xmlns:p14="http://schemas.microsoft.com/office/powerpoint/2010/main" val="428206841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63E16B94-FFE9-FC78-3B95-D581FC64EC5C}"/>
              </a:ext>
            </a:extLst>
          </p:cNvPr>
          <p:cNvPicPr>
            <a:picLocks noChangeAspect="1"/>
          </p:cNvPicPr>
          <p:nvPr/>
        </p:nvPicPr>
        <p:blipFill>
          <a:blip r:embed="rId2"/>
          <a:stretch>
            <a:fillRect/>
          </a:stretch>
        </p:blipFill>
        <p:spPr>
          <a:xfrm>
            <a:off x="570271" y="2139287"/>
            <a:ext cx="3996813" cy="2579424"/>
          </a:xfrm>
          <a:prstGeom prst="rect">
            <a:avLst/>
          </a:prstGeom>
        </p:spPr>
      </p:pic>
      <p:sp>
        <p:nvSpPr>
          <p:cNvPr id="4" name="Rectangle: Rounded Corners 3">
            <a:extLst>
              <a:ext uri="{FF2B5EF4-FFF2-40B4-BE49-F238E27FC236}">
                <a16:creationId xmlns:a16="http://schemas.microsoft.com/office/drawing/2014/main" id="{4B35F2AA-F1E3-214F-8AC7-5BD1E8C1F595}"/>
              </a:ext>
            </a:extLst>
          </p:cNvPr>
          <p:cNvSpPr/>
          <p:nvPr/>
        </p:nvSpPr>
        <p:spPr>
          <a:xfrm>
            <a:off x="5491315" y="1988573"/>
            <a:ext cx="2482644" cy="90948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Proportion of Poverty Ratio </a:t>
            </a:r>
            <a:r>
              <a:rPr lang="en-US" b="1">
                <a:solidFill>
                  <a:schemeClr val="tx1"/>
                </a:solidFill>
                <a:cs typeface="Calibri"/>
              </a:rPr>
              <a:t>1.25 and higher</a:t>
            </a:r>
            <a:r>
              <a:rPr lang="en-US">
                <a:solidFill>
                  <a:schemeClr val="tx1"/>
                </a:solidFill>
                <a:cs typeface="Calibri"/>
              </a:rPr>
              <a:t>?</a:t>
            </a:r>
          </a:p>
        </p:txBody>
      </p:sp>
      <p:sp>
        <p:nvSpPr>
          <p:cNvPr id="6" name="Rectangle: Rounded Corners 5">
            <a:extLst>
              <a:ext uri="{FF2B5EF4-FFF2-40B4-BE49-F238E27FC236}">
                <a16:creationId xmlns:a16="http://schemas.microsoft.com/office/drawing/2014/main" id="{C6295A39-227B-7333-8B0D-915A1BD33BA7}"/>
              </a:ext>
            </a:extLst>
          </p:cNvPr>
          <p:cNvSpPr/>
          <p:nvPr/>
        </p:nvSpPr>
        <p:spPr>
          <a:xfrm>
            <a:off x="5245507" y="3279056"/>
            <a:ext cx="3109450" cy="17698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P(X</a:t>
            </a:r>
            <a:r>
              <a:rPr lang="en-US" b="1">
                <a:solidFill>
                  <a:schemeClr val="tx1"/>
                </a:solidFill>
                <a:cs typeface="Calibri"/>
              </a:rPr>
              <a:t> &gt;</a:t>
            </a:r>
            <a:r>
              <a:rPr lang="en-US">
                <a:solidFill>
                  <a:schemeClr val="tx1"/>
                </a:solidFill>
                <a:cs typeface="Calibri"/>
              </a:rPr>
              <a:t> 1.25) = (409,671 + 608,476 + 254,194 + 6,653,218)/9,741,628 = 0.8136 = </a:t>
            </a:r>
            <a:r>
              <a:rPr lang="en-US" b="1">
                <a:solidFill>
                  <a:schemeClr val="tx1"/>
                </a:solidFill>
                <a:cs typeface="Calibri"/>
              </a:rPr>
              <a:t>81.36%</a:t>
            </a:r>
          </a:p>
        </p:txBody>
      </p:sp>
      <p:pic>
        <p:nvPicPr>
          <p:cNvPr id="8" name="Picture 3" descr="Table&#10;&#10;Description automatically generated">
            <a:extLst>
              <a:ext uri="{FF2B5EF4-FFF2-40B4-BE49-F238E27FC236}">
                <a16:creationId xmlns:a16="http://schemas.microsoft.com/office/drawing/2014/main" id="{712393F2-83B2-CA37-AD24-A28EB8EADBC7}"/>
              </a:ext>
            </a:extLst>
          </p:cNvPr>
          <p:cNvPicPr>
            <a:picLocks noChangeAspect="1"/>
          </p:cNvPicPr>
          <p:nvPr/>
        </p:nvPicPr>
        <p:blipFill>
          <a:blip r:embed="rId2"/>
          <a:stretch>
            <a:fillRect/>
          </a:stretch>
        </p:blipFill>
        <p:spPr>
          <a:xfrm>
            <a:off x="570271" y="2139287"/>
            <a:ext cx="4377812" cy="2825230"/>
          </a:xfrm>
          <a:prstGeom prst="rect">
            <a:avLst/>
          </a:prstGeom>
        </p:spPr>
      </p:pic>
      <p:sp>
        <p:nvSpPr>
          <p:cNvPr id="10" name="Rectangle: Rounded Corners 9">
            <a:extLst>
              <a:ext uri="{FF2B5EF4-FFF2-40B4-BE49-F238E27FC236}">
                <a16:creationId xmlns:a16="http://schemas.microsoft.com/office/drawing/2014/main" id="{6AFF75B8-6D24-1F92-BA63-B53FC340D2C3}"/>
              </a:ext>
            </a:extLst>
          </p:cNvPr>
          <p:cNvSpPr/>
          <p:nvPr/>
        </p:nvSpPr>
        <p:spPr>
          <a:xfrm>
            <a:off x="575185" y="5184056"/>
            <a:ext cx="8074740" cy="90948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latin typeface="Times New Roman"/>
                <a:cs typeface="Calibri"/>
              </a:rPr>
              <a:t>Observation: </a:t>
            </a:r>
            <a:r>
              <a:rPr lang="en-US">
                <a:solidFill>
                  <a:schemeClr val="tx1"/>
                </a:solidFill>
                <a:latin typeface="Times New Roman"/>
                <a:cs typeface="Calibri"/>
              </a:rPr>
              <a:t>The proportion of income to poverty ratio 1.25 and higher is roughly 81.36%.</a:t>
            </a:r>
            <a:endParaRPr lang="en-US">
              <a:solidFill>
                <a:schemeClr val="tx1"/>
              </a:solidFill>
            </a:endParaRPr>
          </a:p>
        </p:txBody>
      </p:sp>
      <p:sp>
        <p:nvSpPr>
          <p:cNvPr id="12" name="Rectangle: Rounded Corners 11">
            <a:extLst>
              <a:ext uri="{FF2B5EF4-FFF2-40B4-BE49-F238E27FC236}">
                <a16:creationId xmlns:a16="http://schemas.microsoft.com/office/drawing/2014/main" id="{DBCD893C-EC86-C215-5C1B-F84993296CA2}"/>
              </a:ext>
            </a:extLst>
          </p:cNvPr>
          <p:cNvSpPr/>
          <p:nvPr/>
        </p:nvSpPr>
        <p:spPr>
          <a:xfrm>
            <a:off x="628650" y="385763"/>
            <a:ext cx="7886700" cy="121095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B:</a:t>
            </a:r>
            <a:r>
              <a:rPr lang="en-US" sz="1800" b="1">
                <a:latin typeface="Times New Roman"/>
                <a:cs typeface="Times New Roman"/>
              </a:rPr>
              <a:t> </a:t>
            </a:r>
            <a:r>
              <a:rPr lang="en-US" b="1">
                <a:solidFill>
                  <a:schemeClr val="tx1"/>
                </a:solidFill>
                <a:highlight>
                  <a:srgbClr val="FFFF00"/>
                </a:highlight>
                <a:latin typeface="Times New Roman"/>
                <a:ea typeface="+mn-lt"/>
                <a:cs typeface="Times New Roman"/>
              </a:rPr>
              <a:t>Based on the sample state, Michigan, what proportion of the income to poverty ratios are 1.25 and higher? Under 1.25 income to poverty ratio?</a:t>
            </a:r>
            <a:r>
              <a:rPr lang="en-US">
                <a:latin typeface="Times New Roman"/>
                <a:ea typeface="+mn-lt"/>
                <a:cs typeface="Times New Roman"/>
              </a:rPr>
              <a:t> Based on the calculated information, which part of the population was most affected during COVID-19?</a:t>
            </a:r>
            <a:endParaRPr lang="en-US" sz="1800">
              <a:ea typeface="+mn-lt"/>
              <a:cs typeface="+mn-lt"/>
            </a:endParaRPr>
          </a:p>
        </p:txBody>
      </p:sp>
    </p:spTree>
    <p:extLst>
      <p:ext uri="{BB962C8B-B14F-4D97-AF65-F5344CB8AC3E}">
        <p14:creationId xmlns:p14="http://schemas.microsoft.com/office/powerpoint/2010/main" val="124481802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Table&#10;&#10;Description automatically generated">
            <a:extLst>
              <a:ext uri="{FF2B5EF4-FFF2-40B4-BE49-F238E27FC236}">
                <a16:creationId xmlns:a16="http://schemas.microsoft.com/office/drawing/2014/main" id="{AB8C338A-5D69-06FD-F8CF-9ACB4C6E5732}"/>
              </a:ext>
            </a:extLst>
          </p:cNvPr>
          <p:cNvPicPr>
            <a:picLocks noChangeAspect="1"/>
          </p:cNvPicPr>
          <p:nvPr/>
        </p:nvPicPr>
        <p:blipFill>
          <a:blip r:embed="rId2"/>
          <a:stretch>
            <a:fillRect/>
          </a:stretch>
        </p:blipFill>
        <p:spPr>
          <a:xfrm>
            <a:off x="570271" y="2139287"/>
            <a:ext cx="4377812" cy="2825230"/>
          </a:xfrm>
          <a:prstGeom prst="rect">
            <a:avLst/>
          </a:prstGeom>
        </p:spPr>
      </p:pic>
      <p:sp>
        <p:nvSpPr>
          <p:cNvPr id="15" name="Rectangle: Rounded Corners 14">
            <a:extLst>
              <a:ext uri="{FF2B5EF4-FFF2-40B4-BE49-F238E27FC236}">
                <a16:creationId xmlns:a16="http://schemas.microsoft.com/office/drawing/2014/main" id="{717E4917-29D0-5CE1-7B33-13F15BE0CF9D}"/>
              </a:ext>
            </a:extLst>
          </p:cNvPr>
          <p:cNvSpPr/>
          <p:nvPr/>
        </p:nvSpPr>
        <p:spPr>
          <a:xfrm>
            <a:off x="5491315" y="1988573"/>
            <a:ext cx="2482644" cy="90948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Proportion of Poverty Ratio </a:t>
            </a:r>
            <a:r>
              <a:rPr lang="en-US" b="1">
                <a:solidFill>
                  <a:schemeClr val="tx1"/>
                </a:solidFill>
                <a:cs typeface="Calibri"/>
              </a:rPr>
              <a:t>under</a:t>
            </a:r>
            <a:r>
              <a:rPr lang="en-US">
                <a:solidFill>
                  <a:schemeClr val="tx1"/>
                </a:solidFill>
                <a:cs typeface="Calibri"/>
              </a:rPr>
              <a:t> 1.25?</a:t>
            </a:r>
          </a:p>
        </p:txBody>
      </p:sp>
      <p:sp>
        <p:nvSpPr>
          <p:cNvPr id="17" name="Rectangle: Rounded Corners 16">
            <a:extLst>
              <a:ext uri="{FF2B5EF4-FFF2-40B4-BE49-F238E27FC236}">
                <a16:creationId xmlns:a16="http://schemas.microsoft.com/office/drawing/2014/main" id="{4A605DD3-7FE6-9A58-3958-92F606119C26}"/>
              </a:ext>
            </a:extLst>
          </p:cNvPr>
          <p:cNvSpPr/>
          <p:nvPr/>
        </p:nvSpPr>
        <p:spPr>
          <a:xfrm>
            <a:off x="5184055" y="3082410"/>
            <a:ext cx="3330674" cy="17698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P(X </a:t>
            </a:r>
            <a:r>
              <a:rPr lang="en-US" b="1">
                <a:solidFill>
                  <a:schemeClr val="tx1"/>
                </a:solidFill>
                <a:cs typeface="Calibri"/>
              </a:rPr>
              <a:t>&lt; </a:t>
            </a:r>
            <a:r>
              <a:rPr lang="en-US">
                <a:solidFill>
                  <a:schemeClr val="tx1"/>
                </a:solidFill>
                <a:cs typeface="Calibri"/>
              </a:rPr>
              <a:t>1.25) = (417,542 + 776,499 + 622,028)/9,741,628 =  0.1864 = </a:t>
            </a:r>
            <a:r>
              <a:rPr lang="en-US" b="1">
                <a:solidFill>
                  <a:schemeClr val="tx1"/>
                </a:solidFill>
                <a:cs typeface="Calibri"/>
              </a:rPr>
              <a:t>18.64%</a:t>
            </a:r>
          </a:p>
        </p:txBody>
      </p:sp>
      <p:sp>
        <p:nvSpPr>
          <p:cNvPr id="18" name="Rectangle: Rounded Corners 17">
            <a:extLst>
              <a:ext uri="{FF2B5EF4-FFF2-40B4-BE49-F238E27FC236}">
                <a16:creationId xmlns:a16="http://schemas.microsoft.com/office/drawing/2014/main" id="{E7324884-D00C-D3D6-95B6-91DF20407B97}"/>
              </a:ext>
            </a:extLst>
          </p:cNvPr>
          <p:cNvSpPr/>
          <p:nvPr/>
        </p:nvSpPr>
        <p:spPr>
          <a:xfrm>
            <a:off x="575185" y="5184056"/>
            <a:ext cx="8074740" cy="90948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latin typeface="Times New Roman"/>
                <a:cs typeface="Calibri"/>
              </a:rPr>
              <a:t>Observation: </a:t>
            </a:r>
            <a:r>
              <a:rPr lang="en-US">
                <a:solidFill>
                  <a:schemeClr val="tx1"/>
                </a:solidFill>
                <a:latin typeface="Times New Roman"/>
                <a:cs typeface="Calibri"/>
              </a:rPr>
              <a:t>The proportion of income to poverty ratios under 1.25 is roughly 18.64%.</a:t>
            </a:r>
            <a:endParaRPr lang="en-US">
              <a:solidFill>
                <a:schemeClr val="tx1"/>
              </a:solidFill>
            </a:endParaRPr>
          </a:p>
        </p:txBody>
      </p:sp>
      <p:sp>
        <p:nvSpPr>
          <p:cNvPr id="20" name="Rectangle: Rounded Corners 19">
            <a:extLst>
              <a:ext uri="{FF2B5EF4-FFF2-40B4-BE49-F238E27FC236}">
                <a16:creationId xmlns:a16="http://schemas.microsoft.com/office/drawing/2014/main" id="{1131EBB6-5659-88EA-59E4-D9FD41C0031E}"/>
              </a:ext>
            </a:extLst>
          </p:cNvPr>
          <p:cNvSpPr/>
          <p:nvPr/>
        </p:nvSpPr>
        <p:spPr>
          <a:xfrm>
            <a:off x="628650" y="385763"/>
            <a:ext cx="7886700" cy="121095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B:</a:t>
            </a:r>
            <a:r>
              <a:rPr lang="en-US" sz="1800" b="1">
                <a:latin typeface="Times New Roman"/>
                <a:cs typeface="Times New Roman"/>
              </a:rPr>
              <a:t> </a:t>
            </a:r>
            <a:r>
              <a:rPr lang="en-US">
                <a:latin typeface="Times New Roman"/>
                <a:ea typeface="+mn-lt"/>
                <a:cs typeface="Times New Roman"/>
              </a:rPr>
              <a:t>Based on the sample state, Michigan, what proportion of the income to poverty ratios are 1.25 and higher? Under 1.25 income to poverty ratio? Based on the calculated information, which part of the population was most affected during COVID-19?</a:t>
            </a:r>
            <a:endParaRPr lang="en-US" sz="1800">
              <a:ea typeface="+mn-lt"/>
              <a:cs typeface="+mn-lt"/>
            </a:endParaRPr>
          </a:p>
        </p:txBody>
      </p:sp>
    </p:spTree>
    <p:extLst>
      <p:ext uri="{BB962C8B-B14F-4D97-AF65-F5344CB8AC3E}">
        <p14:creationId xmlns:p14="http://schemas.microsoft.com/office/powerpoint/2010/main" val="40896935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Table&#10;&#10;Description automatically generated">
            <a:extLst>
              <a:ext uri="{FF2B5EF4-FFF2-40B4-BE49-F238E27FC236}">
                <a16:creationId xmlns:a16="http://schemas.microsoft.com/office/drawing/2014/main" id="{E65C9D63-661E-FADD-B402-EA7AE2829328}"/>
              </a:ext>
            </a:extLst>
          </p:cNvPr>
          <p:cNvPicPr>
            <a:picLocks noChangeAspect="1"/>
          </p:cNvPicPr>
          <p:nvPr/>
        </p:nvPicPr>
        <p:blipFill>
          <a:blip r:embed="rId2"/>
          <a:stretch>
            <a:fillRect/>
          </a:stretch>
        </p:blipFill>
        <p:spPr>
          <a:xfrm>
            <a:off x="2131142" y="1758286"/>
            <a:ext cx="4869425" cy="3120199"/>
          </a:xfrm>
          <a:prstGeom prst="rect">
            <a:avLst/>
          </a:prstGeom>
        </p:spPr>
      </p:pic>
      <p:sp>
        <p:nvSpPr>
          <p:cNvPr id="9" name="Rectangle: Rounded Corners 8">
            <a:extLst>
              <a:ext uri="{FF2B5EF4-FFF2-40B4-BE49-F238E27FC236}">
                <a16:creationId xmlns:a16="http://schemas.microsoft.com/office/drawing/2014/main" id="{2EE8770A-AE86-3622-4656-8B0C09BAFE3F}"/>
              </a:ext>
            </a:extLst>
          </p:cNvPr>
          <p:cNvSpPr/>
          <p:nvPr/>
        </p:nvSpPr>
        <p:spPr>
          <a:xfrm>
            <a:off x="317087" y="5134895"/>
            <a:ext cx="8517190" cy="88490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cs typeface="Calibri"/>
              </a:rPr>
              <a:t>Observation:</a:t>
            </a:r>
            <a:r>
              <a:rPr lang="en-US">
                <a:solidFill>
                  <a:schemeClr val="tx1"/>
                </a:solidFill>
                <a:cs typeface="Calibri"/>
              </a:rPr>
              <a:t> Based on the relative frequency in the table, the population with a poverty ratio of 0.50 - 0.99 is most affected by COVID-19 with a 7.97%. We can't take 2.00+ because it is a larger population than the specific poverty ratios.</a:t>
            </a:r>
          </a:p>
        </p:txBody>
      </p:sp>
      <p:sp>
        <p:nvSpPr>
          <p:cNvPr id="11" name="Rectangle: Rounded Corners 10">
            <a:extLst>
              <a:ext uri="{FF2B5EF4-FFF2-40B4-BE49-F238E27FC236}">
                <a16:creationId xmlns:a16="http://schemas.microsoft.com/office/drawing/2014/main" id="{1E5B36CF-3E41-84AF-6EFD-157B2C61F957}"/>
              </a:ext>
            </a:extLst>
          </p:cNvPr>
          <p:cNvSpPr/>
          <p:nvPr/>
        </p:nvSpPr>
        <p:spPr>
          <a:xfrm>
            <a:off x="628650" y="385763"/>
            <a:ext cx="7886700" cy="121095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B:</a:t>
            </a:r>
            <a:r>
              <a:rPr lang="en-US" sz="1800" b="1">
                <a:latin typeface="Times New Roman"/>
                <a:cs typeface="Times New Roman"/>
              </a:rPr>
              <a:t> </a:t>
            </a:r>
            <a:r>
              <a:rPr lang="en-US">
                <a:latin typeface="Times New Roman"/>
                <a:ea typeface="+mn-lt"/>
                <a:cs typeface="Times New Roman"/>
              </a:rPr>
              <a:t>Based on the sample state, Michigan, what proportion of the income to poverty ratios are 1.25 and higher? Under 1.25 income to poverty ratio? Based on the calculated information, which part of the population was most affected during COVID-19?</a:t>
            </a:r>
            <a:endParaRPr lang="en-US" sz="1800">
              <a:ea typeface="+mn-lt"/>
              <a:cs typeface="+mn-lt"/>
            </a:endParaRPr>
          </a:p>
        </p:txBody>
      </p:sp>
    </p:spTree>
    <p:extLst>
      <p:ext uri="{BB962C8B-B14F-4D97-AF65-F5344CB8AC3E}">
        <p14:creationId xmlns:p14="http://schemas.microsoft.com/office/powerpoint/2010/main" val="6810163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102E1-BF7F-DD47-DCF3-E2406416C555}"/>
              </a:ext>
            </a:extLst>
          </p:cNvPr>
          <p:cNvSpPr>
            <a:spLocks noGrp="1"/>
          </p:cNvSpPr>
          <p:nvPr>
            <p:ph type="title"/>
          </p:nvPr>
        </p:nvSpPr>
        <p:spPr/>
        <p:txBody>
          <a:bodyPr/>
          <a:lstStyle/>
          <a:p>
            <a:endParaRPr lang="en-US"/>
          </a:p>
        </p:txBody>
      </p:sp>
      <p:sp>
        <p:nvSpPr>
          <p:cNvPr id="5" name="Rectangle: Rounded Corners 4">
            <a:extLst>
              <a:ext uri="{FF2B5EF4-FFF2-40B4-BE49-F238E27FC236}">
                <a16:creationId xmlns:a16="http://schemas.microsoft.com/office/drawing/2014/main" id="{6412781E-5FFE-A5E4-2F2E-244F0153271A}"/>
              </a:ext>
            </a:extLst>
          </p:cNvPr>
          <p:cNvSpPr/>
          <p:nvPr/>
        </p:nvSpPr>
        <p:spPr>
          <a:xfrm>
            <a:off x="628650" y="385763"/>
            <a:ext cx="7886700" cy="121095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B:</a:t>
            </a:r>
            <a:r>
              <a:rPr lang="en-US" sz="1800" b="1">
                <a:latin typeface="Times New Roman"/>
                <a:cs typeface="Times New Roman"/>
              </a:rPr>
              <a:t> </a:t>
            </a:r>
            <a:r>
              <a:rPr lang="en-US">
                <a:latin typeface="Times New Roman"/>
                <a:ea typeface="+mn-lt"/>
                <a:cs typeface="Times New Roman"/>
              </a:rPr>
              <a:t>Based on the sample state, Michigan, what proportion of the income to poverty ratios are 1.25 and higher? Under 1.25 income to poverty ratio? </a:t>
            </a:r>
            <a:r>
              <a:rPr lang="en-US" b="1">
                <a:solidFill>
                  <a:schemeClr val="tx1"/>
                </a:solidFill>
                <a:highlight>
                  <a:srgbClr val="FFFF00"/>
                </a:highlight>
                <a:latin typeface="Times New Roman"/>
                <a:ea typeface="+mn-lt"/>
                <a:cs typeface="Times New Roman"/>
              </a:rPr>
              <a:t>Based on the calculated information, which part of the population was most affected during COVID-19?</a:t>
            </a:r>
            <a:endParaRPr lang="en-US" sz="1800" b="1">
              <a:solidFill>
                <a:schemeClr val="tx1"/>
              </a:solidFill>
              <a:highlight>
                <a:srgbClr val="FFFF00"/>
              </a:highlight>
              <a:ea typeface="+mn-lt"/>
              <a:cs typeface="+mn-lt"/>
            </a:endParaRPr>
          </a:p>
        </p:txBody>
      </p:sp>
      <p:sp>
        <p:nvSpPr>
          <p:cNvPr id="7" name="Rectangle: Rounded Corners 6">
            <a:extLst>
              <a:ext uri="{FF2B5EF4-FFF2-40B4-BE49-F238E27FC236}">
                <a16:creationId xmlns:a16="http://schemas.microsoft.com/office/drawing/2014/main" id="{1A6CBCC6-A576-21FF-1CE3-5A729B5A4287}"/>
              </a:ext>
            </a:extLst>
          </p:cNvPr>
          <p:cNvSpPr/>
          <p:nvPr/>
        </p:nvSpPr>
        <p:spPr>
          <a:xfrm>
            <a:off x="1307305" y="1957114"/>
            <a:ext cx="2482644" cy="90948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Proportion of Poverty Ratio </a:t>
            </a:r>
            <a:r>
              <a:rPr lang="en-US" b="1">
                <a:solidFill>
                  <a:schemeClr val="tx1"/>
                </a:solidFill>
                <a:cs typeface="Calibri"/>
              </a:rPr>
              <a:t>1.25 and higher</a:t>
            </a:r>
            <a:r>
              <a:rPr lang="en-US">
                <a:solidFill>
                  <a:schemeClr val="tx1"/>
                </a:solidFill>
                <a:cs typeface="Calibri"/>
              </a:rPr>
              <a:t>?</a:t>
            </a:r>
          </a:p>
        </p:txBody>
      </p:sp>
      <p:sp>
        <p:nvSpPr>
          <p:cNvPr id="9" name="Rectangle: Rounded Corners 8">
            <a:extLst>
              <a:ext uri="{FF2B5EF4-FFF2-40B4-BE49-F238E27FC236}">
                <a16:creationId xmlns:a16="http://schemas.microsoft.com/office/drawing/2014/main" id="{A8E2CA64-D354-C60C-1AA4-A033B2A8C6E3}"/>
              </a:ext>
            </a:extLst>
          </p:cNvPr>
          <p:cNvSpPr/>
          <p:nvPr/>
        </p:nvSpPr>
        <p:spPr>
          <a:xfrm>
            <a:off x="841286" y="3153221"/>
            <a:ext cx="3403064" cy="14971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P(X</a:t>
            </a:r>
            <a:r>
              <a:rPr lang="en-US" b="1">
                <a:solidFill>
                  <a:schemeClr val="tx1"/>
                </a:solidFill>
                <a:cs typeface="Calibri"/>
              </a:rPr>
              <a:t> &gt;</a:t>
            </a:r>
            <a:r>
              <a:rPr lang="en-US">
                <a:solidFill>
                  <a:schemeClr val="tx1"/>
                </a:solidFill>
                <a:cs typeface="Calibri"/>
              </a:rPr>
              <a:t> 1.25) = (409,671 + 608,476 + 254,194 + 6,653,218)/9,741,628 = 0.8136 = </a:t>
            </a:r>
            <a:r>
              <a:rPr lang="en-US" b="1">
                <a:solidFill>
                  <a:schemeClr val="tx1"/>
                </a:solidFill>
                <a:cs typeface="Calibri"/>
              </a:rPr>
              <a:t>81.36%</a:t>
            </a:r>
          </a:p>
        </p:txBody>
      </p:sp>
      <p:sp>
        <p:nvSpPr>
          <p:cNvPr id="11" name="Rectangle: Rounded Corners 10">
            <a:extLst>
              <a:ext uri="{FF2B5EF4-FFF2-40B4-BE49-F238E27FC236}">
                <a16:creationId xmlns:a16="http://schemas.microsoft.com/office/drawing/2014/main" id="{221C2167-CD7A-F5BA-E8E6-A16F376C3C71}"/>
              </a:ext>
            </a:extLst>
          </p:cNvPr>
          <p:cNvSpPr/>
          <p:nvPr/>
        </p:nvSpPr>
        <p:spPr>
          <a:xfrm>
            <a:off x="5617150" y="1957114"/>
            <a:ext cx="2482644" cy="90948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Proportion of Poverty Ratio </a:t>
            </a:r>
            <a:r>
              <a:rPr lang="en-US" b="1">
                <a:solidFill>
                  <a:schemeClr val="tx1"/>
                </a:solidFill>
                <a:cs typeface="Calibri"/>
              </a:rPr>
              <a:t>under</a:t>
            </a:r>
            <a:r>
              <a:rPr lang="en-US">
                <a:solidFill>
                  <a:schemeClr val="tx1"/>
                </a:solidFill>
                <a:cs typeface="Calibri"/>
              </a:rPr>
              <a:t> 1.25?</a:t>
            </a:r>
          </a:p>
        </p:txBody>
      </p:sp>
      <p:sp>
        <p:nvSpPr>
          <p:cNvPr id="13" name="Rectangle: Rounded Corners 12">
            <a:extLst>
              <a:ext uri="{FF2B5EF4-FFF2-40B4-BE49-F238E27FC236}">
                <a16:creationId xmlns:a16="http://schemas.microsoft.com/office/drawing/2014/main" id="{D79BCD2D-7A9B-5C71-F3DB-EA817E62A257}"/>
              </a:ext>
            </a:extLst>
          </p:cNvPr>
          <p:cNvSpPr/>
          <p:nvPr/>
        </p:nvSpPr>
        <p:spPr>
          <a:xfrm>
            <a:off x="5131624" y="3155814"/>
            <a:ext cx="3435536" cy="14866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P(X </a:t>
            </a:r>
            <a:r>
              <a:rPr lang="en-US" b="1">
                <a:solidFill>
                  <a:schemeClr val="tx1"/>
                </a:solidFill>
                <a:cs typeface="Calibri"/>
              </a:rPr>
              <a:t>&lt; </a:t>
            </a:r>
            <a:r>
              <a:rPr lang="en-US">
                <a:solidFill>
                  <a:schemeClr val="tx1"/>
                </a:solidFill>
                <a:cs typeface="Calibri"/>
              </a:rPr>
              <a:t>1.25) = (417,542 + 776,499 + 622,028)/9,741,628 =  0.1864 = </a:t>
            </a:r>
            <a:r>
              <a:rPr lang="en-US" b="1">
                <a:solidFill>
                  <a:schemeClr val="tx1"/>
                </a:solidFill>
                <a:cs typeface="Calibri"/>
              </a:rPr>
              <a:t>18.64%</a:t>
            </a:r>
          </a:p>
        </p:txBody>
      </p:sp>
      <p:sp>
        <p:nvSpPr>
          <p:cNvPr id="14" name="Rectangle: Rounded Corners 13">
            <a:extLst>
              <a:ext uri="{FF2B5EF4-FFF2-40B4-BE49-F238E27FC236}">
                <a16:creationId xmlns:a16="http://schemas.microsoft.com/office/drawing/2014/main" id="{989A50B1-988D-43D5-5C31-08B77D38AEF0}"/>
              </a:ext>
            </a:extLst>
          </p:cNvPr>
          <p:cNvSpPr/>
          <p:nvPr/>
        </p:nvSpPr>
        <p:spPr>
          <a:xfrm>
            <a:off x="1126222" y="4943213"/>
            <a:ext cx="7592035" cy="912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a:cs typeface="Calibri"/>
              </a:rPr>
              <a:t>Based on the calculated information, the population that was most affected during COVID-19 was the proportion of poverty ratio 1.25 and higher.</a:t>
            </a:r>
            <a:endParaRPr lang="en-US">
              <a:cs typeface="Calibri"/>
            </a:endParaRPr>
          </a:p>
        </p:txBody>
      </p:sp>
    </p:spTree>
    <p:extLst>
      <p:ext uri="{BB962C8B-B14F-4D97-AF65-F5344CB8AC3E}">
        <p14:creationId xmlns:p14="http://schemas.microsoft.com/office/powerpoint/2010/main" val="16820545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990366C-36E2-58F3-6B83-A416B76D05F2}"/>
              </a:ext>
            </a:extLst>
          </p:cNvPr>
          <p:cNvSpPr/>
          <p:nvPr/>
        </p:nvSpPr>
        <p:spPr>
          <a:xfrm>
            <a:off x="628650" y="385763"/>
            <a:ext cx="7886700" cy="8306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Bef>
                <a:spcPts val="1000"/>
              </a:spcBef>
            </a:pPr>
            <a:r>
              <a:rPr lang="en-US" b="1"/>
              <a:t>PART C:</a:t>
            </a:r>
            <a:r>
              <a:rPr lang="en-US" sz="1800" b="1">
                <a:latin typeface="Times New Roman"/>
                <a:cs typeface="Times New Roman"/>
              </a:rPr>
              <a:t> </a:t>
            </a:r>
            <a:r>
              <a:rPr lang="en-US">
                <a:latin typeface="Times New Roman"/>
                <a:ea typeface="+mn-lt"/>
                <a:cs typeface="Times New Roman"/>
              </a:rPr>
              <a:t>Is there a strong relationship between households below poverty and current COVID cases and current COVID deaths?</a:t>
            </a:r>
            <a:endParaRPr lang="en-US">
              <a:ea typeface="+mn-lt"/>
              <a:cs typeface="+mn-lt"/>
            </a:endParaRPr>
          </a:p>
        </p:txBody>
      </p:sp>
      <p:pic>
        <p:nvPicPr>
          <p:cNvPr id="2" name="Picture 2" descr="Diagram&#10;&#10;Description automatically generated">
            <a:extLst>
              <a:ext uri="{FF2B5EF4-FFF2-40B4-BE49-F238E27FC236}">
                <a16:creationId xmlns:a16="http://schemas.microsoft.com/office/drawing/2014/main" id="{4E27B4E3-BEC5-F39B-3D51-EA39F5F6FFFA}"/>
              </a:ext>
            </a:extLst>
          </p:cNvPr>
          <p:cNvPicPr>
            <a:picLocks noChangeAspect="1"/>
          </p:cNvPicPr>
          <p:nvPr/>
        </p:nvPicPr>
        <p:blipFill rotWithShape="1">
          <a:blip r:embed="rId2"/>
          <a:srcRect l="7244" t="2954" r="3701" b="1266"/>
          <a:stretch/>
        </p:blipFill>
        <p:spPr>
          <a:xfrm>
            <a:off x="0" y="1247616"/>
            <a:ext cx="9154671" cy="4364631"/>
          </a:xfrm>
          <a:prstGeom prst="rect">
            <a:avLst/>
          </a:prstGeom>
        </p:spPr>
      </p:pic>
      <p:sp>
        <p:nvSpPr>
          <p:cNvPr id="3" name="Rectangle: Rounded Corners 2">
            <a:extLst>
              <a:ext uri="{FF2B5EF4-FFF2-40B4-BE49-F238E27FC236}">
                <a16:creationId xmlns:a16="http://schemas.microsoft.com/office/drawing/2014/main" id="{B1831E48-4379-1FB1-F639-57007F756F78}"/>
              </a:ext>
            </a:extLst>
          </p:cNvPr>
          <p:cNvSpPr/>
          <p:nvPr/>
        </p:nvSpPr>
        <p:spPr>
          <a:xfrm>
            <a:off x="1367758" y="5680422"/>
            <a:ext cx="6406562" cy="941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Open Markov: Here is a relationship between the data for Current Covid Cases and Deaths, Households Below Poverty Level, Health Care Costs and 2020 Poverty Rates.</a:t>
            </a:r>
            <a:endParaRPr lang="en-US"/>
          </a:p>
        </p:txBody>
      </p:sp>
    </p:spTree>
    <p:extLst>
      <p:ext uri="{BB962C8B-B14F-4D97-AF65-F5344CB8AC3E}">
        <p14:creationId xmlns:p14="http://schemas.microsoft.com/office/powerpoint/2010/main" val="27428575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66937CB3-9EAC-A7E2-3D9A-91AA2B8DE1E2}"/>
              </a:ext>
            </a:extLst>
          </p:cNvPr>
          <p:cNvPicPr>
            <a:picLocks noChangeAspect="1"/>
          </p:cNvPicPr>
          <p:nvPr/>
        </p:nvPicPr>
        <p:blipFill rotWithShape="1">
          <a:blip r:embed="rId2"/>
          <a:srcRect l="9874" t="63" r="-25"/>
          <a:stretch/>
        </p:blipFill>
        <p:spPr>
          <a:xfrm>
            <a:off x="-2263" y="0"/>
            <a:ext cx="9148552" cy="4612839"/>
          </a:xfrm>
          <a:prstGeom prst="rect">
            <a:avLst/>
          </a:prstGeom>
        </p:spPr>
      </p:pic>
      <p:pic>
        <p:nvPicPr>
          <p:cNvPr id="6" name="Picture 4" descr="A picture containing diagram&#10;&#10;Description automatically generated">
            <a:extLst>
              <a:ext uri="{FF2B5EF4-FFF2-40B4-BE49-F238E27FC236}">
                <a16:creationId xmlns:a16="http://schemas.microsoft.com/office/drawing/2014/main" id="{5901A610-D80C-7C31-EBA2-493456BBE0DC}"/>
              </a:ext>
            </a:extLst>
          </p:cNvPr>
          <p:cNvPicPr>
            <a:picLocks noChangeAspect="1"/>
          </p:cNvPicPr>
          <p:nvPr/>
        </p:nvPicPr>
        <p:blipFill>
          <a:blip r:embed="rId3"/>
          <a:stretch>
            <a:fillRect/>
          </a:stretch>
        </p:blipFill>
        <p:spPr>
          <a:xfrm>
            <a:off x="478771" y="4701796"/>
            <a:ext cx="2657757" cy="1230045"/>
          </a:xfrm>
          <a:prstGeom prst="rect">
            <a:avLst/>
          </a:prstGeom>
        </p:spPr>
      </p:pic>
      <p:pic>
        <p:nvPicPr>
          <p:cNvPr id="8" name="Picture 7" descr="Chart, bar chart&#10;&#10;Description automatically generated">
            <a:extLst>
              <a:ext uri="{FF2B5EF4-FFF2-40B4-BE49-F238E27FC236}">
                <a16:creationId xmlns:a16="http://schemas.microsoft.com/office/drawing/2014/main" id="{3C119C6D-2763-FF7D-427E-C43F15DAFF38}"/>
              </a:ext>
            </a:extLst>
          </p:cNvPr>
          <p:cNvPicPr>
            <a:picLocks noChangeAspect="1"/>
          </p:cNvPicPr>
          <p:nvPr/>
        </p:nvPicPr>
        <p:blipFill rotWithShape="1">
          <a:blip r:embed="rId4"/>
          <a:srcRect r="426" b="3713"/>
          <a:stretch/>
        </p:blipFill>
        <p:spPr>
          <a:xfrm>
            <a:off x="6012702" y="4680955"/>
            <a:ext cx="2646448" cy="1213616"/>
          </a:xfrm>
          <a:prstGeom prst="rect">
            <a:avLst/>
          </a:prstGeom>
        </p:spPr>
      </p:pic>
      <p:pic>
        <p:nvPicPr>
          <p:cNvPr id="10" name="Picture 8" descr="Chart, bar chart&#10;&#10;Description automatically generated">
            <a:extLst>
              <a:ext uri="{FF2B5EF4-FFF2-40B4-BE49-F238E27FC236}">
                <a16:creationId xmlns:a16="http://schemas.microsoft.com/office/drawing/2014/main" id="{CDAC8BA4-5231-7C0D-64A3-EDCCE92021F6}"/>
              </a:ext>
            </a:extLst>
          </p:cNvPr>
          <p:cNvPicPr>
            <a:picLocks noChangeAspect="1"/>
          </p:cNvPicPr>
          <p:nvPr/>
        </p:nvPicPr>
        <p:blipFill>
          <a:blip r:embed="rId5"/>
          <a:stretch>
            <a:fillRect/>
          </a:stretch>
        </p:blipFill>
        <p:spPr>
          <a:xfrm>
            <a:off x="3280583" y="4680955"/>
            <a:ext cx="2678599" cy="1271728"/>
          </a:xfrm>
          <a:prstGeom prst="rect">
            <a:avLst/>
          </a:prstGeom>
        </p:spPr>
      </p:pic>
      <p:sp>
        <p:nvSpPr>
          <p:cNvPr id="12" name="Rectangle: Rounded Corners 11">
            <a:extLst>
              <a:ext uri="{FF2B5EF4-FFF2-40B4-BE49-F238E27FC236}">
                <a16:creationId xmlns:a16="http://schemas.microsoft.com/office/drawing/2014/main" id="{E8CF250D-6D73-5B84-83CC-5B2A882A563E}"/>
              </a:ext>
            </a:extLst>
          </p:cNvPr>
          <p:cNvSpPr/>
          <p:nvPr/>
        </p:nvSpPr>
        <p:spPr>
          <a:xfrm>
            <a:off x="1502229" y="6016598"/>
            <a:ext cx="6128016" cy="614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cs typeface="Calibri"/>
              </a:rPr>
              <a:t>When Households Below the Poverty Level are </a:t>
            </a:r>
            <a:r>
              <a:rPr lang="en-US" sz="1400" b="1">
                <a:solidFill>
                  <a:schemeClr val="tx1"/>
                </a:solidFill>
                <a:highlight>
                  <a:srgbClr val="FFFF00"/>
                </a:highlight>
                <a:cs typeface="Calibri"/>
              </a:rPr>
              <a:t>HIGH</a:t>
            </a:r>
            <a:r>
              <a:rPr lang="en-US" sz="1400">
                <a:cs typeface="Calibri"/>
              </a:rPr>
              <a:t>, current COVID cases are increasing but not very rapidly at 0.6139 or 61.39%. For current COVID deaths, they are highly likely to increase with a 0.7143 or 71.43%.</a:t>
            </a:r>
            <a:endParaRPr lang="en-US" sz="1400"/>
          </a:p>
        </p:txBody>
      </p:sp>
    </p:spTree>
    <p:extLst>
      <p:ext uri="{BB962C8B-B14F-4D97-AF65-F5344CB8AC3E}">
        <p14:creationId xmlns:p14="http://schemas.microsoft.com/office/powerpoint/2010/main" val="341876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331EF-499A-3019-1BF2-4FB949DD7C8E}"/>
              </a:ext>
            </a:extLst>
          </p:cNvPr>
          <p:cNvSpPr>
            <a:spLocks noGrp="1"/>
          </p:cNvSpPr>
          <p:nvPr>
            <p:ph type="title"/>
          </p:nvPr>
        </p:nvSpPr>
        <p:spPr>
          <a:xfrm>
            <a:off x="809556" y="324011"/>
            <a:ext cx="7886700" cy="1325563"/>
          </a:xfrm>
          <a:solidFill>
            <a:schemeClr val="tx2">
              <a:lumMod val="40000"/>
              <a:lumOff val="60000"/>
            </a:schemeClr>
          </a:solidFill>
        </p:spPr>
        <p:txBody>
          <a:bodyPr/>
          <a:lstStyle/>
          <a:p>
            <a:pPr algn="ctr"/>
            <a:r>
              <a:rPr lang="en-US" sz="2800">
                <a:cs typeface="Calibri Light"/>
              </a:rPr>
              <a:t>Removing Outliers for Query 1 </a:t>
            </a:r>
            <a:endParaRPr lang="en-US">
              <a:cs typeface="Calibri Light"/>
            </a:endParaRPr>
          </a:p>
        </p:txBody>
      </p:sp>
      <p:pic>
        <p:nvPicPr>
          <p:cNvPr id="6" name="Picture 7" descr="Chart, box and whisker chart&#10;&#10;Description automatically generated">
            <a:extLst>
              <a:ext uri="{FF2B5EF4-FFF2-40B4-BE49-F238E27FC236}">
                <a16:creationId xmlns:a16="http://schemas.microsoft.com/office/drawing/2014/main" id="{C1D6A166-A167-AB02-8951-04C6FACC92AA}"/>
              </a:ext>
            </a:extLst>
          </p:cNvPr>
          <p:cNvPicPr>
            <a:picLocks noGrp="1" noChangeAspect="1"/>
          </p:cNvPicPr>
          <p:nvPr>
            <p:ph idx="1"/>
          </p:nvPr>
        </p:nvPicPr>
        <p:blipFill>
          <a:blip r:embed="rId2"/>
          <a:stretch>
            <a:fillRect/>
          </a:stretch>
        </p:blipFill>
        <p:spPr>
          <a:xfrm>
            <a:off x="1590332" y="1712333"/>
            <a:ext cx="2855034" cy="1906097"/>
          </a:xfrm>
        </p:spPr>
      </p:pic>
      <p:pic>
        <p:nvPicPr>
          <p:cNvPr id="8" name="Picture 8" descr="Chart, box and whisker chart&#10;&#10;Description automatically generated">
            <a:extLst>
              <a:ext uri="{FF2B5EF4-FFF2-40B4-BE49-F238E27FC236}">
                <a16:creationId xmlns:a16="http://schemas.microsoft.com/office/drawing/2014/main" id="{8342D26A-4728-0CB3-1F91-A0930CB4DDEA}"/>
              </a:ext>
            </a:extLst>
          </p:cNvPr>
          <p:cNvPicPr>
            <a:picLocks noChangeAspect="1"/>
          </p:cNvPicPr>
          <p:nvPr/>
        </p:nvPicPr>
        <p:blipFill>
          <a:blip r:embed="rId3"/>
          <a:stretch>
            <a:fillRect/>
          </a:stretch>
        </p:blipFill>
        <p:spPr>
          <a:xfrm>
            <a:off x="4598314" y="1708744"/>
            <a:ext cx="2973445" cy="1985037"/>
          </a:xfrm>
          <a:prstGeom prst="rect">
            <a:avLst/>
          </a:prstGeom>
        </p:spPr>
      </p:pic>
      <p:pic>
        <p:nvPicPr>
          <p:cNvPr id="9" name="Picture 9" descr="Chart, box and whisker chart&#10;&#10;Description automatically generated">
            <a:extLst>
              <a:ext uri="{FF2B5EF4-FFF2-40B4-BE49-F238E27FC236}">
                <a16:creationId xmlns:a16="http://schemas.microsoft.com/office/drawing/2014/main" id="{77EE520D-3822-9C00-A92B-2085FBF828DE}"/>
              </a:ext>
            </a:extLst>
          </p:cNvPr>
          <p:cNvPicPr>
            <a:picLocks noChangeAspect="1"/>
          </p:cNvPicPr>
          <p:nvPr/>
        </p:nvPicPr>
        <p:blipFill>
          <a:blip r:embed="rId4"/>
          <a:stretch>
            <a:fillRect/>
          </a:stretch>
        </p:blipFill>
        <p:spPr>
          <a:xfrm>
            <a:off x="4696990" y="4142759"/>
            <a:ext cx="2767869" cy="1828800"/>
          </a:xfrm>
          <a:prstGeom prst="rect">
            <a:avLst/>
          </a:prstGeom>
        </p:spPr>
      </p:pic>
      <p:pic>
        <p:nvPicPr>
          <p:cNvPr id="10" name="Picture 10" descr="Chart, box and whisker chart&#10;&#10;Description automatically generated">
            <a:extLst>
              <a:ext uri="{FF2B5EF4-FFF2-40B4-BE49-F238E27FC236}">
                <a16:creationId xmlns:a16="http://schemas.microsoft.com/office/drawing/2014/main" id="{37652221-F5DD-573E-F949-D589EBB1AEAF}"/>
              </a:ext>
            </a:extLst>
          </p:cNvPr>
          <p:cNvPicPr>
            <a:picLocks noChangeAspect="1"/>
          </p:cNvPicPr>
          <p:nvPr/>
        </p:nvPicPr>
        <p:blipFill>
          <a:blip r:embed="rId5"/>
          <a:stretch>
            <a:fillRect/>
          </a:stretch>
        </p:blipFill>
        <p:spPr>
          <a:xfrm>
            <a:off x="1473565" y="4142759"/>
            <a:ext cx="2743200" cy="1828800"/>
          </a:xfrm>
          <a:prstGeom prst="rect">
            <a:avLst/>
          </a:prstGeom>
        </p:spPr>
      </p:pic>
      <p:cxnSp>
        <p:nvCxnSpPr>
          <p:cNvPr id="12" name="Straight Arrow Connector 11">
            <a:extLst>
              <a:ext uri="{FF2B5EF4-FFF2-40B4-BE49-F238E27FC236}">
                <a16:creationId xmlns:a16="http://schemas.microsoft.com/office/drawing/2014/main" id="{58C62067-07DF-531D-670C-4853DD987DB2}"/>
              </a:ext>
            </a:extLst>
          </p:cNvPr>
          <p:cNvCxnSpPr/>
          <p:nvPr/>
        </p:nvCxnSpPr>
        <p:spPr>
          <a:xfrm>
            <a:off x="1289163" y="2703523"/>
            <a:ext cx="1695586" cy="70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53D7FE0-4529-4686-F281-4208EE2A498A}"/>
              </a:ext>
            </a:extLst>
          </p:cNvPr>
          <p:cNvSpPr txBox="1"/>
          <p:nvPr/>
        </p:nvSpPr>
        <p:spPr>
          <a:xfrm>
            <a:off x="7811" y="2252696"/>
            <a:ext cx="1460408" cy="400110"/>
          </a:xfrm>
          <a:prstGeom prst="rect">
            <a:avLst/>
          </a:prstGeom>
          <a:solidFill>
            <a:schemeClr val="tx2">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Grand blink And Liviana are very low outliers </a:t>
            </a:r>
            <a:endParaRPr lang="en-US" sz="1000" b="1">
              <a:cs typeface="Calibri"/>
            </a:endParaRPr>
          </a:p>
        </p:txBody>
      </p:sp>
      <p:sp>
        <p:nvSpPr>
          <p:cNvPr id="40" name="TextBox 39">
            <a:extLst>
              <a:ext uri="{FF2B5EF4-FFF2-40B4-BE49-F238E27FC236}">
                <a16:creationId xmlns:a16="http://schemas.microsoft.com/office/drawing/2014/main" id="{9327DFC7-A801-21F2-CF2C-470F6A061F98}"/>
              </a:ext>
            </a:extLst>
          </p:cNvPr>
          <p:cNvSpPr txBox="1"/>
          <p:nvPr/>
        </p:nvSpPr>
        <p:spPr>
          <a:xfrm>
            <a:off x="7839210" y="2009089"/>
            <a:ext cx="1304171" cy="553998"/>
          </a:xfrm>
          <a:prstGeom prst="rect">
            <a:avLst/>
          </a:prstGeom>
          <a:solidFill>
            <a:schemeClr val="tx2">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Detroit and Rochester are low outliers</a:t>
            </a:r>
            <a:endParaRPr lang="en-US" b="1">
              <a:cs typeface="Calibri"/>
            </a:endParaRPr>
          </a:p>
        </p:txBody>
      </p:sp>
      <p:cxnSp>
        <p:nvCxnSpPr>
          <p:cNvPr id="41" name="Straight Arrow Connector 40">
            <a:extLst>
              <a:ext uri="{FF2B5EF4-FFF2-40B4-BE49-F238E27FC236}">
                <a16:creationId xmlns:a16="http://schemas.microsoft.com/office/drawing/2014/main" id="{86F8EC4B-98D3-9298-4F5D-71DCA51244EA}"/>
              </a:ext>
            </a:extLst>
          </p:cNvPr>
          <p:cNvCxnSpPr/>
          <p:nvPr/>
        </p:nvCxnSpPr>
        <p:spPr>
          <a:xfrm flipH="1">
            <a:off x="6242094" y="2605874"/>
            <a:ext cx="1552507" cy="675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6D43DDA-3BA7-1026-86EA-769C6508F17B}"/>
              </a:ext>
            </a:extLst>
          </p:cNvPr>
          <p:cNvCxnSpPr/>
          <p:nvPr/>
        </p:nvCxnSpPr>
        <p:spPr>
          <a:xfrm flipH="1">
            <a:off x="6327407" y="3381922"/>
            <a:ext cx="1281147" cy="157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00829E8-7513-3123-8174-3436143D8FC6}"/>
              </a:ext>
            </a:extLst>
          </p:cNvPr>
          <p:cNvSpPr txBox="1"/>
          <p:nvPr/>
        </p:nvSpPr>
        <p:spPr>
          <a:xfrm>
            <a:off x="7741563" y="3103778"/>
            <a:ext cx="1287725" cy="707886"/>
          </a:xfrm>
          <a:prstGeom prst="rect">
            <a:avLst/>
          </a:prstGeom>
          <a:solidFill>
            <a:schemeClr val="tx2">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Detroit/Grand Blink/Clawson /Livona   are very low outliers </a:t>
            </a:r>
            <a:endParaRPr lang="en-US" sz="1000" b="1">
              <a:cs typeface="Calibri"/>
            </a:endParaRPr>
          </a:p>
        </p:txBody>
      </p:sp>
      <p:sp>
        <p:nvSpPr>
          <p:cNvPr id="44" name="TextBox 43">
            <a:extLst>
              <a:ext uri="{FF2B5EF4-FFF2-40B4-BE49-F238E27FC236}">
                <a16:creationId xmlns:a16="http://schemas.microsoft.com/office/drawing/2014/main" id="{F0C4C618-12F9-C084-BD44-326023BE97A7}"/>
              </a:ext>
            </a:extLst>
          </p:cNvPr>
          <p:cNvSpPr txBox="1"/>
          <p:nvPr/>
        </p:nvSpPr>
        <p:spPr>
          <a:xfrm>
            <a:off x="7465064" y="4554114"/>
            <a:ext cx="1501524" cy="246221"/>
          </a:xfrm>
          <a:prstGeom prst="rect">
            <a:avLst/>
          </a:prstGeom>
          <a:solidFill>
            <a:schemeClr val="tx2">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Livonia is the low outlier</a:t>
            </a:r>
            <a:endParaRPr lang="en-US" b="1">
              <a:cs typeface="Calibri"/>
            </a:endParaRPr>
          </a:p>
        </p:txBody>
      </p:sp>
      <p:cxnSp>
        <p:nvCxnSpPr>
          <p:cNvPr id="45" name="Straight Arrow Connector 44">
            <a:extLst>
              <a:ext uri="{FF2B5EF4-FFF2-40B4-BE49-F238E27FC236}">
                <a16:creationId xmlns:a16="http://schemas.microsoft.com/office/drawing/2014/main" id="{27264FD8-661B-EECF-F51C-BC257F47C949}"/>
              </a:ext>
            </a:extLst>
          </p:cNvPr>
          <p:cNvCxnSpPr/>
          <p:nvPr/>
        </p:nvCxnSpPr>
        <p:spPr>
          <a:xfrm flipH="1">
            <a:off x="6287320" y="4641072"/>
            <a:ext cx="1157803" cy="453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A4DBAD0-E1DA-52CA-1588-CAE25B51EE71}"/>
              </a:ext>
            </a:extLst>
          </p:cNvPr>
          <p:cNvCxnSpPr/>
          <p:nvPr/>
        </p:nvCxnSpPr>
        <p:spPr>
          <a:xfrm flipH="1">
            <a:off x="6265735" y="4833285"/>
            <a:ext cx="1231809" cy="93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BD3E32-D175-714D-4746-B45F107B81AC}"/>
              </a:ext>
            </a:extLst>
          </p:cNvPr>
          <p:cNvSpPr txBox="1"/>
          <p:nvPr/>
        </p:nvSpPr>
        <p:spPr>
          <a:xfrm>
            <a:off x="-131982" y="4604480"/>
            <a:ext cx="1460409" cy="707886"/>
          </a:xfrm>
          <a:prstGeom prst="rect">
            <a:avLst/>
          </a:prstGeom>
          <a:solidFill>
            <a:schemeClr val="tx2">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cs typeface="Calibri"/>
              </a:rPr>
              <a:t>Grand Rapids/Milford/Pontiac/Redford/Wayne are high outliers</a:t>
            </a:r>
            <a:endParaRPr lang="en-US" b="1">
              <a:cs typeface="Calibri"/>
            </a:endParaRPr>
          </a:p>
        </p:txBody>
      </p:sp>
      <p:cxnSp>
        <p:nvCxnSpPr>
          <p:cNvPr id="48" name="Straight Arrow Connector 47">
            <a:extLst>
              <a:ext uri="{FF2B5EF4-FFF2-40B4-BE49-F238E27FC236}">
                <a16:creationId xmlns:a16="http://schemas.microsoft.com/office/drawing/2014/main" id="{2A115652-FC8C-60E7-6AC8-13A1140FBFD4}"/>
              </a:ext>
            </a:extLst>
          </p:cNvPr>
          <p:cNvCxnSpPr/>
          <p:nvPr/>
        </p:nvCxnSpPr>
        <p:spPr>
          <a:xfrm flipV="1">
            <a:off x="1361115" y="4684859"/>
            <a:ext cx="1506456" cy="236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7BF9DEE-5D8F-CA9D-C951-11DCE51EF8EA}"/>
              </a:ext>
            </a:extLst>
          </p:cNvPr>
          <p:cNvCxnSpPr/>
          <p:nvPr/>
        </p:nvCxnSpPr>
        <p:spPr>
          <a:xfrm flipV="1">
            <a:off x="1360085" y="4601600"/>
            <a:ext cx="1547571" cy="97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259A71-3486-33B6-A12E-FFE9C74B3C63}"/>
              </a:ext>
            </a:extLst>
          </p:cNvPr>
          <p:cNvCxnSpPr>
            <a:cxnSpLocks/>
          </p:cNvCxnSpPr>
          <p:nvPr/>
        </p:nvCxnSpPr>
        <p:spPr>
          <a:xfrm flipV="1">
            <a:off x="1310747" y="4749614"/>
            <a:ext cx="1588686" cy="384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756618C-0A5C-597B-15FD-3B7553925935}"/>
              </a:ext>
            </a:extLst>
          </p:cNvPr>
          <p:cNvCxnSpPr>
            <a:cxnSpLocks/>
          </p:cNvCxnSpPr>
          <p:nvPr/>
        </p:nvCxnSpPr>
        <p:spPr>
          <a:xfrm flipV="1">
            <a:off x="1360084" y="4420693"/>
            <a:ext cx="1547571" cy="1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D572DE4-3AC6-C713-6392-FADC7F87B4C8}"/>
              </a:ext>
            </a:extLst>
          </p:cNvPr>
          <p:cNvCxnSpPr>
            <a:cxnSpLocks/>
          </p:cNvCxnSpPr>
          <p:nvPr/>
        </p:nvCxnSpPr>
        <p:spPr>
          <a:xfrm flipV="1">
            <a:off x="1286078" y="4848291"/>
            <a:ext cx="1613355" cy="458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0696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Diagram&#10;&#10;Description automatically generated">
            <a:extLst>
              <a:ext uri="{FF2B5EF4-FFF2-40B4-BE49-F238E27FC236}">
                <a16:creationId xmlns:a16="http://schemas.microsoft.com/office/drawing/2014/main" id="{329DB6A5-0A4D-8EB2-654C-5CF99D5B362D}"/>
              </a:ext>
            </a:extLst>
          </p:cNvPr>
          <p:cNvPicPr>
            <a:picLocks noChangeAspect="1"/>
          </p:cNvPicPr>
          <p:nvPr/>
        </p:nvPicPr>
        <p:blipFill rotWithShape="1">
          <a:blip r:embed="rId2"/>
          <a:srcRect l="9868" t="3712" r="1047" b="2183"/>
          <a:stretch/>
        </p:blipFill>
        <p:spPr>
          <a:xfrm>
            <a:off x="0" y="-724"/>
            <a:ext cx="9146874" cy="4627478"/>
          </a:xfrm>
          <a:prstGeom prst="rect">
            <a:avLst/>
          </a:prstGeom>
        </p:spPr>
      </p:pic>
      <p:pic>
        <p:nvPicPr>
          <p:cNvPr id="12" name="Picture 12" descr="Chart, bar chart&#10;&#10;Description automatically generated">
            <a:extLst>
              <a:ext uri="{FF2B5EF4-FFF2-40B4-BE49-F238E27FC236}">
                <a16:creationId xmlns:a16="http://schemas.microsoft.com/office/drawing/2014/main" id="{09B0FEBA-FB87-FAB3-FF26-2F7AB3762A76}"/>
              </a:ext>
            </a:extLst>
          </p:cNvPr>
          <p:cNvPicPr>
            <a:picLocks noChangeAspect="1"/>
          </p:cNvPicPr>
          <p:nvPr/>
        </p:nvPicPr>
        <p:blipFill>
          <a:blip r:embed="rId3"/>
          <a:stretch>
            <a:fillRect/>
          </a:stretch>
        </p:blipFill>
        <p:spPr>
          <a:xfrm>
            <a:off x="518735" y="4658621"/>
            <a:ext cx="2651817" cy="1218728"/>
          </a:xfrm>
          <a:prstGeom prst="rect">
            <a:avLst/>
          </a:prstGeom>
        </p:spPr>
      </p:pic>
      <p:pic>
        <p:nvPicPr>
          <p:cNvPr id="13" name="Picture 13" descr="Chart, bar chart&#10;&#10;Description automatically generated">
            <a:extLst>
              <a:ext uri="{FF2B5EF4-FFF2-40B4-BE49-F238E27FC236}">
                <a16:creationId xmlns:a16="http://schemas.microsoft.com/office/drawing/2014/main" id="{97853EE5-E749-F7DA-2376-B0FFCC4B4DF2}"/>
              </a:ext>
            </a:extLst>
          </p:cNvPr>
          <p:cNvPicPr>
            <a:picLocks noChangeAspect="1"/>
          </p:cNvPicPr>
          <p:nvPr/>
        </p:nvPicPr>
        <p:blipFill rotWithShape="1">
          <a:blip r:embed="rId4"/>
          <a:srcRect t="5761" r="-431" b="-589"/>
          <a:stretch/>
        </p:blipFill>
        <p:spPr>
          <a:xfrm>
            <a:off x="3305080" y="4663997"/>
            <a:ext cx="2647053" cy="1246016"/>
          </a:xfrm>
          <a:prstGeom prst="rect">
            <a:avLst/>
          </a:prstGeom>
        </p:spPr>
      </p:pic>
      <p:pic>
        <p:nvPicPr>
          <p:cNvPr id="14" name="Picture 14" descr="Chart, bar chart&#10;&#10;Description automatically generated">
            <a:extLst>
              <a:ext uri="{FF2B5EF4-FFF2-40B4-BE49-F238E27FC236}">
                <a16:creationId xmlns:a16="http://schemas.microsoft.com/office/drawing/2014/main" id="{E5890ABB-C51B-CB34-85D9-8C3360844D81}"/>
              </a:ext>
            </a:extLst>
          </p:cNvPr>
          <p:cNvPicPr>
            <a:picLocks noChangeAspect="1"/>
          </p:cNvPicPr>
          <p:nvPr/>
        </p:nvPicPr>
        <p:blipFill rotWithShape="1">
          <a:blip r:embed="rId5"/>
          <a:srcRect t="3509" r="-826" b="599"/>
          <a:stretch/>
        </p:blipFill>
        <p:spPr>
          <a:xfrm>
            <a:off x="5943694" y="4675314"/>
            <a:ext cx="2765085" cy="1236969"/>
          </a:xfrm>
          <a:prstGeom prst="rect">
            <a:avLst/>
          </a:prstGeom>
        </p:spPr>
      </p:pic>
      <p:sp>
        <p:nvSpPr>
          <p:cNvPr id="16" name="Rectangle: Rounded Corners 15">
            <a:extLst>
              <a:ext uri="{FF2B5EF4-FFF2-40B4-BE49-F238E27FC236}">
                <a16:creationId xmlns:a16="http://schemas.microsoft.com/office/drawing/2014/main" id="{19EDDEB8-EA83-83DF-6CDD-3B79F1C17798}"/>
              </a:ext>
            </a:extLst>
          </p:cNvPr>
          <p:cNvSpPr/>
          <p:nvPr/>
        </p:nvSpPr>
        <p:spPr>
          <a:xfrm>
            <a:off x="1502229" y="6016598"/>
            <a:ext cx="6128016" cy="614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cs typeface="Calibri"/>
              </a:rPr>
              <a:t>When Households Below the Poverty Level are </a:t>
            </a:r>
            <a:r>
              <a:rPr lang="en-US" sz="1400" b="1">
                <a:solidFill>
                  <a:schemeClr val="tx1"/>
                </a:solidFill>
                <a:highlight>
                  <a:srgbClr val="FFFF00"/>
                </a:highlight>
                <a:cs typeface="Calibri"/>
              </a:rPr>
              <a:t>LOW</a:t>
            </a:r>
            <a:r>
              <a:rPr lang="en-US" sz="1400">
                <a:cs typeface="Calibri"/>
              </a:rPr>
              <a:t>, current COVID cases and current COVID deaths are not likely to increase. Current COVID cases are decreasing at 0.5651 or 56.51% and current COVID Deaths at 91.01 or 91.01%</a:t>
            </a:r>
            <a:endParaRPr lang="en-US" sz="1400"/>
          </a:p>
        </p:txBody>
      </p:sp>
    </p:spTree>
    <p:extLst>
      <p:ext uri="{BB962C8B-B14F-4D97-AF65-F5344CB8AC3E}">
        <p14:creationId xmlns:p14="http://schemas.microsoft.com/office/powerpoint/2010/main" val="30121961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FDF4485E-9642-3B4B-D5E4-A716EA4C9F45}"/>
              </a:ext>
            </a:extLst>
          </p:cNvPr>
          <p:cNvPicPr>
            <a:picLocks noChangeAspect="1"/>
          </p:cNvPicPr>
          <p:nvPr/>
        </p:nvPicPr>
        <p:blipFill rotWithShape="1">
          <a:blip r:embed="rId2"/>
          <a:srcRect l="10051" t="14593" r="1289" b="5742"/>
          <a:stretch/>
        </p:blipFill>
        <p:spPr>
          <a:xfrm>
            <a:off x="-2264" y="-4404"/>
            <a:ext cx="9148023" cy="4411568"/>
          </a:xfrm>
          <a:prstGeom prst="rect">
            <a:avLst/>
          </a:prstGeom>
        </p:spPr>
      </p:pic>
      <p:pic>
        <p:nvPicPr>
          <p:cNvPr id="5" name="Picture 5">
            <a:extLst>
              <a:ext uri="{FF2B5EF4-FFF2-40B4-BE49-F238E27FC236}">
                <a16:creationId xmlns:a16="http://schemas.microsoft.com/office/drawing/2014/main" id="{EB0C75B8-4E9A-7E93-58A2-180A9930B805}"/>
              </a:ext>
            </a:extLst>
          </p:cNvPr>
          <p:cNvPicPr>
            <a:picLocks noChangeAspect="1"/>
          </p:cNvPicPr>
          <p:nvPr/>
        </p:nvPicPr>
        <p:blipFill>
          <a:blip r:embed="rId3"/>
          <a:stretch>
            <a:fillRect/>
          </a:stretch>
        </p:blipFill>
        <p:spPr>
          <a:xfrm>
            <a:off x="480023" y="4504948"/>
            <a:ext cx="2582123" cy="1220519"/>
          </a:xfrm>
          <a:prstGeom prst="rect">
            <a:avLst/>
          </a:prstGeom>
        </p:spPr>
      </p:pic>
      <p:pic>
        <p:nvPicPr>
          <p:cNvPr id="6" name="Picture 6" descr="Chart, bar chart&#10;&#10;Description automatically generated">
            <a:extLst>
              <a:ext uri="{FF2B5EF4-FFF2-40B4-BE49-F238E27FC236}">
                <a16:creationId xmlns:a16="http://schemas.microsoft.com/office/drawing/2014/main" id="{8ED1034D-8B65-AE44-191E-A2EA585E5A59}"/>
              </a:ext>
            </a:extLst>
          </p:cNvPr>
          <p:cNvPicPr>
            <a:picLocks noChangeAspect="1"/>
          </p:cNvPicPr>
          <p:nvPr/>
        </p:nvPicPr>
        <p:blipFill>
          <a:blip r:embed="rId4"/>
          <a:stretch>
            <a:fillRect/>
          </a:stretch>
        </p:blipFill>
        <p:spPr>
          <a:xfrm>
            <a:off x="3132357" y="4455531"/>
            <a:ext cx="2766116" cy="1319353"/>
          </a:xfrm>
          <a:prstGeom prst="rect">
            <a:avLst/>
          </a:prstGeom>
        </p:spPr>
      </p:pic>
      <p:pic>
        <p:nvPicPr>
          <p:cNvPr id="7" name="Picture 7" descr="Chart, bar chart&#10;&#10;Description automatically generated">
            <a:extLst>
              <a:ext uri="{FF2B5EF4-FFF2-40B4-BE49-F238E27FC236}">
                <a16:creationId xmlns:a16="http://schemas.microsoft.com/office/drawing/2014/main" id="{F6CD9498-8911-6B39-52D7-4A2228AC1E40}"/>
              </a:ext>
            </a:extLst>
          </p:cNvPr>
          <p:cNvPicPr>
            <a:picLocks noChangeAspect="1"/>
          </p:cNvPicPr>
          <p:nvPr/>
        </p:nvPicPr>
        <p:blipFill>
          <a:blip r:embed="rId5"/>
          <a:stretch>
            <a:fillRect/>
          </a:stretch>
        </p:blipFill>
        <p:spPr>
          <a:xfrm>
            <a:off x="5888902" y="4450768"/>
            <a:ext cx="2707740" cy="1306245"/>
          </a:xfrm>
          <a:prstGeom prst="rect">
            <a:avLst/>
          </a:prstGeom>
        </p:spPr>
      </p:pic>
      <p:sp>
        <p:nvSpPr>
          <p:cNvPr id="9" name="Rectangle: Rounded Corners 8">
            <a:extLst>
              <a:ext uri="{FF2B5EF4-FFF2-40B4-BE49-F238E27FC236}">
                <a16:creationId xmlns:a16="http://schemas.microsoft.com/office/drawing/2014/main" id="{4AAA63A4-DD7D-7F36-628A-ED0FB1E268D1}"/>
              </a:ext>
            </a:extLst>
          </p:cNvPr>
          <p:cNvSpPr/>
          <p:nvPr/>
        </p:nvSpPr>
        <p:spPr>
          <a:xfrm>
            <a:off x="1411694" y="5835529"/>
            <a:ext cx="6128016" cy="701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cs typeface="Calibri"/>
              </a:rPr>
              <a:t>When Households Below the Poverty Level are </a:t>
            </a:r>
            <a:r>
              <a:rPr lang="en-US" sz="1400" b="1">
                <a:solidFill>
                  <a:schemeClr val="tx1"/>
                </a:solidFill>
                <a:highlight>
                  <a:srgbClr val="FFFF00"/>
                </a:highlight>
                <a:cs typeface="Calibri"/>
              </a:rPr>
              <a:t>MEDIUM</a:t>
            </a:r>
            <a:r>
              <a:rPr lang="en-US" sz="1400">
                <a:cs typeface="Calibri"/>
              </a:rPr>
              <a:t>, current COVID cases are increasing at 0.6393 or 63.93%. For current COVID deaths, it is increasing just a bit more than current cases at 0.6923 or 69.23%.</a:t>
            </a:r>
            <a:endParaRPr lang="en-US" sz="1400"/>
          </a:p>
        </p:txBody>
      </p:sp>
    </p:spTree>
    <p:extLst>
      <p:ext uri="{BB962C8B-B14F-4D97-AF65-F5344CB8AC3E}">
        <p14:creationId xmlns:p14="http://schemas.microsoft.com/office/powerpoint/2010/main" val="5317504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78F18AD-C9C6-2528-9473-77339E0E6142}"/>
              </a:ext>
            </a:extLst>
          </p:cNvPr>
          <p:cNvSpPr/>
          <p:nvPr/>
        </p:nvSpPr>
        <p:spPr>
          <a:xfrm>
            <a:off x="628650" y="385763"/>
            <a:ext cx="7886700" cy="118151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Bef>
                <a:spcPts val="1000"/>
              </a:spcBef>
            </a:pPr>
            <a:r>
              <a:rPr lang="en-US" b="1"/>
              <a:t>PART D:</a:t>
            </a:r>
            <a:r>
              <a:rPr lang="en-US" sz="1800" b="1">
                <a:latin typeface="Times New Roman"/>
                <a:cs typeface="Times New Roman"/>
              </a:rPr>
              <a:t> </a:t>
            </a:r>
            <a:r>
              <a:rPr lang="en-US">
                <a:latin typeface="Times New Roman"/>
                <a:ea typeface="+mn-lt"/>
                <a:cs typeface="Times New Roman"/>
              </a:rPr>
              <a:t>Within the 50 states, what is the projection for the poverty rate among White, Black, and Hispanic people over the next couple of years? Did COVID-19 make poverty rates worse for the next generation?</a:t>
            </a:r>
            <a:endParaRPr lang="en-US">
              <a:ea typeface="+mn-lt"/>
              <a:cs typeface="+mn-lt"/>
            </a:endParaRPr>
          </a:p>
        </p:txBody>
      </p:sp>
      <p:sp>
        <p:nvSpPr>
          <p:cNvPr id="2" name="Rectangle: Rounded Corners 1">
            <a:extLst>
              <a:ext uri="{FF2B5EF4-FFF2-40B4-BE49-F238E27FC236}">
                <a16:creationId xmlns:a16="http://schemas.microsoft.com/office/drawing/2014/main" id="{A1E8A723-575C-4FDE-3950-A0117A4BCDCB}"/>
              </a:ext>
            </a:extLst>
          </p:cNvPr>
          <p:cNvSpPr/>
          <p:nvPr/>
        </p:nvSpPr>
        <p:spPr>
          <a:xfrm>
            <a:off x="623679" y="2611505"/>
            <a:ext cx="2410238" cy="1565413"/>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cs typeface="Calibri"/>
              </a:rPr>
              <a:t>White Poverty Rate</a:t>
            </a:r>
            <a:endParaRPr lang="en-US" sz="2400">
              <a:cs typeface="Calibri" panose="020F0502020204030204"/>
            </a:endParaRPr>
          </a:p>
        </p:txBody>
      </p:sp>
      <p:sp>
        <p:nvSpPr>
          <p:cNvPr id="7" name="Rectangle: Rounded Corners 6">
            <a:extLst>
              <a:ext uri="{FF2B5EF4-FFF2-40B4-BE49-F238E27FC236}">
                <a16:creationId xmlns:a16="http://schemas.microsoft.com/office/drawing/2014/main" id="{80F3DB4C-5644-CBBC-0D32-E99C7F98694C}"/>
              </a:ext>
            </a:extLst>
          </p:cNvPr>
          <p:cNvSpPr/>
          <p:nvPr/>
        </p:nvSpPr>
        <p:spPr>
          <a:xfrm>
            <a:off x="3394212" y="2611503"/>
            <a:ext cx="2410238" cy="1565413"/>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cs typeface="Calibri"/>
              </a:rPr>
              <a:t>Black Poverty Rate</a:t>
            </a:r>
            <a:endParaRPr lang="en-US" sz="2400" b="1"/>
          </a:p>
        </p:txBody>
      </p:sp>
      <p:sp>
        <p:nvSpPr>
          <p:cNvPr id="8" name="Rectangle: Rounded Corners 7">
            <a:extLst>
              <a:ext uri="{FF2B5EF4-FFF2-40B4-BE49-F238E27FC236}">
                <a16:creationId xmlns:a16="http://schemas.microsoft.com/office/drawing/2014/main" id="{3EDC2480-8EC4-3903-15B7-679004E73C70}"/>
              </a:ext>
            </a:extLst>
          </p:cNvPr>
          <p:cNvSpPr/>
          <p:nvPr/>
        </p:nvSpPr>
        <p:spPr>
          <a:xfrm>
            <a:off x="6177167" y="2611504"/>
            <a:ext cx="2410238" cy="156541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cs typeface="Calibri"/>
              </a:rPr>
              <a:t>Hispanic Poverty Rate</a:t>
            </a:r>
          </a:p>
        </p:txBody>
      </p:sp>
      <p:cxnSp>
        <p:nvCxnSpPr>
          <p:cNvPr id="4" name="Straight Arrow Connector 3">
            <a:extLst>
              <a:ext uri="{FF2B5EF4-FFF2-40B4-BE49-F238E27FC236}">
                <a16:creationId xmlns:a16="http://schemas.microsoft.com/office/drawing/2014/main" id="{9E5ADB69-CBD9-8E7D-085C-F4C6FE8FCE1A}"/>
              </a:ext>
            </a:extLst>
          </p:cNvPr>
          <p:cNvCxnSpPr/>
          <p:nvPr/>
        </p:nvCxnSpPr>
        <p:spPr>
          <a:xfrm flipV="1">
            <a:off x="2804076" y="3425271"/>
            <a:ext cx="807555" cy="0"/>
          </a:xfrm>
          <a:prstGeom prst="straightConnector1">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B9A5480-61FA-F6F3-7E30-46E1105D9AF2}"/>
              </a:ext>
            </a:extLst>
          </p:cNvPr>
          <p:cNvCxnSpPr>
            <a:cxnSpLocks/>
          </p:cNvCxnSpPr>
          <p:nvPr/>
        </p:nvCxnSpPr>
        <p:spPr>
          <a:xfrm flipV="1">
            <a:off x="5736119" y="3425269"/>
            <a:ext cx="559078" cy="0"/>
          </a:xfrm>
          <a:prstGeom prst="straightConnector1">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5424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BBB2A18-39C5-CCBF-FB64-399E5A267A27}"/>
              </a:ext>
            </a:extLst>
          </p:cNvPr>
          <p:cNvSpPr/>
          <p:nvPr/>
        </p:nvSpPr>
        <p:spPr>
          <a:xfrm>
            <a:off x="2554357" y="311219"/>
            <a:ext cx="4258918" cy="61001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1000"/>
              </a:spcBef>
            </a:pPr>
            <a:r>
              <a:rPr lang="en-US" b="1">
                <a:latin typeface="Times New Roman"/>
                <a:ea typeface="+mn-lt"/>
                <a:cs typeface="Times New Roman"/>
              </a:rPr>
              <a:t>White Poverty Rate</a:t>
            </a:r>
          </a:p>
        </p:txBody>
      </p:sp>
      <p:pic>
        <p:nvPicPr>
          <p:cNvPr id="2" name="Picture 2" descr="Table&#10;&#10;Description automatically generated">
            <a:extLst>
              <a:ext uri="{FF2B5EF4-FFF2-40B4-BE49-F238E27FC236}">
                <a16:creationId xmlns:a16="http://schemas.microsoft.com/office/drawing/2014/main" id="{37C4665F-6D89-9DE9-7504-1B9A981A8863}"/>
              </a:ext>
            </a:extLst>
          </p:cNvPr>
          <p:cNvPicPr>
            <a:picLocks noChangeAspect="1"/>
          </p:cNvPicPr>
          <p:nvPr/>
        </p:nvPicPr>
        <p:blipFill>
          <a:blip r:embed="rId2"/>
          <a:stretch>
            <a:fillRect/>
          </a:stretch>
        </p:blipFill>
        <p:spPr>
          <a:xfrm>
            <a:off x="6599582" y="1371806"/>
            <a:ext cx="2044976" cy="2685635"/>
          </a:xfrm>
          <a:prstGeom prst="rect">
            <a:avLst/>
          </a:prstGeom>
        </p:spPr>
      </p:pic>
      <p:sp>
        <p:nvSpPr>
          <p:cNvPr id="8" name="Rectangle: Rounded Corners 7">
            <a:extLst>
              <a:ext uri="{FF2B5EF4-FFF2-40B4-BE49-F238E27FC236}">
                <a16:creationId xmlns:a16="http://schemas.microsoft.com/office/drawing/2014/main" id="{C7A1A7D8-DE86-5080-B4B9-EB4A846C9967}"/>
              </a:ext>
            </a:extLst>
          </p:cNvPr>
          <p:cNvSpPr/>
          <p:nvPr/>
        </p:nvSpPr>
        <p:spPr>
          <a:xfrm>
            <a:off x="6599580" y="4176918"/>
            <a:ext cx="2236304" cy="180146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latin typeface="Times New Roman"/>
                <a:ea typeface="+mn-lt"/>
                <a:cs typeface="Times New Roman"/>
              </a:rPr>
              <a:t>This slide shows the linear regression for poverty rates for the Black Race over the past 9 years.</a:t>
            </a:r>
            <a:endParaRPr lang="en-US" sz="1200">
              <a:latin typeface="Times New Roman"/>
              <a:cs typeface="Times New Roman"/>
            </a:endParaRPr>
          </a:p>
        </p:txBody>
      </p:sp>
      <p:pic>
        <p:nvPicPr>
          <p:cNvPr id="14" name="Picture 14" descr="Chart, scatter chart&#10;&#10;Description automatically generated">
            <a:extLst>
              <a:ext uri="{FF2B5EF4-FFF2-40B4-BE49-F238E27FC236}">
                <a16:creationId xmlns:a16="http://schemas.microsoft.com/office/drawing/2014/main" id="{B43296E8-69E1-8793-0468-52FF4F4B066B}"/>
              </a:ext>
            </a:extLst>
          </p:cNvPr>
          <p:cNvPicPr>
            <a:picLocks noChangeAspect="1"/>
          </p:cNvPicPr>
          <p:nvPr/>
        </p:nvPicPr>
        <p:blipFill>
          <a:blip r:embed="rId3"/>
          <a:stretch>
            <a:fillRect/>
          </a:stretch>
        </p:blipFill>
        <p:spPr>
          <a:xfrm>
            <a:off x="405020" y="2092188"/>
            <a:ext cx="6072808" cy="4002984"/>
          </a:xfrm>
          <a:prstGeom prst="rect">
            <a:avLst/>
          </a:prstGeom>
        </p:spPr>
      </p:pic>
      <p:pic>
        <p:nvPicPr>
          <p:cNvPr id="15" name="Picture 15">
            <a:extLst>
              <a:ext uri="{FF2B5EF4-FFF2-40B4-BE49-F238E27FC236}">
                <a16:creationId xmlns:a16="http://schemas.microsoft.com/office/drawing/2014/main" id="{BFCF85D4-CA70-B0FE-72F5-E71FC27DB72C}"/>
              </a:ext>
            </a:extLst>
          </p:cNvPr>
          <p:cNvPicPr>
            <a:picLocks noChangeAspect="1"/>
          </p:cNvPicPr>
          <p:nvPr/>
        </p:nvPicPr>
        <p:blipFill rotWithShape="1">
          <a:blip r:embed="rId4"/>
          <a:srcRect t="20000" r="719" b="1333"/>
          <a:stretch/>
        </p:blipFill>
        <p:spPr>
          <a:xfrm>
            <a:off x="405227" y="991635"/>
            <a:ext cx="2444632" cy="1037418"/>
          </a:xfrm>
          <a:prstGeom prst="rect">
            <a:avLst/>
          </a:prstGeom>
        </p:spPr>
      </p:pic>
    </p:spTree>
    <p:extLst>
      <p:ext uri="{BB962C8B-B14F-4D97-AF65-F5344CB8AC3E}">
        <p14:creationId xmlns:p14="http://schemas.microsoft.com/office/powerpoint/2010/main" val="388583098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E662A56-7B67-AA8F-F844-1288CA2377DE}"/>
              </a:ext>
            </a:extLst>
          </p:cNvPr>
          <p:cNvSpPr/>
          <p:nvPr/>
        </p:nvSpPr>
        <p:spPr>
          <a:xfrm>
            <a:off x="1796498" y="360915"/>
            <a:ext cx="5551004" cy="78394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1000"/>
              </a:spcBef>
            </a:pPr>
            <a:r>
              <a:rPr lang="en-US" b="1">
                <a:latin typeface="Times New Roman"/>
                <a:ea typeface="+mn-lt"/>
                <a:cs typeface="Times New Roman"/>
              </a:rPr>
              <a:t>White Poverty Rate </a:t>
            </a:r>
            <a:endParaRPr lang="en-US"/>
          </a:p>
          <a:p>
            <a:pPr algn="ctr">
              <a:spcBef>
                <a:spcPts val="1000"/>
              </a:spcBef>
            </a:pPr>
            <a:r>
              <a:rPr lang="en-US" b="1">
                <a:latin typeface="Times New Roman"/>
                <a:ea typeface="+mn-lt"/>
                <a:cs typeface="Times New Roman"/>
              </a:rPr>
              <a:t>NEXT COUPLE OF YEARS?</a:t>
            </a:r>
            <a:endParaRPr lang="en-US"/>
          </a:p>
        </p:txBody>
      </p:sp>
      <p:pic>
        <p:nvPicPr>
          <p:cNvPr id="7" name="Picture 14" descr="Chart, scatter chart&#10;&#10;Description automatically generated">
            <a:extLst>
              <a:ext uri="{FF2B5EF4-FFF2-40B4-BE49-F238E27FC236}">
                <a16:creationId xmlns:a16="http://schemas.microsoft.com/office/drawing/2014/main" id="{4B96D384-3C42-6133-25C1-0BEB9EB1D499}"/>
              </a:ext>
            </a:extLst>
          </p:cNvPr>
          <p:cNvPicPr>
            <a:picLocks noChangeAspect="1"/>
          </p:cNvPicPr>
          <p:nvPr/>
        </p:nvPicPr>
        <p:blipFill>
          <a:blip r:embed="rId2"/>
          <a:stretch>
            <a:fillRect/>
          </a:stretch>
        </p:blipFill>
        <p:spPr>
          <a:xfrm>
            <a:off x="1001367" y="1269866"/>
            <a:ext cx="5128592" cy="3781698"/>
          </a:xfrm>
          <a:prstGeom prst="rect">
            <a:avLst/>
          </a:prstGeom>
        </p:spPr>
      </p:pic>
      <p:sp>
        <p:nvSpPr>
          <p:cNvPr id="8" name="Rectangle: Rounded Corners 7">
            <a:extLst>
              <a:ext uri="{FF2B5EF4-FFF2-40B4-BE49-F238E27FC236}">
                <a16:creationId xmlns:a16="http://schemas.microsoft.com/office/drawing/2014/main" id="{0B0BF5F9-DCC4-8344-2E42-C0229837A65D}"/>
              </a:ext>
            </a:extLst>
          </p:cNvPr>
          <p:cNvSpPr/>
          <p:nvPr/>
        </p:nvSpPr>
        <p:spPr>
          <a:xfrm>
            <a:off x="6698973" y="2887023"/>
            <a:ext cx="1789043" cy="285750"/>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PROJECTION</a:t>
            </a:r>
            <a:endParaRPr lang="en-US"/>
          </a:p>
        </p:txBody>
      </p:sp>
      <p:sp>
        <p:nvSpPr>
          <p:cNvPr id="11" name="Rectangle: Rounded Corners 10">
            <a:extLst>
              <a:ext uri="{FF2B5EF4-FFF2-40B4-BE49-F238E27FC236}">
                <a16:creationId xmlns:a16="http://schemas.microsoft.com/office/drawing/2014/main" id="{7AEBF37A-0021-3050-FE5D-1E1A5AF73CC4}"/>
              </a:ext>
            </a:extLst>
          </p:cNvPr>
          <p:cNvSpPr/>
          <p:nvPr/>
        </p:nvSpPr>
        <p:spPr>
          <a:xfrm>
            <a:off x="834884" y="5183255"/>
            <a:ext cx="7479195" cy="10866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latin typeface="Times New Roman"/>
                <a:cs typeface="Calibri"/>
              </a:rPr>
              <a:t>Observation: </a:t>
            </a:r>
            <a:r>
              <a:rPr lang="en-US" sz="1600">
                <a:latin typeface="Times New Roman"/>
                <a:cs typeface="Calibri"/>
              </a:rPr>
              <a:t>The White Poverty Rate started to decline after 2013-2014 until 2020-2021. COVID-19 hit during the beginning of 2020 and Poverty Rates increased. The white poverty for the next couple of years would be the same as if it was the year 2013 and continue to decrease.</a:t>
            </a:r>
            <a:endParaRPr lang="en-US" sz="1600" b="1">
              <a:latin typeface="Times New Roman"/>
              <a:cs typeface="Calibri"/>
            </a:endParaRPr>
          </a:p>
        </p:txBody>
      </p:sp>
    </p:spTree>
    <p:extLst>
      <p:ext uri="{BB962C8B-B14F-4D97-AF65-F5344CB8AC3E}">
        <p14:creationId xmlns:p14="http://schemas.microsoft.com/office/powerpoint/2010/main" val="42686392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DB7C808-D7A6-71C8-1579-D5FDF63E93E0}"/>
              </a:ext>
            </a:extLst>
          </p:cNvPr>
          <p:cNvSpPr/>
          <p:nvPr/>
        </p:nvSpPr>
        <p:spPr>
          <a:xfrm>
            <a:off x="2554357" y="311219"/>
            <a:ext cx="4258918" cy="61001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1000"/>
              </a:spcBef>
            </a:pPr>
            <a:r>
              <a:rPr lang="en-US" b="1">
                <a:latin typeface="Times New Roman"/>
                <a:ea typeface="+mn-lt"/>
                <a:cs typeface="Times New Roman"/>
              </a:rPr>
              <a:t>Black Poverty Rate</a:t>
            </a:r>
          </a:p>
        </p:txBody>
      </p:sp>
      <p:pic>
        <p:nvPicPr>
          <p:cNvPr id="4" name="Picture 5" descr="Table&#10;&#10;Description automatically generated">
            <a:extLst>
              <a:ext uri="{FF2B5EF4-FFF2-40B4-BE49-F238E27FC236}">
                <a16:creationId xmlns:a16="http://schemas.microsoft.com/office/drawing/2014/main" id="{3E5EEAB5-FE51-9010-3B2A-CCF7E1D697B8}"/>
              </a:ext>
            </a:extLst>
          </p:cNvPr>
          <p:cNvPicPr>
            <a:picLocks noChangeAspect="1"/>
          </p:cNvPicPr>
          <p:nvPr/>
        </p:nvPicPr>
        <p:blipFill>
          <a:blip r:embed="rId2"/>
          <a:stretch>
            <a:fillRect/>
          </a:stretch>
        </p:blipFill>
        <p:spPr>
          <a:xfrm>
            <a:off x="6601301" y="1373300"/>
            <a:ext cx="2044976" cy="2704685"/>
          </a:xfrm>
          <a:prstGeom prst="rect">
            <a:avLst/>
          </a:prstGeom>
        </p:spPr>
      </p:pic>
      <p:sp>
        <p:nvSpPr>
          <p:cNvPr id="12" name="Rectangle: Rounded Corners 11">
            <a:extLst>
              <a:ext uri="{FF2B5EF4-FFF2-40B4-BE49-F238E27FC236}">
                <a16:creationId xmlns:a16="http://schemas.microsoft.com/office/drawing/2014/main" id="{997CC567-7F58-7D5A-525D-85623AEDF4CB}"/>
              </a:ext>
            </a:extLst>
          </p:cNvPr>
          <p:cNvSpPr/>
          <p:nvPr/>
        </p:nvSpPr>
        <p:spPr>
          <a:xfrm>
            <a:off x="6425646" y="4176918"/>
            <a:ext cx="2410238" cy="178904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latin typeface="Times New Roman"/>
                <a:cs typeface="Calibri"/>
              </a:rPr>
              <a:t>This slide shows the linear regression for poverty rates for the Black Race over the past 9 years.</a:t>
            </a:r>
          </a:p>
        </p:txBody>
      </p:sp>
      <p:pic>
        <p:nvPicPr>
          <p:cNvPr id="14" name="Picture 12" descr="A picture containing text&#10;&#10;Description automatically generated">
            <a:extLst>
              <a:ext uri="{FF2B5EF4-FFF2-40B4-BE49-F238E27FC236}">
                <a16:creationId xmlns:a16="http://schemas.microsoft.com/office/drawing/2014/main" id="{D0A62DAA-BEA9-E891-0610-7C171DC2BB26}"/>
              </a:ext>
            </a:extLst>
          </p:cNvPr>
          <p:cNvPicPr>
            <a:picLocks noChangeAspect="1"/>
          </p:cNvPicPr>
          <p:nvPr/>
        </p:nvPicPr>
        <p:blipFill rotWithShape="1">
          <a:blip r:embed="rId3"/>
          <a:srcRect t="22692" r="518" b="962"/>
          <a:stretch/>
        </p:blipFill>
        <p:spPr>
          <a:xfrm>
            <a:off x="492194" y="1011513"/>
            <a:ext cx="2382510" cy="980453"/>
          </a:xfrm>
          <a:prstGeom prst="rect">
            <a:avLst/>
          </a:prstGeom>
        </p:spPr>
      </p:pic>
      <p:pic>
        <p:nvPicPr>
          <p:cNvPr id="16" name="Picture 13" descr="Chart, line chart&#10;&#10;Description automatically generated">
            <a:extLst>
              <a:ext uri="{FF2B5EF4-FFF2-40B4-BE49-F238E27FC236}">
                <a16:creationId xmlns:a16="http://schemas.microsoft.com/office/drawing/2014/main" id="{BF87304B-F09C-44B9-7CD5-72EA4EBE9B67}"/>
              </a:ext>
            </a:extLst>
          </p:cNvPr>
          <p:cNvPicPr>
            <a:picLocks noChangeAspect="1"/>
          </p:cNvPicPr>
          <p:nvPr/>
        </p:nvPicPr>
        <p:blipFill>
          <a:blip r:embed="rId4"/>
          <a:stretch>
            <a:fillRect/>
          </a:stretch>
        </p:blipFill>
        <p:spPr>
          <a:xfrm>
            <a:off x="491987" y="2166732"/>
            <a:ext cx="5849178" cy="3916016"/>
          </a:xfrm>
          <a:prstGeom prst="rect">
            <a:avLst/>
          </a:prstGeom>
        </p:spPr>
      </p:pic>
    </p:spTree>
    <p:extLst>
      <p:ext uri="{BB962C8B-B14F-4D97-AF65-F5344CB8AC3E}">
        <p14:creationId xmlns:p14="http://schemas.microsoft.com/office/powerpoint/2010/main" val="29276430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39845EB-8203-6BA2-C96C-AE4D4E1A0CDE}"/>
              </a:ext>
            </a:extLst>
          </p:cNvPr>
          <p:cNvSpPr/>
          <p:nvPr/>
        </p:nvSpPr>
        <p:spPr>
          <a:xfrm>
            <a:off x="1796498" y="360915"/>
            <a:ext cx="5551004" cy="78394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1000"/>
              </a:spcBef>
            </a:pPr>
            <a:r>
              <a:rPr lang="en-US" b="1">
                <a:latin typeface="Times New Roman"/>
                <a:ea typeface="+mn-lt"/>
                <a:cs typeface="Times New Roman"/>
              </a:rPr>
              <a:t>Black Poverty Rate </a:t>
            </a:r>
            <a:endParaRPr lang="en-US"/>
          </a:p>
          <a:p>
            <a:pPr algn="ctr">
              <a:spcBef>
                <a:spcPts val="1000"/>
              </a:spcBef>
            </a:pPr>
            <a:r>
              <a:rPr lang="en-US" b="1">
                <a:latin typeface="Times New Roman"/>
                <a:ea typeface="+mn-lt"/>
                <a:cs typeface="Times New Roman"/>
              </a:rPr>
              <a:t>NEXT COUPLE OF YEARS?</a:t>
            </a:r>
            <a:endParaRPr lang="en-US"/>
          </a:p>
        </p:txBody>
      </p:sp>
      <p:sp>
        <p:nvSpPr>
          <p:cNvPr id="7" name="Rectangle: Rounded Corners 6">
            <a:extLst>
              <a:ext uri="{FF2B5EF4-FFF2-40B4-BE49-F238E27FC236}">
                <a16:creationId xmlns:a16="http://schemas.microsoft.com/office/drawing/2014/main" id="{7A070C1E-1DFC-793D-3534-A0E40B75C16C}"/>
              </a:ext>
            </a:extLst>
          </p:cNvPr>
          <p:cNvSpPr/>
          <p:nvPr/>
        </p:nvSpPr>
        <p:spPr>
          <a:xfrm>
            <a:off x="6737393" y="2877418"/>
            <a:ext cx="1789043" cy="285750"/>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PROJECTION</a:t>
            </a:r>
            <a:endParaRPr lang="en-US"/>
          </a:p>
        </p:txBody>
      </p:sp>
      <p:pic>
        <p:nvPicPr>
          <p:cNvPr id="11" name="Picture 13" descr="Chart, line chart&#10;&#10;Description automatically generated">
            <a:extLst>
              <a:ext uri="{FF2B5EF4-FFF2-40B4-BE49-F238E27FC236}">
                <a16:creationId xmlns:a16="http://schemas.microsoft.com/office/drawing/2014/main" id="{DCE78FD8-D3CE-8FEA-E4A0-D4198CEF2738}"/>
              </a:ext>
            </a:extLst>
          </p:cNvPr>
          <p:cNvPicPr>
            <a:picLocks noChangeAspect="1"/>
          </p:cNvPicPr>
          <p:nvPr/>
        </p:nvPicPr>
        <p:blipFill>
          <a:blip r:embed="rId2"/>
          <a:stretch>
            <a:fillRect/>
          </a:stretch>
        </p:blipFill>
        <p:spPr>
          <a:xfrm>
            <a:off x="839856" y="1334330"/>
            <a:ext cx="5215559" cy="3642690"/>
          </a:xfrm>
          <a:prstGeom prst="rect">
            <a:avLst/>
          </a:prstGeom>
        </p:spPr>
      </p:pic>
      <p:sp>
        <p:nvSpPr>
          <p:cNvPr id="13" name="Rectangle: Rounded Corners 12">
            <a:extLst>
              <a:ext uri="{FF2B5EF4-FFF2-40B4-BE49-F238E27FC236}">
                <a16:creationId xmlns:a16="http://schemas.microsoft.com/office/drawing/2014/main" id="{6DF345E7-5EA6-8E2D-ACC2-02FA54118E4D}"/>
              </a:ext>
            </a:extLst>
          </p:cNvPr>
          <p:cNvSpPr/>
          <p:nvPr/>
        </p:nvSpPr>
        <p:spPr>
          <a:xfrm>
            <a:off x="306607" y="5087205"/>
            <a:ext cx="5855943" cy="118267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latin typeface="Times New Roman"/>
                <a:cs typeface="Calibri"/>
              </a:rPr>
              <a:t>Observation: </a:t>
            </a:r>
            <a:r>
              <a:rPr lang="en-US" sz="1600">
                <a:latin typeface="Times New Roman"/>
                <a:cs typeface="Calibri"/>
              </a:rPr>
              <a:t>The Black Poverty Rate started to decline after 2013-2014 and continued to decline at an average rate to the present day. Poverty rates were high enough for the Black race and had a small effect. For the next couple of years, Black poverty rates will decrease at a steady rate, since COVID-19 had no effect.</a:t>
            </a:r>
          </a:p>
        </p:txBody>
      </p:sp>
      <p:sp>
        <p:nvSpPr>
          <p:cNvPr id="2" name="Rectangle: Rounded Corners 1">
            <a:extLst>
              <a:ext uri="{FF2B5EF4-FFF2-40B4-BE49-F238E27FC236}">
                <a16:creationId xmlns:a16="http://schemas.microsoft.com/office/drawing/2014/main" id="{D4779F0C-6C39-49C6-8A4B-6EE97A7F515C}"/>
              </a:ext>
            </a:extLst>
          </p:cNvPr>
          <p:cNvSpPr/>
          <p:nvPr/>
        </p:nvSpPr>
        <p:spPr>
          <a:xfrm>
            <a:off x="6285539" y="5084909"/>
            <a:ext cx="2622174" cy="118141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Times New Roman"/>
                <a:cs typeface="Times New Roman"/>
              </a:rPr>
              <a:t>Insight: </a:t>
            </a:r>
            <a:r>
              <a:rPr lang="en-US" sz="1400">
                <a:solidFill>
                  <a:schemeClr val="tx1"/>
                </a:solidFill>
                <a:latin typeface="Times New Roman"/>
                <a:cs typeface="Times New Roman"/>
              </a:rPr>
              <a:t>I didn't expect the poverty rates to change little to no change for the Black race during COVID-19 as they were already experiencing it before.</a:t>
            </a:r>
            <a:endParaRPr lang="en-US" sz="1400" b="1">
              <a:solidFill>
                <a:schemeClr val="tx1"/>
              </a:solidFill>
              <a:latin typeface="Times New Roman"/>
              <a:cs typeface="Times New Roman"/>
            </a:endParaRPr>
          </a:p>
        </p:txBody>
      </p:sp>
    </p:spTree>
    <p:extLst>
      <p:ext uri="{BB962C8B-B14F-4D97-AF65-F5344CB8AC3E}">
        <p14:creationId xmlns:p14="http://schemas.microsoft.com/office/powerpoint/2010/main" val="137773607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87EF0AF-768E-D4F8-7E86-CC11D1A8072E}"/>
              </a:ext>
            </a:extLst>
          </p:cNvPr>
          <p:cNvSpPr/>
          <p:nvPr/>
        </p:nvSpPr>
        <p:spPr>
          <a:xfrm>
            <a:off x="2554357" y="311219"/>
            <a:ext cx="4258918" cy="61001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1000"/>
              </a:spcBef>
            </a:pPr>
            <a:r>
              <a:rPr lang="en-US" b="1">
                <a:latin typeface="Times New Roman"/>
                <a:ea typeface="+mn-lt"/>
                <a:cs typeface="Times New Roman"/>
              </a:rPr>
              <a:t>Hispanic Poverty Rate</a:t>
            </a:r>
          </a:p>
        </p:txBody>
      </p:sp>
      <p:pic>
        <p:nvPicPr>
          <p:cNvPr id="4" name="Picture 5" descr="Table&#10;&#10;Description automatically generated">
            <a:extLst>
              <a:ext uri="{FF2B5EF4-FFF2-40B4-BE49-F238E27FC236}">
                <a16:creationId xmlns:a16="http://schemas.microsoft.com/office/drawing/2014/main" id="{11CE6162-90DC-5EEA-3AF1-DE7E8746A76B}"/>
              </a:ext>
            </a:extLst>
          </p:cNvPr>
          <p:cNvPicPr>
            <a:picLocks noChangeAspect="1"/>
          </p:cNvPicPr>
          <p:nvPr/>
        </p:nvPicPr>
        <p:blipFill>
          <a:blip r:embed="rId2"/>
          <a:stretch>
            <a:fillRect/>
          </a:stretch>
        </p:blipFill>
        <p:spPr>
          <a:xfrm>
            <a:off x="6599582" y="1378066"/>
            <a:ext cx="2046538" cy="2701326"/>
          </a:xfrm>
          <a:prstGeom prst="rect">
            <a:avLst/>
          </a:prstGeom>
        </p:spPr>
      </p:pic>
      <p:sp>
        <p:nvSpPr>
          <p:cNvPr id="9" name="Rectangle: Rounded Corners 8">
            <a:extLst>
              <a:ext uri="{FF2B5EF4-FFF2-40B4-BE49-F238E27FC236}">
                <a16:creationId xmlns:a16="http://schemas.microsoft.com/office/drawing/2014/main" id="{2AC23DDA-32DD-CA9A-D269-EF969A9DD5AF}"/>
              </a:ext>
            </a:extLst>
          </p:cNvPr>
          <p:cNvSpPr/>
          <p:nvPr/>
        </p:nvSpPr>
        <p:spPr>
          <a:xfrm>
            <a:off x="6425646" y="4176918"/>
            <a:ext cx="2410238" cy="180146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ea typeface="+mn-lt"/>
                <a:cs typeface="+mn-lt"/>
              </a:rPr>
              <a:t>This slide shows the linear regression for poverty rates for the Black Race over the past 9 years.</a:t>
            </a:r>
            <a:endParaRPr lang="en-US" sz="1200"/>
          </a:p>
        </p:txBody>
      </p:sp>
      <p:pic>
        <p:nvPicPr>
          <p:cNvPr id="11" name="Picture 11">
            <a:extLst>
              <a:ext uri="{FF2B5EF4-FFF2-40B4-BE49-F238E27FC236}">
                <a16:creationId xmlns:a16="http://schemas.microsoft.com/office/drawing/2014/main" id="{94E1EFA9-2AE2-279B-B5CD-99F93D1E310F}"/>
              </a:ext>
            </a:extLst>
          </p:cNvPr>
          <p:cNvPicPr>
            <a:picLocks noChangeAspect="1"/>
          </p:cNvPicPr>
          <p:nvPr/>
        </p:nvPicPr>
        <p:blipFill rotWithShape="1">
          <a:blip r:embed="rId3"/>
          <a:srcRect t="20000" r="741" b="1333"/>
          <a:stretch/>
        </p:blipFill>
        <p:spPr>
          <a:xfrm>
            <a:off x="408954" y="1004061"/>
            <a:ext cx="2337842" cy="1037418"/>
          </a:xfrm>
          <a:prstGeom prst="rect">
            <a:avLst/>
          </a:prstGeom>
        </p:spPr>
      </p:pic>
      <p:pic>
        <p:nvPicPr>
          <p:cNvPr id="12" name="Picture 12" descr="Chart, scatter chart&#10;&#10;Description automatically generated">
            <a:extLst>
              <a:ext uri="{FF2B5EF4-FFF2-40B4-BE49-F238E27FC236}">
                <a16:creationId xmlns:a16="http://schemas.microsoft.com/office/drawing/2014/main" id="{44595071-7FB1-E5AD-977A-E169561298CF}"/>
              </a:ext>
            </a:extLst>
          </p:cNvPr>
          <p:cNvPicPr>
            <a:picLocks noChangeAspect="1"/>
          </p:cNvPicPr>
          <p:nvPr/>
        </p:nvPicPr>
        <p:blipFill>
          <a:blip r:embed="rId4"/>
          <a:stretch>
            <a:fillRect/>
          </a:stretch>
        </p:blipFill>
        <p:spPr>
          <a:xfrm>
            <a:off x="405019" y="2191579"/>
            <a:ext cx="5898873" cy="3953288"/>
          </a:xfrm>
          <a:prstGeom prst="rect">
            <a:avLst/>
          </a:prstGeom>
        </p:spPr>
      </p:pic>
    </p:spTree>
    <p:extLst>
      <p:ext uri="{BB962C8B-B14F-4D97-AF65-F5344CB8AC3E}">
        <p14:creationId xmlns:p14="http://schemas.microsoft.com/office/powerpoint/2010/main" val="86599218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2AAD84-27D3-6A0F-FCAC-A9769025E733}"/>
              </a:ext>
            </a:extLst>
          </p:cNvPr>
          <p:cNvSpPr/>
          <p:nvPr/>
        </p:nvSpPr>
        <p:spPr>
          <a:xfrm>
            <a:off x="1796498" y="360915"/>
            <a:ext cx="5551004" cy="78394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1000"/>
              </a:spcBef>
            </a:pPr>
            <a:r>
              <a:rPr lang="en-US" b="1">
                <a:latin typeface="Times New Roman"/>
                <a:ea typeface="+mn-lt"/>
                <a:cs typeface="Times New Roman"/>
              </a:rPr>
              <a:t>Hispanic Poverty Rate </a:t>
            </a:r>
            <a:endParaRPr lang="en-US"/>
          </a:p>
          <a:p>
            <a:pPr algn="ctr">
              <a:spcBef>
                <a:spcPts val="1000"/>
              </a:spcBef>
            </a:pPr>
            <a:r>
              <a:rPr lang="en-US" b="1">
                <a:latin typeface="Times New Roman"/>
                <a:ea typeface="+mn-lt"/>
                <a:cs typeface="Times New Roman"/>
              </a:rPr>
              <a:t>NEXT COUPLE OF YEARS?</a:t>
            </a:r>
            <a:endParaRPr lang="en-US"/>
          </a:p>
        </p:txBody>
      </p:sp>
      <p:sp>
        <p:nvSpPr>
          <p:cNvPr id="7" name="Rectangle: Rounded Corners 6">
            <a:extLst>
              <a:ext uri="{FF2B5EF4-FFF2-40B4-BE49-F238E27FC236}">
                <a16:creationId xmlns:a16="http://schemas.microsoft.com/office/drawing/2014/main" id="{2505E498-9699-74B3-6AF1-88432CA6EA84}"/>
              </a:ext>
            </a:extLst>
          </p:cNvPr>
          <p:cNvSpPr/>
          <p:nvPr/>
        </p:nvSpPr>
        <p:spPr>
          <a:xfrm>
            <a:off x="6737393" y="2877418"/>
            <a:ext cx="1789043" cy="285750"/>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PROJECTION</a:t>
            </a:r>
            <a:endParaRPr lang="en-US"/>
          </a:p>
        </p:txBody>
      </p:sp>
      <p:pic>
        <p:nvPicPr>
          <p:cNvPr id="11" name="Picture 12" descr="Chart, scatter chart&#10;&#10;Description automatically generated">
            <a:extLst>
              <a:ext uri="{FF2B5EF4-FFF2-40B4-BE49-F238E27FC236}">
                <a16:creationId xmlns:a16="http://schemas.microsoft.com/office/drawing/2014/main" id="{68A58679-2F4F-D80D-6A11-95B4A7683CC9}"/>
              </a:ext>
            </a:extLst>
          </p:cNvPr>
          <p:cNvPicPr>
            <a:picLocks noChangeAspect="1"/>
          </p:cNvPicPr>
          <p:nvPr/>
        </p:nvPicPr>
        <p:blipFill>
          <a:blip r:embed="rId2"/>
          <a:stretch>
            <a:fillRect/>
          </a:stretch>
        </p:blipFill>
        <p:spPr>
          <a:xfrm>
            <a:off x="926823" y="1334329"/>
            <a:ext cx="5426764" cy="3642690"/>
          </a:xfrm>
          <a:prstGeom prst="rect">
            <a:avLst/>
          </a:prstGeom>
        </p:spPr>
      </p:pic>
      <p:sp>
        <p:nvSpPr>
          <p:cNvPr id="13" name="Rectangle: Rounded Corners 12">
            <a:extLst>
              <a:ext uri="{FF2B5EF4-FFF2-40B4-BE49-F238E27FC236}">
                <a16:creationId xmlns:a16="http://schemas.microsoft.com/office/drawing/2014/main" id="{55860C65-153D-1756-89E1-00C2631A422C}"/>
              </a:ext>
            </a:extLst>
          </p:cNvPr>
          <p:cNvSpPr/>
          <p:nvPr/>
        </p:nvSpPr>
        <p:spPr>
          <a:xfrm>
            <a:off x="834884" y="5183255"/>
            <a:ext cx="7479195" cy="89452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latin typeface="Times New Roman"/>
                <a:cs typeface="Calibri"/>
              </a:rPr>
              <a:t>Observation: </a:t>
            </a:r>
            <a:r>
              <a:rPr lang="en-US" sz="1600">
                <a:latin typeface="Times New Roman"/>
                <a:cs typeface="Calibri"/>
              </a:rPr>
              <a:t>At a high in 2013, Hispanic Poverty rates were on a decline since and increased rapidly as soon as COVID-19 took effect. Poverty rates were decreasing and will continue to decrease after 2021, just like they did in 2013-2014.</a:t>
            </a:r>
          </a:p>
        </p:txBody>
      </p:sp>
    </p:spTree>
    <p:extLst>
      <p:ext uri="{BB962C8B-B14F-4D97-AF65-F5344CB8AC3E}">
        <p14:creationId xmlns:p14="http://schemas.microsoft.com/office/powerpoint/2010/main" val="40039620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28A547C-90DF-B4F6-78C1-63FCDBACE150}"/>
              </a:ext>
            </a:extLst>
          </p:cNvPr>
          <p:cNvSpPr/>
          <p:nvPr/>
        </p:nvSpPr>
        <p:spPr>
          <a:xfrm>
            <a:off x="590230" y="347343"/>
            <a:ext cx="7963541" cy="68910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Times New Roman"/>
                <a:cs typeface="Times New Roman"/>
              </a:rPr>
              <a:t>QUERY 3 CONCLUSION</a:t>
            </a:r>
            <a:endParaRPr lang="en-US" sz="1800" b="1">
              <a:solidFill>
                <a:schemeClr val="bg1"/>
              </a:solidFill>
              <a:latin typeface="Times New Roman"/>
              <a:cs typeface="Times New Roman"/>
            </a:endParaRPr>
          </a:p>
        </p:txBody>
      </p:sp>
      <p:sp>
        <p:nvSpPr>
          <p:cNvPr id="11" name="Rectangle: Rounded Corners 10">
            <a:extLst>
              <a:ext uri="{FF2B5EF4-FFF2-40B4-BE49-F238E27FC236}">
                <a16:creationId xmlns:a16="http://schemas.microsoft.com/office/drawing/2014/main" id="{4259BAE4-6814-E6C4-47FA-4E1240B74045}"/>
              </a:ext>
            </a:extLst>
          </p:cNvPr>
          <p:cNvSpPr/>
          <p:nvPr/>
        </p:nvSpPr>
        <p:spPr>
          <a:xfrm>
            <a:off x="1169358" y="2298549"/>
            <a:ext cx="6790463" cy="107010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solidFill>
                  <a:schemeClr val="bg1"/>
                </a:solidFill>
                <a:latin typeface="Times New Roman"/>
                <a:cs typeface="Times New Roman"/>
              </a:rPr>
              <a:t>Part B: </a:t>
            </a:r>
            <a:r>
              <a:rPr lang="en-US" sz="1400">
                <a:solidFill>
                  <a:schemeClr val="bg1"/>
                </a:solidFill>
                <a:latin typeface="Times New Roman"/>
                <a:cs typeface="Times New Roman"/>
              </a:rPr>
              <a:t>The proportion of income to poverty ratio 1.25 and higher is roughly 81.36%. The proportion of income to poverty ratios under 1.25 is roughly 18.64%.</a:t>
            </a:r>
            <a:r>
              <a:rPr lang="en-US" sz="1400">
                <a:solidFill>
                  <a:schemeClr val="bg1"/>
                </a:solidFill>
                <a:ea typeface="+mn-lt"/>
                <a:cs typeface="+mn-lt"/>
              </a:rPr>
              <a:t>Based on the relative frequency in the table, the population with a poverty ratio of 0.50 - 0.99 is most affected by COVID-19 with a 7.97%. We can't take 2.00+ because it is a larger population than the specific poverty ratios.</a:t>
            </a:r>
          </a:p>
        </p:txBody>
      </p:sp>
      <p:sp>
        <p:nvSpPr>
          <p:cNvPr id="13" name="Rectangle: Rounded Corners 12">
            <a:extLst>
              <a:ext uri="{FF2B5EF4-FFF2-40B4-BE49-F238E27FC236}">
                <a16:creationId xmlns:a16="http://schemas.microsoft.com/office/drawing/2014/main" id="{2F91FCFE-37ED-5651-3F32-8F195980F3F7}"/>
              </a:ext>
            </a:extLst>
          </p:cNvPr>
          <p:cNvSpPr/>
          <p:nvPr/>
        </p:nvSpPr>
        <p:spPr>
          <a:xfrm>
            <a:off x="1181782" y="3545734"/>
            <a:ext cx="6790463" cy="68910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latin typeface="Times New Roman"/>
                <a:cs typeface="Times New Roman"/>
              </a:rPr>
              <a:t>Part C: </a:t>
            </a:r>
            <a:r>
              <a:rPr lang="en-US" sz="1400">
                <a:latin typeface="Times New Roman"/>
                <a:cs typeface="Times New Roman"/>
              </a:rPr>
              <a:t>With households below the poverty level are HIGH, COVID-19 cases and deaths increase. When they are MEDIUM, COVID-19 cases and deaths are also increasing. When they are LOW, COVID-19 cases and deaths are not likely to increase.</a:t>
            </a:r>
            <a:endParaRPr lang="en-US" sz="1400"/>
          </a:p>
        </p:txBody>
      </p:sp>
      <p:sp>
        <p:nvSpPr>
          <p:cNvPr id="15" name="Rectangle: Rounded Corners 14">
            <a:extLst>
              <a:ext uri="{FF2B5EF4-FFF2-40B4-BE49-F238E27FC236}">
                <a16:creationId xmlns:a16="http://schemas.microsoft.com/office/drawing/2014/main" id="{60901481-608D-136E-A08F-20C211D36C5F}"/>
              </a:ext>
            </a:extLst>
          </p:cNvPr>
          <p:cNvSpPr/>
          <p:nvPr/>
        </p:nvSpPr>
        <p:spPr>
          <a:xfrm>
            <a:off x="1178963" y="4424344"/>
            <a:ext cx="6790463" cy="97725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latin typeface="Times New Roman"/>
                <a:cs typeface="Times New Roman"/>
              </a:rPr>
              <a:t>Part D: </a:t>
            </a:r>
            <a:r>
              <a:rPr lang="en-US" sz="1400">
                <a:latin typeface="Times New Roman"/>
                <a:cs typeface="Times New Roman"/>
              </a:rPr>
              <a:t>White poverty rates and Hispanic poverty rates will decrease after 2021 for the next couple of years as it was beforehand. Black poverty rates will decrease at a steady pace as it was already declining without an effect on COVID-19. It did not become worse for the next generation as history repeats itself</a:t>
            </a:r>
            <a:endParaRPr lang="en-US" sz="1400"/>
          </a:p>
        </p:txBody>
      </p:sp>
      <p:sp>
        <p:nvSpPr>
          <p:cNvPr id="10" name="Rectangle: Rounded Corners 9">
            <a:extLst>
              <a:ext uri="{FF2B5EF4-FFF2-40B4-BE49-F238E27FC236}">
                <a16:creationId xmlns:a16="http://schemas.microsoft.com/office/drawing/2014/main" id="{CC587CBB-5DD7-8452-B84D-EEEFE29939C4}"/>
              </a:ext>
            </a:extLst>
          </p:cNvPr>
          <p:cNvSpPr/>
          <p:nvPr/>
        </p:nvSpPr>
        <p:spPr>
          <a:xfrm>
            <a:off x="1181781" y="1417105"/>
            <a:ext cx="6790463" cy="68910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latin typeface="Times New Roman"/>
                <a:cs typeface="Times New Roman"/>
              </a:rPr>
              <a:t>Part A:</a:t>
            </a:r>
            <a:r>
              <a:rPr lang="en-US" sz="1400" b="1">
                <a:solidFill>
                  <a:schemeClr val="bg1"/>
                </a:solidFill>
                <a:latin typeface="Times New Roman"/>
                <a:ea typeface="+mn-lt"/>
                <a:cs typeface="Times New Roman"/>
              </a:rPr>
              <a:t> </a:t>
            </a:r>
            <a:r>
              <a:rPr lang="en-US" sz="1400">
                <a:solidFill>
                  <a:schemeClr val="bg1"/>
                </a:solidFill>
                <a:ea typeface="+mn-lt"/>
                <a:cs typeface="+mn-lt"/>
              </a:rPr>
              <a:t>The probability that a household below the poverty level between 100,000 and 200,000 is approximately 12.25%</a:t>
            </a:r>
          </a:p>
        </p:txBody>
      </p:sp>
    </p:spTree>
    <p:extLst>
      <p:ext uri="{BB962C8B-B14F-4D97-AF65-F5344CB8AC3E}">
        <p14:creationId xmlns:p14="http://schemas.microsoft.com/office/powerpoint/2010/main" val="3081396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4296E-0FCE-26EA-CB53-67356EC2C217}"/>
              </a:ext>
            </a:extLst>
          </p:cNvPr>
          <p:cNvSpPr>
            <a:spLocks noGrp="1"/>
          </p:cNvSpPr>
          <p:nvPr>
            <p:ph type="title"/>
          </p:nvPr>
        </p:nvSpPr>
        <p:spPr>
          <a:solidFill>
            <a:schemeClr val="accent6"/>
          </a:solidFill>
        </p:spPr>
        <p:txBody>
          <a:bodyPr>
            <a:normAutofit/>
          </a:bodyPr>
          <a:lstStyle/>
          <a:p>
            <a:r>
              <a:rPr lang="en-US" sz="2000">
                <a:latin typeface="Calibri"/>
                <a:cs typeface="Calibri"/>
              </a:rPr>
              <a:t>PART A: Did covid vaccination rates change when vaccinated staff was compared to vaccinated residents in different  Michigan counties?</a:t>
            </a:r>
            <a:endParaRPr lang="en-US" sz="2000">
              <a:cs typeface="Calibri Light"/>
            </a:endParaRPr>
          </a:p>
        </p:txBody>
      </p:sp>
      <p:sp>
        <p:nvSpPr>
          <p:cNvPr id="3" name="Content Placeholder 2">
            <a:extLst>
              <a:ext uri="{FF2B5EF4-FFF2-40B4-BE49-F238E27FC236}">
                <a16:creationId xmlns:a16="http://schemas.microsoft.com/office/drawing/2014/main" id="{95FD1E58-AC49-CF5F-00A7-6949913CC9C4}"/>
              </a:ext>
            </a:extLst>
          </p:cNvPr>
          <p:cNvSpPr>
            <a:spLocks noGrp="1"/>
          </p:cNvSpPr>
          <p:nvPr>
            <p:ph idx="1"/>
          </p:nvPr>
        </p:nvSpPr>
        <p:spPr>
          <a:xfrm>
            <a:off x="1911440" y="2623258"/>
            <a:ext cx="5329343" cy="1293036"/>
          </a:xfrm>
          <a:solidFill>
            <a:srgbClr val="FFC000"/>
          </a:solidFill>
        </p:spPr>
        <p:txBody>
          <a:bodyPr vert="horz" lIns="91440" tIns="45720" rIns="91440" bIns="45720" rtlCol="0" anchor="t">
            <a:normAutofit/>
          </a:bodyPr>
          <a:lstStyle/>
          <a:p>
            <a:pPr marL="0" indent="0">
              <a:buNone/>
            </a:pPr>
            <a:r>
              <a:rPr lang="en-US" sz="2000">
                <a:cs typeface="Calibri"/>
              </a:rPr>
              <a:t>First, we will compare each group to its respected counterpart and then compare each group to one another to see if we can identify any patterns.</a:t>
            </a:r>
          </a:p>
        </p:txBody>
      </p:sp>
    </p:spTree>
    <p:extLst>
      <p:ext uri="{BB962C8B-B14F-4D97-AF65-F5344CB8AC3E}">
        <p14:creationId xmlns:p14="http://schemas.microsoft.com/office/powerpoint/2010/main" val="21784949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7AF50-64E1-4612-834D-460478118FFC}"/>
              </a:ext>
            </a:extLst>
          </p:cNvPr>
          <p:cNvSpPr>
            <a:spLocks noGrp="1"/>
          </p:cNvSpPr>
          <p:nvPr>
            <p:ph type="title"/>
          </p:nvPr>
        </p:nvSpPr>
        <p:spPr>
          <a:xfrm>
            <a:off x="628650" y="518244"/>
            <a:ext cx="7886700" cy="620295"/>
          </a:xfrm>
        </p:spPr>
        <p:txBody>
          <a:bodyPr>
            <a:normAutofit fontScale="90000"/>
          </a:bodyPr>
          <a:lstStyle/>
          <a:p>
            <a:r>
              <a:rPr lang="en-US" sz="4000" b="1">
                <a:latin typeface="Times New Roman"/>
                <a:cs typeface="Times New Roman"/>
              </a:rPr>
              <a:t>Query 3</a:t>
            </a:r>
          </a:p>
        </p:txBody>
      </p:sp>
      <p:sp>
        <p:nvSpPr>
          <p:cNvPr id="5" name="Content Placeholder 2">
            <a:extLst>
              <a:ext uri="{FF2B5EF4-FFF2-40B4-BE49-F238E27FC236}">
                <a16:creationId xmlns:a16="http://schemas.microsoft.com/office/drawing/2014/main" id="{740D23DF-25E1-4B50-83AA-898DF0DB418C}"/>
              </a:ext>
            </a:extLst>
          </p:cNvPr>
          <p:cNvSpPr>
            <a:spLocks noGrp="1"/>
          </p:cNvSpPr>
          <p:nvPr>
            <p:ph idx="1"/>
          </p:nvPr>
        </p:nvSpPr>
        <p:spPr>
          <a:xfrm>
            <a:off x="628650" y="1779028"/>
            <a:ext cx="8247647" cy="4960669"/>
          </a:xfrm>
        </p:spPr>
        <p:txBody>
          <a:bodyPr vert="horz" lIns="91440" tIns="45720" rIns="91440" bIns="45720" rtlCol="0" anchor="t">
            <a:noAutofit/>
          </a:bodyPr>
          <a:lstStyle/>
          <a:p>
            <a:pPr marL="342900" indent="-342900">
              <a:buAutoNum type="alphaUcPeriod"/>
            </a:pPr>
            <a:r>
              <a:rPr lang="en-US" sz="2400">
                <a:latin typeface="Times New Roman"/>
                <a:ea typeface="+mn-lt"/>
                <a:cs typeface="Times New Roman"/>
              </a:rPr>
              <a:t>Based on the 4 regions in the United States, what is the estimate of the Southern states total non-employer establishments given a 95% confidence interval?</a:t>
            </a:r>
            <a:endParaRPr lang="en-US" sz="2400">
              <a:ea typeface="+mn-lt"/>
              <a:cs typeface="+mn-lt"/>
            </a:endParaRPr>
          </a:p>
          <a:p>
            <a:pPr marL="342900" indent="-342900">
              <a:buAutoNum type="alphaUcPeriod"/>
            </a:pPr>
            <a:r>
              <a:rPr lang="en-US" sz="2400">
                <a:latin typeface="Times New Roman"/>
                <a:ea typeface="+mn-lt"/>
                <a:cs typeface="Times New Roman"/>
              </a:rPr>
              <a:t>What is the prediction interval of the Southern states non-employer establishments given a 95% confidence interval?</a:t>
            </a:r>
          </a:p>
          <a:p>
            <a:pPr marL="342900" indent="-342900">
              <a:buAutoNum type="alphaUcPeriod"/>
            </a:pPr>
            <a:r>
              <a:rPr lang="en-US" sz="2400">
                <a:latin typeface="Times New Roman"/>
                <a:ea typeface="+mn-lt"/>
                <a:cs typeface="Times New Roman"/>
              </a:rPr>
              <a:t>Across the 50 states, what is the probability that GDP as current prices is between $500,000 and $700,000? Less than 200,000?</a:t>
            </a:r>
            <a:endParaRPr lang="en-US" sz="2400">
              <a:latin typeface="Times New Roman" panose="02020603050405020304" pitchFamily="18" charset="0"/>
              <a:cs typeface="Times New Roman" panose="02020603050405020304" pitchFamily="18" charset="0"/>
            </a:endParaRPr>
          </a:p>
          <a:p>
            <a:pPr marL="342900" indent="-342900">
              <a:buAutoNum type="alphaUcPeriod"/>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39157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EF42C4E-8476-CEFB-0BE5-1C9D608A8C60}"/>
              </a:ext>
            </a:extLst>
          </p:cNvPr>
          <p:cNvSpPr/>
          <p:nvPr/>
        </p:nvSpPr>
        <p:spPr>
          <a:xfrm>
            <a:off x="1599789" y="1933390"/>
            <a:ext cx="2351626" cy="4254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cs typeface="Calibri"/>
              </a:rPr>
              <a:t>States in</a:t>
            </a:r>
            <a:r>
              <a:rPr lang="en-US" sz="1600" b="1">
                <a:cs typeface="Calibri"/>
              </a:rPr>
              <a:t> South</a:t>
            </a:r>
            <a:r>
              <a:rPr lang="en-US" sz="1600">
                <a:cs typeface="Calibri"/>
              </a:rPr>
              <a:t> Region:</a:t>
            </a:r>
          </a:p>
          <a:p>
            <a:r>
              <a:rPr lang="en-US" sz="1600">
                <a:cs typeface="Calibri"/>
              </a:rPr>
              <a:t>1. Delaware</a:t>
            </a:r>
          </a:p>
          <a:p>
            <a:r>
              <a:rPr lang="en-US" sz="1600">
                <a:cs typeface="Calibri"/>
              </a:rPr>
              <a:t>2. Maryland</a:t>
            </a:r>
          </a:p>
          <a:p>
            <a:r>
              <a:rPr lang="en-US" sz="1600">
                <a:cs typeface="Calibri"/>
              </a:rPr>
              <a:t>3. Virginia</a:t>
            </a:r>
          </a:p>
          <a:p>
            <a:r>
              <a:rPr lang="en-US" sz="1600">
                <a:cs typeface="Calibri"/>
              </a:rPr>
              <a:t>4. West Virginia</a:t>
            </a:r>
          </a:p>
          <a:p>
            <a:r>
              <a:rPr lang="en-US" sz="1600">
                <a:cs typeface="Calibri"/>
              </a:rPr>
              <a:t>5. North Carolina</a:t>
            </a:r>
          </a:p>
          <a:p>
            <a:r>
              <a:rPr lang="en-US" sz="1600">
                <a:cs typeface="Calibri"/>
              </a:rPr>
              <a:t>6. South Carolina</a:t>
            </a:r>
          </a:p>
          <a:p>
            <a:r>
              <a:rPr lang="en-US" sz="1600">
                <a:cs typeface="Calibri"/>
              </a:rPr>
              <a:t>7. Georgia</a:t>
            </a:r>
          </a:p>
          <a:p>
            <a:r>
              <a:rPr lang="en-US" sz="1600">
                <a:cs typeface="Calibri"/>
              </a:rPr>
              <a:t>8. Florida</a:t>
            </a:r>
          </a:p>
          <a:p>
            <a:r>
              <a:rPr lang="en-US" sz="1600">
                <a:cs typeface="Calibri"/>
              </a:rPr>
              <a:t>9. Kentucky</a:t>
            </a:r>
          </a:p>
          <a:p>
            <a:r>
              <a:rPr lang="en-US" sz="1600">
                <a:cs typeface="Calibri"/>
              </a:rPr>
              <a:t>10. Tennessee</a:t>
            </a:r>
          </a:p>
          <a:p>
            <a:r>
              <a:rPr lang="en-US" sz="1600">
                <a:cs typeface="Calibri"/>
              </a:rPr>
              <a:t>11. Mississippi</a:t>
            </a:r>
          </a:p>
          <a:p>
            <a:r>
              <a:rPr lang="en-US" sz="1600">
                <a:cs typeface="Calibri"/>
              </a:rPr>
              <a:t>12. Alabama</a:t>
            </a:r>
          </a:p>
          <a:p>
            <a:r>
              <a:rPr lang="en-US" sz="1600">
                <a:cs typeface="Calibri"/>
              </a:rPr>
              <a:t>13. Oklahoma</a:t>
            </a:r>
          </a:p>
          <a:p>
            <a:r>
              <a:rPr lang="en-US" sz="1600">
                <a:cs typeface="Calibri"/>
              </a:rPr>
              <a:t>14. Texas</a:t>
            </a:r>
          </a:p>
          <a:p>
            <a:r>
              <a:rPr lang="en-US" sz="1600">
                <a:cs typeface="Calibri"/>
              </a:rPr>
              <a:t>15. Arkansas</a:t>
            </a:r>
          </a:p>
          <a:p>
            <a:r>
              <a:rPr lang="en-US" sz="1600">
                <a:cs typeface="Calibri"/>
              </a:rPr>
              <a:t>16. Louisiana</a:t>
            </a:r>
          </a:p>
        </p:txBody>
      </p:sp>
      <p:sp>
        <p:nvSpPr>
          <p:cNvPr id="10" name="Rectangle: Rounded Corners 9">
            <a:extLst>
              <a:ext uri="{FF2B5EF4-FFF2-40B4-BE49-F238E27FC236}">
                <a16:creationId xmlns:a16="http://schemas.microsoft.com/office/drawing/2014/main" id="{6B4BEF03-7189-2451-A859-4B58A5763265}"/>
              </a:ext>
            </a:extLst>
          </p:cNvPr>
          <p:cNvSpPr/>
          <p:nvPr/>
        </p:nvSpPr>
        <p:spPr>
          <a:xfrm>
            <a:off x="5510159" y="3606220"/>
            <a:ext cx="3021723" cy="91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a:solidFill>
                  <a:srgbClr val="FFFFFF"/>
                </a:solidFill>
                <a:ea typeface="+mn-lt"/>
                <a:cs typeface="+mn-lt"/>
              </a:rPr>
              <a:t>Mean </a:t>
            </a:r>
            <a:r>
              <a:rPr lang="en-US" b="1">
                <a:solidFill>
                  <a:schemeClr val="bg1">
                    <a:lumMod val="95000"/>
                  </a:schemeClr>
                </a:solidFill>
                <a:ea typeface="+mn-lt"/>
                <a:cs typeface="+mn-lt"/>
              </a:rPr>
              <a:t>: 661903</a:t>
            </a:r>
            <a:endParaRPr lang="en-US" b="1">
              <a:solidFill>
                <a:schemeClr val="bg1">
                  <a:lumMod val="95000"/>
                </a:schemeClr>
              </a:solidFill>
              <a:cs typeface="Calibri"/>
            </a:endParaRPr>
          </a:p>
          <a:p>
            <a:pPr algn="ctr"/>
            <a:r>
              <a:rPr lang="en-US" b="1">
                <a:solidFill>
                  <a:schemeClr val="bg1">
                    <a:lumMod val="95000"/>
                  </a:schemeClr>
                </a:solidFill>
                <a:cs typeface="Calibri"/>
              </a:rPr>
              <a:t>Standard Deviation: 738184</a:t>
            </a:r>
            <a:endParaRPr lang="en-US">
              <a:solidFill>
                <a:schemeClr val="bg1">
                  <a:lumMod val="95000"/>
                </a:schemeClr>
              </a:solidFill>
              <a:cs typeface="Calibri"/>
            </a:endParaRPr>
          </a:p>
          <a:p>
            <a:pPr algn="ctr"/>
            <a:r>
              <a:rPr lang="en-US" b="1">
                <a:solidFill>
                  <a:schemeClr val="bg1">
                    <a:lumMod val="95000"/>
                  </a:schemeClr>
                </a:solidFill>
                <a:cs typeface="Calibri"/>
              </a:rPr>
              <a:t># of States: 16</a:t>
            </a:r>
            <a:endParaRPr lang="en-US">
              <a:solidFill>
                <a:schemeClr val="bg1">
                  <a:lumMod val="95000"/>
                </a:schemeClr>
              </a:solidFill>
              <a:ea typeface="+mn-lt"/>
              <a:cs typeface="+mn-lt"/>
            </a:endParaRPr>
          </a:p>
        </p:txBody>
      </p:sp>
      <p:sp>
        <p:nvSpPr>
          <p:cNvPr id="12" name="TextBox 11">
            <a:extLst>
              <a:ext uri="{FF2B5EF4-FFF2-40B4-BE49-F238E27FC236}">
                <a16:creationId xmlns:a16="http://schemas.microsoft.com/office/drawing/2014/main" id="{5B47804B-6523-0FA8-2134-8ABC16CAB334}"/>
              </a:ext>
            </a:extLst>
          </p:cNvPr>
          <p:cNvSpPr txBox="1"/>
          <p:nvPr/>
        </p:nvSpPr>
        <p:spPr>
          <a:xfrm>
            <a:off x="4568308" y="3802662"/>
            <a:ext cx="5228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cs typeface="Calibri"/>
              </a:rPr>
              <a:t>=</a:t>
            </a:r>
          </a:p>
        </p:txBody>
      </p:sp>
      <p:sp>
        <p:nvSpPr>
          <p:cNvPr id="4" name="Rectangle: Rounded Corners 3">
            <a:extLst>
              <a:ext uri="{FF2B5EF4-FFF2-40B4-BE49-F238E27FC236}">
                <a16:creationId xmlns:a16="http://schemas.microsoft.com/office/drawing/2014/main" id="{9C3DBA64-D1EA-FA35-65FC-759E0B08AE69}"/>
              </a:ext>
            </a:extLst>
          </p:cNvPr>
          <p:cNvSpPr/>
          <p:nvPr/>
        </p:nvSpPr>
        <p:spPr>
          <a:xfrm>
            <a:off x="628650" y="385764"/>
            <a:ext cx="7886700" cy="126392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PART A:</a:t>
            </a:r>
            <a:r>
              <a:rPr lang="en-US" sz="1800" b="1">
                <a:solidFill>
                  <a:schemeClr val="tx1"/>
                </a:solidFill>
                <a:latin typeface="Times New Roman"/>
                <a:cs typeface="Times New Roman"/>
              </a:rPr>
              <a:t> </a:t>
            </a:r>
            <a:r>
              <a:rPr lang="en-US">
                <a:solidFill>
                  <a:schemeClr val="tx1"/>
                </a:solidFill>
                <a:latin typeface="Times New Roman"/>
                <a:cs typeface="Times New Roman"/>
              </a:rPr>
              <a:t>Based on the 4 regions in </a:t>
            </a:r>
            <a:r>
              <a:rPr lang="en-US" sz="1800">
                <a:solidFill>
                  <a:schemeClr val="tx1"/>
                </a:solidFill>
                <a:latin typeface="Times New Roman"/>
                <a:cs typeface="Times New Roman"/>
              </a:rPr>
              <a:t>the </a:t>
            </a:r>
            <a:r>
              <a:rPr lang="en-US">
                <a:solidFill>
                  <a:schemeClr val="tx1"/>
                </a:solidFill>
                <a:latin typeface="Times New Roman"/>
                <a:cs typeface="Times New Roman"/>
              </a:rPr>
              <a:t>United States, what is the estimate </a:t>
            </a:r>
            <a:r>
              <a:rPr lang="en-US" sz="1800">
                <a:solidFill>
                  <a:schemeClr val="tx1"/>
                </a:solidFill>
                <a:latin typeface="Times New Roman"/>
                <a:cs typeface="Times New Roman"/>
              </a:rPr>
              <a:t>of</a:t>
            </a:r>
            <a:r>
              <a:rPr lang="en-US">
                <a:solidFill>
                  <a:schemeClr val="tx1"/>
                </a:solidFill>
                <a:latin typeface="Times New Roman"/>
                <a:cs typeface="Times New Roman"/>
              </a:rPr>
              <a:t> the Southern state's total non-employer establishments given a 95% confidence interval</a:t>
            </a:r>
            <a:r>
              <a:rPr lang="en-US" sz="1800">
                <a:solidFill>
                  <a:schemeClr val="tx1"/>
                </a:solidFill>
                <a:latin typeface="Times New Roman"/>
                <a:cs typeface="Times New Roman"/>
              </a:rPr>
              <a:t>?</a:t>
            </a:r>
          </a:p>
        </p:txBody>
      </p:sp>
    </p:spTree>
    <p:extLst>
      <p:ext uri="{BB962C8B-B14F-4D97-AF65-F5344CB8AC3E}">
        <p14:creationId xmlns:p14="http://schemas.microsoft.com/office/powerpoint/2010/main" val="566077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65E89A5-C30C-58BF-A36D-3B4D725DE182}"/>
              </a:ext>
            </a:extLst>
          </p:cNvPr>
          <p:cNvSpPr/>
          <p:nvPr/>
        </p:nvSpPr>
        <p:spPr>
          <a:xfrm>
            <a:off x="2198159" y="2233085"/>
            <a:ext cx="4743142" cy="415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Times New Roman"/>
                <a:cs typeface="Times New Roman"/>
              </a:rPr>
              <a:t>To find the estimation, we use t distribution</a:t>
            </a:r>
          </a:p>
        </p:txBody>
      </p:sp>
      <p:pic>
        <p:nvPicPr>
          <p:cNvPr id="5" name="Picture 5" descr="Graphical user interface, text, application, chat or text message&#10;&#10;Description automatically generated">
            <a:extLst>
              <a:ext uri="{FF2B5EF4-FFF2-40B4-BE49-F238E27FC236}">
                <a16:creationId xmlns:a16="http://schemas.microsoft.com/office/drawing/2014/main" id="{EF2B9DCE-7D12-546A-B083-399286C9B6B8}"/>
              </a:ext>
            </a:extLst>
          </p:cNvPr>
          <p:cNvPicPr>
            <a:picLocks noChangeAspect="1"/>
          </p:cNvPicPr>
          <p:nvPr/>
        </p:nvPicPr>
        <p:blipFill>
          <a:blip r:embed="rId2"/>
          <a:stretch>
            <a:fillRect/>
          </a:stretch>
        </p:blipFill>
        <p:spPr>
          <a:xfrm>
            <a:off x="1357106" y="3180793"/>
            <a:ext cx="6422804" cy="1573923"/>
          </a:xfrm>
          <a:prstGeom prst="rect">
            <a:avLst/>
          </a:prstGeom>
        </p:spPr>
      </p:pic>
      <p:sp>
        <p:nvSpPr>
          <p:cNvPr id="6" name="Speech Bubble: Rectangle with Corners Rounded 5">
            <a:extLst>
              <a:ext uri="{FF2B5EF4-FFF2-40B4-BE49-F238E27FC236}">
                <a16:creationId xmlns:a16="http://schemas.microsoft.com/office/drawing/2014/main" id="{CD609278-A33E-DE9F-69A4-8E28C4CB49D8}"/>
              </a:ext>
            </a:extLst>
          </p:cNvPr>
          <p:cNvSpPr/>
          <p:nvPr/>
        </p:nvSpPr>
        <p:spPr>
          <a:xfrm>
            <a:off x="7315572" y="2863011"/>
            <a:ext cx="1344704" cy="562331"/>
          </a:xfrm>
          <a:prstGeom prst="wedgeRoundRectCallou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Times New Roman"/>
                <a:cs typeface="Times New Roman"/>
              </a:rPr>
              <a:t>Chapter 7 Lecture</a:t>
            </a:r>
          </a:p>
        </p:txBody>
      </p:sp>
      <p:sp>
        <p:nvSpPr>
          <p:cNvPr id="11" name="Rectangle: Rounded Corners 10">
            <a:extLst>
              <a:ext uri="{FF2B5EF4-FFF2-40B4-BE49-F238E27FC236}">
                <a16:creationId xmlns:a16="http://schemas.microsoft.com/office/drawing/2014/main" id="{3C2E07DD-6B80-CDD1-E24B-75BFBEF41348}"/>
              </a:ext>
            </a:extLst>
          </p:cNvPr>
          <p:cNvSpPr/>
          <p:nvPr/>
        </p:nvSpPr>
        <p:spPr>
          <a:xfrm>
            <a:off x="628650" y="385764"/>
            <a:ext cx="7886700" cy="126392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PART A:</a:t>
            </a:r>
            <a:r>
              <a:rPr lang="en-US" sz="1800" b="1">
                <a:solidFill>
                  <a:schemeClr val="tx1"/>
                </a:solidFill>
                <a:latin typeface="Times New Roman"/>
                <a:cs typeface="Times New Roman"/>
              </a:rPr>
              <a:t> </a:t>
            </a:r>
            <a:r>
              <a:rPr lang="en-US">
                <a:solidFill>
                  <a:schemeClr val="tx1"/>
                </a:solidFill>
                <a:latin typeface="Times New Roman"/>
                <a:cs typeface="Times New Roman"/>
              </a:rPr>
              <a:t>Based on the 4 regions in </a:t>
            </a:r>
            <a:r>
              <a:rPr lang="en-US" sz="1800">
                <a:solidFill>
                  <a:schemeClr val="tx1"/>
                </a:solidFill>
                <a:latin typeface="Times New Roman"/>
                <a:cs typeface="Times New Roman"/>
              </a:rPr>
              <a:t>the </a:t>
            </a:r>
            <a:r>
              <a:rPr lang="en-US">
                <a:solidFill>
                  <a:schemeClr val="tx1"/>
                </a:solidFill>
                <a:latin typeface="Times New Roman"/>
                <a:cs typeface="Times New Roman"/>
              </a:rPr>
              <a:t>United States, what is the estimate </a:t>
            </a:r>
            <a:r>
              <a:rPr lang="en-US" sz="1800">
                <a:solidFill>
                  <a:schemeClr val="tx1"/>
                </a:solidFill>
                <a:latin typeface="Times New Roman"/>
                <a:cs typeface="Times New Roman"/>
              </a:rPr>
              <a:t>of</a:t>
            </a:r>
            <a:r>
              <a:rPr lang="en-US">
                <a:solidFill>
                  <a:schemeClr val="tx1"/>
                </a:solidFill>
                <a:latin typeface="Times New Roman"/>
                <a:cs typeface="Times New Roman"/>
              </a:rPr>
              <a:t> the Southern state's total non-employer establishments given a 95% confidence interval</a:t>
            </a:r>
            <a:r>
              <a:rPr lang="en-US" sz="1800">
                <a:solidFill>
                  <a:schemeClr val="tx1"/>
                </a:solidFill>
                <a:latin typeface="Times New Roman"/>
                <a:cs typeface="Times New Roman"/>
              </a:rPr>
              <a:t>?</a:t>
            </a:r>
          </a:p>
        </p:txBody>
      </p:sp>
    </p:spTree>
    <p:extLst>
      <p:ext uri="{BB962C8B-B14F-4D97-AF65-F5344CB8AC3E}">
        <p14:creationId xmlns:p14="http://schemas.microsoft.com/office/powerpoint/2010/main" val="170400478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096ED31-8196-AF82-01ED-097E1EFB4F69}"/>
              </a:ext>
            </a:extLst>
          </p:cNvPr>
          <p:cNvSpPr/>
          <p:nvPr/>
        </p:nvSpPr>
        <p:spPr>
          <a:xfrm>
            <a:off x="628650" y="385764"/>
            <a:ext cx="7886700" cy="126392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PART A:</a:t>
            </a:r>
            <a:r>
              <a:rPr lang="en-US" sz="1800" b="1">
                <a:solidFill>
                  <a:schemeClr val="tx1"/>
                </a:solidFill>
                <a:latin typeface="Times New Roman"/>
                <a:cs typeface="Times New Roman"/>
              </a:rPr>
              <a:t> </a:t>
            </a:r>
            <a:r>
              <a:rPr lang="en-US">
                <a:solidFill>
                  <a:schemeClr val="tx1"/>
                </a:solidFill>
                <a:latin typeface="Times New Roman"/>
                <a:cs typeface="Times New Roman"/>
              </a:rPr>
              <a:t>Based on the 4 regions in </a:t>
            </a:r>
            <a:r>
              <a:rPr lang="en-US" sz="1800">
                <a:solidFill>
                  <a:schemeClr val="tx1"/>
                </a:solidFill>
                <a:latin typeface="Times New Roman"/>
                <a:cs typeface="Times New Roman"/>
              </a:rPr>
              <a:t>the </a:t>
            </a:r>
            <a:r>
              <a:rPr lang="en-US">
                <a:solidFill>
                  <a:schemeClr val="tx1"/>
                </a:solidFill>
                <a:latin typeface="Times New Roman"/>
                <a:cs typeface="Times New Roman"/>
              </a:rPr>
              <a:t>United States, what is the estimate </a:t>
            </a:r>
            <a:r>
              <a:rPr lang="en-US" sz="1800">
                <a:solidFill>
                  <a:schemeClr val="tx1"/>
                </a:solidFill>
                <a:latin typeface="Times New Roman"/>
                <a:cs typeface="Times New Roman"/>
              </a:rPr>
              <a:t>of</a:t>
            </a:r>
            <a:r>
              <a:rPr lang="en-US">
                <a:solidFill>
                  <a:schemeClr val="tx1"/>
                </a:solidFill>
                <a:latin typeface="Times New Roman"/>
                <a:cs typeface="Times New Roman"/>
              </a:rPr>
              <a:t> the Southern state's total non-employer establishments given a 95% confidence interval</a:t>
            </a:r>
            <a:r>
              <a:rPr lang="en-US" sz="1800">
                <a:solidFill>
                  <a:schemeClr val="tx1"/>
                </a:solidFill>
                <a:latin typeface="Times New Roman"/>
                <a:cs typeface="Times New Roman"/>
              </a:rPr>
              <a:t>?</a:t>
            </a:r>
          </a:p>
        </p:txBody>
      </p:sp>
      <p:sp>
        <p:nvSpPr>
          <p:cNvPr id="10" name="Rectangle: Rounded Corners 9">
            <a:extLst>
              <a:ext uri="{FF2B5EF4-FFF2-40B4-BE49-F238E27FC236}">
                <a16:creationId xmlns:a16="http://schemas.microsoft.com/office/drawing/2014/main" id="{5BD7EF27-B524-A840-0CE7-14785FA31CF3}"/>
              </a:ext>
            </a:extLst>
          </p:cNvPr>
          <p:cNvSpPr/>
          <p:nvPr/>
        </p:nvSpPr>
        <p:spPr>
          <a:xfrm>
            <a:off x="5572618" y="1719958"/>
            <a:ext cx="3021723" cy="11694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a:solidFill>
                  <a:srgbClr val="FFFFFF"/>
                </a:solidFill>
                <a:ea typeface="+mn-lt"/>
                <a:cs typeface="+mn-lt"/>
              </a:rPr>
              <a:t>Mean </a:t>
            </a:r>
            <a:r>
              <a:rPr lang="en-US" b="1">
                <a:solidFill>
                  <a:schemeClr val="bg1">
                    <a:lumMod val="95000"/>
                  </a:schemeClr>
                </a:solidFill>
                <a:ea typeface="+mn-lt"/>
                <a:cs typeface="+mn-lt"/>
              </a:rPr>
              <a:t>: 661,903</a:t>
            </a:r>
            <a:endParaRPr lang="en-US" b="1">
              <a:solidFill>
                <a:schemeClr val="bg1">
                  <a:lumMod val="95000"/>
                </a:schemeClr>
              </a:solidFill>
              <a:cs typeface="Calibri"/>
            </a:endParaRPr>
          </a:p>
          <a:p>
            <a:pPr algn="ctr"/>
            <a:r>
              <a:rPr lang="en-US" b="1">
                <a:solidFill>
                  <a:schemeClr val="bg1">
                    <a:lumMod val="95000"/>
                  </a:schemeClr>
                </a:solidFill>
                <a:cs typeface="Calibri"/>
              </a:rPr>
              <a:t>Standard Deviation: 738,184</a:t>
            </a:r>
            <a:endParaRPr lang="en-US">
              <a:solidFill>
                <a:schemeClr val="bg1">
                  <a:lumMod val="95000"/>
                </a:schemeClr>
              </a:solidFill>
              <a:cs typeface="Calibri"/>
            </a:endParaRPr>
          </a:p>
          <a:p>
            <a:pPr algn="ctr"/>
            <a:r>
              <a:rPr lang="en-US" b="1">
                <a:solidFill>
                  <a:schemeClr val="bg1"/>
                </a:solidFill>
                <a:cs typeface="Calibri"/>
              </a:rPr>
              <a:t>𝛼 = 0.05</a:t>
            </a:r>
            <a:endParaRPr lang="en-US" b="1">
              <a:solidFill>
                <a:schemeClr val="bg1"/>
              </a:solidFill>
              <a:ea typeface="+mn-lt"/>
              <a:cs typeface="+mn-lt"/>
            </a:endParaRPr>
          </a:p>
          <a:p>
            <a:pPr algn="ctr"/>
            <a:r>
              <a:rPr lang="en-US" b="1">
                <a:solidFill>
                  <a:schemeClr val="bg1">
                    <a:lumMod val="95000"/>
                  </a:schemeClr>
                </a:solidFill>
                <a:cs typeface="Calibri"/>
              </a:rPr>
              <a:t># of States: 16</a:t>
            </a:r>
            <a:endParaRPr lang="en-US">
              <a:solidFill>
                <a:schemeClr val="bg1">
                  <a:lumMod val="95000"/>
                </a:schemeClr>
              </a:solidFill>
              <a:ea typeface="+mn-lt"/>
              <a:cs typeface="+mn-lt"/>
            </a:endParaRPr>
          </a:p>
        </p:txBody>
      </p:sp>
      <p:pic>
        <p:nvPicPr>
          <p:cNvPr id="12" name="Picture 5" descr="Graphical user interface, text, application, chat or text message&#10;&#10;Description automatically generated">
            <a:extLst>
              <a:ext uri="{FF2B5EF4-FFF2-40B4-BE49-F238E27FC236}">
                <a16:creationId xmlns:a16="http://schemas.microsoft.com/office/drawing/2014/main" id="{AAB5F1E1-E28E-4E9E-D87D-E35E92B71282}"/>
              </a:ext>
            </a:extLst>
          </p:cNvPr>
          <p:cNvPicPr>
            <a:picLocks noChangeAspect="1"/>
          </p:cNvPicPr>
          <p:nvPr/>
        </p:nvPicPr>
        <p:blipFill>
          <a:blip r:embed="rId2"/>
          <a:stretch>
            <a:fillRect/>
          </a:stretch>
        </p:blipFill>
        <p:spPr>
          <a:xfrm>
            <a:off x="632581" y="1719252"/>
            <a:ext cx="4848837" cy="1186678"/>
          </a:xfrm>
          <a:prstGeom prst="rect">
            <a:avLst/>
          </a:prstGeom>
        </p:spPr>
      </p:pic>
      <p:pic>
        <p:nvPicPr>
          <p:cNvPr id="13" name="Picture 13" descr="A picture containing text&#10;&#10;Description automatically generated">
            <a:extLst>
              <a:ext uri="{FF2B5EF4-FFF2-40B4-BE49-F238E27FC236}">
                <a16:creationId xmlns:a16="http://schemas.microsoft.com/office/drawing/2014/main" id="{663239FE-6BE1-0A49-68BE-A4120556E9EA}"/>
              </a:ext>
            </a:extLst>
          </p:cNvPr>
          <p:cNvPicPr>
            <a:picLocks noChangeAspect="1"/>
          </p:cNvPicPr>
          <p:nvPr/>
        </p:nvPicPr>
        <p:blipFill>
          <a:blip r:embed="rId3"/>
          <a:stretch>
            <a:fillRect/>
          </a:stretch>
        </p:blipFill>
        <p:spPr>
          <a:xfrm>
            <a:off x="702039" y="2984172"/>
            <a:ext cx="7889822" cy="902146"/>
          </a:xfrm>
          <a:prstGeom prst="rect">
            <a:avLst/>
          </a:prstGeom>
        </p:spPr>
      </p:pic>
      <p:pic>
        <p:nvPicPr>
          <p:cNvPr id="14" name="Picture 14">
            <a:extLst>
              <a:ext uri="{FF2B5EF4-FFF2-40B4-BE49-F238E27FC236}">
                <a16:creationId xmlns:a16="http://schemas.microsoft.com/office/drawing/2014/main" id="{CA63BFBE-7D94-96B2-715D-324B5DDF5147}"/>
              </a:ext>
            </a:extLst>
          </p:cNvPr>
          <p:cNvPicPr>
            <a:picLocks noChangeAspect="1"/>
          </p:cNvPicPr>
          <p:nvPr/>
        </p:nvPicPr>
        <p:blipFill>
          <a:blip r:embed="rId4"/>
          <a:stretch>
            <a:fillRect/>
          </a:stretch>
        </p:blipFill>
        <p:spPr>
          <a:xfrm>
            <a:off x="1651416" y="4035356"/>
            <a:ext cx="5991070" cy="636076"/>
          </a:xfrm>
          <a:prstGeom prst="rect">
            <a:avLst/>
          </a:prstGeom>
        </p:spPr>
      </p:pic>
      <p:sp>
        <p:nvSpPr>
          <p:cNvPr id="15" name="Rectangle: Rounded Corners 14">
            <a:extLst>
              <a:ext uri="{FF2B5EF4-FFF2-40B4-BE49-F238E27FC236}">
                <a16:creationId xmlns:a16="http://schemas.microsoft.com/office/drawing/2014/main" id="{A1CBE1D5-993D-8C38-AF0C-D37B22207C18}"/>
              </a:ext>
            </a:extLst>
          </p:cNvPr>
          <p:cNvSpPr/>
          <p:nvPr/>
        </p:nvSpPr>
        <p:spPr>
          <a:xfrm>
            <a:off x="503884" y="5024511"/>
            <a:ext cx="8285494" cy="744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b="1">
                <a:solidFill>
                  <a:schemeClr val="bg1">
                    <a:lumMod val="95000"/>
                  </a:schemeClr>
                </a:solidFill>
                <a:ea typeface="+mn-lt"/>
                <a:cs typeface="+mn-lt"/>
              </a:rPr>
              <a:t>Therefore, the estimate of the Southern states is 452,069 &lt;</a:t>
            </a:r>
            <a:r>
              <a:rPr lang="en-US" b="1">
                <a:solidFill>
                  <a:schemeClr val="tx1"/>
                </a:solidFill>
                <a:ea typeface="+mn-lt"/>
                <a:cs typeface="+mn-lt"/>
              </a:rPr>
              <a:t> </a:t>
            </a:r>
            <a:r>
              <a:rPr lang="en-US" b="1">
                <a:solidFill>
                  <a:schemeClr val="bg1"/>
                </a:solidFill>
                <a:ea typeface="+mn-lt"/>
                <a:cs typeface="+mn-lt"/>
              </a:rPr>
              <a:t>µ </a:t>
            </a:r>
            <a:r>
              <a:rPr lang="en-US" b="1">
                <a:solidFill>
                  <a:schemeClr val="bg1">
                    <a:lumMod val="95000"/>
                  </a:schemeClr>
                </a:solidFill>
                <a:ea typeface="+mn-lt"/>
                <a:cs typeface="+mn-lt"/>
              </a:rPr>
              <a:t>&lt; 871,737 with a 95% confidence interval. There is a large difference between the two values.</a:t>
            </a:r>
            <a:endParaRPr lang="en-US">
              <a:solidFill>
                <a:schemeClr val="bg1">
                  <a:lumMod val="95000"/>
                </a:schemeClr>
              </a:solidFill>
            </a:endParaRPr>
          </a:p>
        </p:txBody>
      </p:sp>
      <p:sp>
        <p:nvSpPr>
          <p:cNvPr id="16" name="Rectangle: Rounded Corners 15">
            <a:extLst>
              <a:ext uri="{FF2B5EF4-FFF2-40B4-BE49-F238E27FC236}">
                <a16:creationId xmlns:a16="http://schemas.microsoft.com/office/drawing/2014/main" id="{6C41A4C7-E029-767F-C9DE-4F3CFEC2DA70}"/>
              </a:ext>
            </a:extLst>
          </p:cNvPr>
          <p:cNvSpPr/>
          <p:nvPr/>
        </p:nvSpPr>
        <p:spPr>
          <a:xfrm>
            <a:off x="404734" y="3933669"/>
            <a:ext cx="986852" cy="73701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cs typeface="Calibri"/>
              </a:rPr>
              <a:t>TABLE</a:t>
            </a:r>
          </a:p>
          <a:p>
            <a:pPr algn="ctr"/>
            <a:r>
              <a:rPr lang="en-US">
                <a:cs typeface="Calibri"/>
              </a:rPr>
              <a:t>A.5</a:t>
            </a:r>
          </a:p>
        </p:txBody>
      </p:sp>
      <p:cxnSp>
        <p:nvCxnSpPr>
          <p:cNvPr id="17" name="Straight Arrow Connector 16">
            <a:extLst>
              <a:ext uri="{FF2B5EF4-FFF2-40B4-BE49-F238E27FC236}">
                <a16:creationId xmlns:a16="http://schemas.microsoft.com/office/drawing/2014/main" id="{512458D8-6FBF-A08D-4433-4D4E92976C6B}"/>
              </a:ext>
            </a:extLst>
          </p:cNvPr>
          <p:cNvCxnSpPr/>
          <p:nvPr/>
        </p:nvCxnSpPr>
        <p:spPr>
          <a:xfrm flipV="1">
            <a:off x="1329128" y="3673841"/>
            <a:ext cx="1551482" cy="58461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2763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E41B54D-6222-CC2F-0DB7-A746104B9979}"/>
              </a:ext>
            </a:extLst>
          </p:cNvPr>
          <p:cNvSpPr/>
          <p:nvPr/>
        </p:nvSpPr>
        <p:spPr>
          <a:xfrm>
            <a:off x="628650" y="385764"/>
            <a:ext cx="7886700" cy="8868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b="1">
                <a:solidFill>
                  <a:schemeClr val="tx1"/>
                </a:solidFill>
              </a:rPr>
              <a:t>PART B:</a:t>
            </a:r>
            <a:r>
              <a:rPr lang="en-US" b="1">
                <a:solidFill>
                  <a:schemeClr val="tx1"/>
                </a:solidFill>
                <a:latin typeface="Times New Roman"/>
                <a:cs typeface="Times New Roman"/>
              </a:rPr>
              <a:t> </a:t>
            </a:r>
            <a:r>
              <a:rPr lang="en-US">
                <a:solidFill>
                  <a:schemeClr val="tx1"/>
                </a:solidFill>
                <a:latin typeface="Times New Roman"/>
                <a:cs typeface="Times New Roman"/>
              </a:rPr>
              <a:t>What is the prediction interval of the Southern states non-employer establishments given a 95% confidence interval?</a:t>
            </a:r>
            <a:endParaRPr lang="en-US" sz="1800">
              <a:solidFill>
                <a:schemeClr val="tx1"/>
              </a:solidFill>
              <a:latin typeface="Times New Roman"/>
              <a:cs typeface="Times New Roman"/>
            </a:endParaRPr>
          </a:p>
        </p:txBody>
      </p:sp>
      <p:pic>
        <p:nvPicPr>
          <p:cNvPr id="3" name="Picture 4" descr="Logo, company name&#10;&#10;Description automatically generated">
            <a:extLst>
              <a:ext uri="{FF2B5EF4-FFF2-40B4-BE49-F238E27FC236}">
                <a16:creationId xmlns:a16="http://schemas.microsoft.com/office/drawing/2014/main" id="{32C2A830-8AA0-EBE9-357F-7236883E5289}"/>
              </a:ext>
            </a:extLst>
          </p:cNvPr>
          <p:cNvPicPr>
            <a:picLocks noChangeAspect="1"/>
          </p:cNvPicPr>
          <p:nvPr/>
        </p:nvPicPr>
        <p:blipFill>
          <a:blip r:embed="rId2"/>
          <a:stretch>
            <a:fillRect/>
          </a:stretch>
        </p:blipFill>
        <p:spPr>
          <a:xfrm>
            <a:off x="731904" y="1783600"/>
            <a:ext cx="7689796" cy="1994119"/>
          </a:xfrm>
          <a:prstGeom prst="rect">
            <a:avLst/>
          </a:prstGeom>
        </p:spPr>
      </p:pic>
      <p:sp>
        <p:nvSpPr>
          <p:cNvPr id="5" name="Rectangle: Rounded Corners 4">
            <a:extLst>
              <a:ext uri="{FF2B5EF4-FFF2-40B4-BE49-F238E27FC236}">
                <a16:creationId xmlns:a16="http://schemas.microsoft.com/office/drawing/2014/main" id="{F8168FAF-896B-62EE-3FF7-2B1034911975}"/>
              </a:ext>
            </a:extLst>
          </p:cNvPr>
          <p:cNvSpPr/>
          <p:nvPr/>
        </p:nvSpPr>
        <p:spPr>
          <a:xfrm>
            <a:off x="3070478" y="4403439"/>
            <a:ext cx="3021723" cy="91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a:solidFill>
                  <a:srgbClr val="FFFFFF"/>
                </a:solidFill>
                <a:ea typeface="+mn-lt"/>
                <a:cs typeface="+mn-lt"/>
              </a:rPr>
              <a:t>Mean </a:t>
            </a:r>
            <a:r>
              <a:rPr lang="en-US" b="1">
                <a:solidFill>
                  <a:schemeClr val="bg1">
                    <a:lumMod val="95000"/>
                  </a:schemeClr>
                </a:solidFill>
                <a:ea typeface="+mn-lt"/>
                <a:cs typeface="+mn-lt"/>
              </a:rPr>
              <a:t>: 661903</a:t>
            </a:r>
            <a:endParaRPr lang="en-US" b="1">
              <a:solidFill>
                <a:schemeClr val="bg1">
                  <a:lumMod val="95000"/>
                </a:schemeClr>
              </a:solidFill>
              <a:cs typeface="Calibri"/>
            </a:endParaRPr>
          </a:p>
          <a:p>
            <a:pPr algn="ctr"/>
            <a:r>
              <a:rPr lang="en-US" b="1">
                <a:solidFill>
                  <a:schemeClr val="bg1">
                    <a:lumMod val="95000"/>
                  </a:schemeClr>
                </a:solidFill>
                <a:cs typeface="Calibri"/>
              </a:rPr>
              <a:t>Standard Deviation: 738184</a:t>
            </a:r>
            <a:endParaRPr lang="en-US">
              <a:solidFill>
                <a:schemeClr val="bg1">
                  <a:lumMod val="95000"/>
                </a:schemeClr>
              </a:solidFill>
              <a:cs typeface="Calibri"/>
            </a:endParaRPr>
          </a:p>
          <a:p>
            <a:pPr algn="ctr"/>
            <a:r>
              <a:rPr lang="en-US" b="1">
                <a:solidFill>
                  <a:schemeClr val="bg1">
                    <a:lumMod val="95000"/>
                  </a:schemeClr>
                </a:solidFill>
                <a:cs typeface="Calibri"/>
              </a:rPr>
              <a:t># of States: 16</a:t>
            </a:r>
            <a:endParaRPr lang="en-US">
              <a:solidFill>
                <a:schemeClr val="bg1">
                  <a:lumMod val="95000"/>
                </a:schemeClr>
              </a:solidFill>
              <a:ea typeface="+mn-lt"/>
              <a:cs typeface="+mn-lt"/>
            </a:endParaRPr>
          </a:p>
        </p:txBody>
      </p:sp>
    </p:spTree>
    <p:extLst>
      <p:ext uri="{BB962C8B-B14F-4D97-AF65-F5344CB8AC3E}">
        <p14:creationId xmlns:p14="http://schemas.microsoft.com/office/powerpoint/2010/main" val="33631030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62AA635-0F7E-6D2F-BE62-392D32084495}"/>
              </a:ext>
            </a:extLst>
          </p:cNvPr>
          <p:cNvSpPr/>
          <p:nvPr/>
        </p:nvSpPr>
        <p:spPr>
          <a:xfrm>
            <a:off x="628650" y="385764"/>
            <a:ext cx="7886700" cy="8868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b="1">
                <a:solidFill>
                  <a:schemeClr val="tx1"/>
                </a:solidFill>
              </a:rPr>
              <a:t>PART B:</a:t>
            </a:r>
            <a:r>
              <a:rPr lang="en-US" b="1">
                <a:solidFill>
                  <a:schemeClr val="tx1"/>
                </a:solidFill>
                <a:latin typeface="Times New Roman"/>
                <a:cs typeface="Times New Roman"/>
              </a:rPr>
              <a:t> </a:t>
            </a:r>
            <a:r>
              <a:rPr lang="en-US">
                <a:solidFill>
                  <a:schemeClr val="tx1"/>
                </a:solidFill>
                <a:latin typeface="Times New Roman"/>
                <a:cs typeface="Times New Roman"/>
              </a:rPr>
              <a:t>What is the prediction interval of the Southern states non-employer establishments given a 95% confidence interval?</a:t>
            </a:r>
            <a:endParaRPr lang="en-US" sz="1800">
              <a:solidFill>
                <a:schemeClr val="tx1"/>
              </a:solidFill>
              <a:latin typeface="Times New Roman"/>
              <a:cs typeface="Times New Roman"/>
            </a:endParaRPr>
          </a:p>
        </p:txBody>
      </p:sp>
      <p:sp>
        <p:nvSpPr>
          <p:cNvPr id="7" name="Rectangle: Rounded Corners 6">
            <a:extLst>
              <a:ext uri="{FF2B5EF4-FFF2-40B4-BE49-F238E27FC236}">
                <a16:creationId xmlns:a16="http://schemas.microsoft.com/office/drawing/2014/main" id="{9650836B-5FA0-79A4-8137-87100ACC5971}"/>
              </a:ext>
            </a:extLst>
          </p:cNvPr>
          <p:cNvSpPr/>
          <p:nvPr/>
        </p:nvSpPr>
        <p:spPr>
          <a:xfrm>
            <a:off x="5711865" y="1925338"/>
            <a:ext cx="3021723" cy="91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a:solidFill>
                  <a:srgbClr val="FFFFFF"/>
                </a:solidFill>
                <a:ea typeface="+mn-lt"/>
                <a:cs typeface="+mn-lt"/>
              </a:rPr>
              <a:t>Mean </a:t>
            </a:r>
            <a:r>
              <a:rPr lang="en-US" b="1">
                <a:solidFill>
                  <a:schemeClr val="bg1">
                    <a:lumMod val="95000"/>
                  </a:schemeClr>
                </a:solidFill>
                <a:ea typeface="+mn-lt"/>
                <a:cs typeface="+mn-lt"/>
              </a:rPr>
              <a:t>: 661903</a:t>
            </a:r>
            <a:endParaRPr lang="en-US" b="1">
              <a:solidFill>
                <a:schemeClr val="bg1">
                  <a:lumMod val="95000"/>
                </a:schemeClr>
              </a:solidFill>
              <a:cs typeface="Calibri"/>
            </a:endParaRPr>
          </a:p>
          <a:p>
            <a:pPr algn="ctr"/>
            <a:r>
              <a:rPr lang="en-US" b="1">
                <a:solidFill>
                  <a:schemeClr val="bg1">
                    <a:lumMod val="95000"/>
                  </a:schemeClr>
                </a:solidFill>
                <a:cs typeface="Calibri"/>
              </a:rPr>
              <a:t>Standard Deviation: 738184</a:t>
            </a:r>
            <a:endParaRPr lang="en-US">
              <a:solidFill>
                <a:schemeClr val="bg1">
                  <a:lumMod val="95000"/>
                </a:schemeClr>
              </a:solidFill>
              <a:cs typeface="Calibri"/>
            </a:endParaRPr>
          </a:p>
          <a:p>
            <a:pPr algn="ctr"/>
            <a:r>
              <a:rPr lang="en-US" b="1">
                <a:solidFill>
                  <a:schemeClr val="bg1">
                    <a:lumMod val="95000"/>
                  </a:schemeClr>
                </a:solidFill>
                <a:cs typeface="Calibri"/>
              </a:rPr>
              <a:t># of States: 16</a:t>
            </a:r>
            <a:endParaRPr lang="en-US">
              <a:solidFill>
                <a:schemeClr val="bg1">
                  <a:lumMod val="95000"/>
                </a:schemeClr>
              </a:solidFill>
              <a:ea typeface="+mn-lt"/>
              <a:cs typeface="+mn-lt"/>
            </a:endParaRPr>
          </a:p>
        </p:txBody>
      </p:sp>
      <p:pic>
        <p:nvPicPr>
          <p:cNvPr id="8" name="Picture 8" descr="A picture containing text&#10;&#10;Description automatically generated">
            <a:extLst>
              <a:ext uri="{FF2B5EF4-FFF2-40B4-BE49-F238E27FC236}">
                <a16:creationId xmlns:a16="http://schemas.microsoft.com/office/drawing/2014/main" id="{FE4F3554-18E3-9A7F-8ABF-BEFA7EFEB0CC}"/>
              </a:ext>
            </a:extLst>
          </p:cNvPr>
          <p:cNvPicPr>
            <a:picLocks noChangeAspect="1"/>
          </p:cNvPicPr>
          <p:nvPr/>
        </p:nvPicPr>
        <p:blipFill>
          <a:blip r:embed="rId2"/>
          <a:stretch>
            <a:fillRect/>
          </a:stretch>
        </p:blipFill>
        <p:spPr>
          <a:xfrm>
            <a:off x="1732827" y="3010963"/>
            <a:ext cx="5993812" cy="1402826"/>
          </a:xfrm>
          <a:prstGeom prst="rect">
            <a:avLst/>
          </a:prstGeom>
        </p:spPr>
      </p:pic>
      <p:pic>
        <p:nvPicPr>
          <p:cNvPr id="10" name="Picture 4" descr="Logo, company name&#10;&#10;Description automatically generated">
            <a:extLst>
              <a:ext uri="{FF2B5EF4-FFF2-40B4-BE49-F238E27FC236}">
                <a16:creationId xmlns:a16="http://schemas.microsoft.com/office/drawing/2014/main" id="{0B4F4AC5-6257-BCCA-4EAA-534F19DD9419}"/>
              </a:ext>
            </a:extLst>
          </p:cNvPr>
          <p:cNvPicPr>
            <a:picLocks noChangeAspect="1"/>
          </p:cNvPicPr>
          <p:nvPr/>
        </p:nvPicPr>
        <p:blipFill>
          <a:blip r:embed="rId3"/>
          <a:stretch>
            <a:fillRect/>
          </a:stretch>
        </p:blipFill>
        <p:spPr>
          <a:xfrm>
            <a:off x="587829" y="1759449"/>
            <a:ext cx="4865915" cy="1244927"/>
          </a:xfrm>
          <a:prstGeom prst="rect">
            <a:avLst/>
          </a:prstGeom>
        </p:spPr>
      </p:pic>
      <p:sp>
        <p:nvSpPr>
          <p:cNvPr id="11" name="Rectangle: Rounded Corners 10">
            <a:extLst>
              <a:ext uri="{FF2B5EF4-FFF2-40B4-BE49-F238E27FC236}">
                <a16:creationId xmlns:a16="http://schemas.microsoft.com/office/drawing/2014/main" id="{432B8D45-8F86-1800-E143-ACCC512F8DC2}"/>
              </a:ext>
            </a:extLst>
          </p:cNvPr>
          <p:cNvSpPr/>
          <p:nvPr/>
        </p:nvSpPr>
        <p:spPr>
          <a:xfrm>
            <a:off x="1348548" y="4739128"/>
            <a:ext cx="6761948" cy="9124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a:ea typeface="Calibri"/>
                <a:cs typeface="Calibri"/>
              </a:rPr>
              <a:t>Observation: The width of prediction interval is over that of confidence interval from PART A, indicating uncertainty about non-employer establishments.</a:t>
            </a:r>
            <a:endParaRPr lang="en-US">
              <a:latin typeface="Times New Roman"/>
            </a:endParaRPr>
          </a:p>
        </p:txBody>
      </p:sp>
    </p:spTree>
    <p:extLst>
      <p:ext uri="{BB962C8B-B14F-4D97-AF65-F5344CB8AC3E}">
        <p14:creationId xmlns:p14="http://schemas.microsoft.com/office/powerpoint/2010/main" val="14975242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CEE65CD-0772-FFB4-6C28-26FFC69715BD}"/>
              </a:ext>
            </a:extLst>
          </p:cNvPr>
          <p:cNvSpPr/>
          <p:nvPr/>
        </p:nvSpPr>
        <p:spPr>
          <a:xfrm>
            <a:off x="628650" y="385764"/>
            <a:ext cx="7886700" cy="8868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b="1">
                <a:solidFill>
                  <a:schemeClr val="tx1"/>
                </a:solidFill>
              </a:rPr>
              <a:t>PART C:</a:t>
            </a:r>
            <a:r>
              <a:rPr lang="en-US">
                <a:solidFill>
                  <a:schemeClr val="tx1"/>
                </a:solidFill>
                <a:latin typeface="Times New Roman"/>
                <a:cs typeface="Times New Roman"/>
              </a:rPr>
              <a:t> </a:t>
            </a:r>
            <a:r>
              <a:rPr lang="en-US" b="1">
                <a:solidFill>
                  <a:schemeClr val="tx1"/>
                </a:solidFill>
                <a:highlight>
                  <a:srgbClr val="FFFF00"/>
                </a:highlight>
                <a:latin typeface="Times New Roman"/>
                <a:cs typeface="Times New Roman"/>
              </a:rPr>
              <a:t>Across the 50 states, what is </a:t>
            </a:r>
            <a:r>
              <a:rPr lang="en-US" sz="1800" b="1">
                <a:solidFill>
                  <a:schemeClr val="tx1"/>
                </a:solidFill>
                <a:highlight>
                  <a:srgbClr val="FFFF00"/>
                </a:highlight>
                <a:latin typeface="Times New Roman"/>
                <a:cs typeface="Times New Roman"/>
              </a:rPr>
              <a:t>the </a:t>
            </a:r>
            <a:r>
              <a:rPr lang="en-US" b="1">
                <a:solidFill>
                  <a:schemeClr val="tx1"/>
                </a:solidFill>
                <a:highlight>
                  <a:srgbClr val="FFFF00"/>
                </a:highlight>
                <a:latin typeface="Times New Roman"/>
                <a:cs typeface="Times New Roman"/>
              </a:rPr>
              <a:t>probability that GDP as prices is between $500,000 and $700,000 in 2020 and 2021</a:t>
            </a:r>
            <a:r>
              <a:rPr lang="en-US" sz="1800" b="1">
                <a:solidFill>
                  <a:schemeClr val="tx1"/>
                </a:solidFill>
                <a:highlight>
                  <a:srgbClr val="FFFF00"/>
                </a:highlight>
                <a:latin typeface="Times New Roman"/>
                <a:cs typeface="Times New Roman"/>
              </a:rPr>
              <a:t>?</a:t>
            </a:r>
            <a:r>
              <a:rPr lang="en-US" b="1">
                <a:solidFill>
                  <a:schemeClr val="tx1"/>
                </a:solidFill>
                <a:latin typeface="Times New Roman"/>
                <a:cs typeface="Times New Roman"/>
              </a:rPr>
              <a:t> </a:t>
            </a:r>
            <a:r>
              <a:rPr lang="en-US">
                <a:solidFill>
                  <a:schemeClr val="tx1"/>
                </a:solidFill>
                <a:latin typeface="Times New Roman"/>
                <a:cs typeface="Times New Roman"/>
              </a:rPr>
              <a:t>Compare the GDP as prices between 2020 vs 2021? Was there a large difference?</a:t>
            </a:r>
            <a:endParaRPr lang="en-US">
              <a:solidFill>
                <a:schemeClr val="tx1"/>
              </a:solidFill>
              <a:ea typeface="+mn-lt"/>
              <a:cs typeface="+mn-lt"/>
            </a:endParaRPr>
          </a:p>
        </p:txBody>
      </p:sp>
      <p:sp>
        <p:nvSpPr>
          <p:cNvPr id="6" name="Rectangle: Rounded Corners 5">
            <a:extLst>
              <a:ext uri="{FF2B5EF4-FFF2-40B4-BE49-F238E27FC236}">
                <a16:creationId xmlns:a16="http://schemas.microsoft.com/office/drawing/2014/main" id="{70D9AB55-2379-D41A-856B-DBFD05157864}"/>
              </a:ext>
            </a:extLst>
          </p:cNvPr>
          <p:cNvSpPr/>
          <p:nvPr/>
        </p:nvSpPr>
        <p:spPr>
          <a:xfrm>
            <a:off x="626337" y="1888261"/>
            <a:ext cx="3541318" cy="911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ea typeface="Calibri"/>
                <a:cs typeface="Calibri"/>
              </a:rPr>
              <a:t>2020</a:t>
            </a:r>
          </a:p>
          <a:p>
            <a:pPr algn="ctr"/>
            <a:r>
              <a:rPr lang="en-US">
                <a:ea typeface="Calibri"/>
                <a:cs typeface="Calibri"/>
              </a:rPr>
              <a:t>Mean: 407,059.71</a:t>
            </a:r>
            <a:endParaRPr lang="en-US"/>
          </a:p>
          <a:p>
            <a:pPr algn="ctr"/>
            <a:r>
              <a:rPr lang="en-US">
                <a:ea typeface="Calibri"/>
                <a:cs typeface="Calibri"/>
              </a:rPr>
              <a:t>Standard Deviation: 526,743.56</a:t>
            </a:r>
          </a:p>
        </p:txBody>
      </p:sp>
      <p:pic>
        <p:nvPicPr>
          <p:cNvPr id="8" name="Picture 2" descr="Text&#10;&#10;Description automatically generated">
            <a:extLst>
              <a:ext uri="{FF2B5EF4-FFF2-40B4-BE49-F238E27FC236}">
                <a16:creationId xmlns:a16="http://schemas.microsoft.com/office/drawing/2014/main" id="{F94C0726-1445-EE73-9BED-4FD577F51E02}"/>
              </a:ext>
            </a:extLst>
          </p:cNvPr>
          <p:cNvPicPr>
            <a:picLocks noChangeAspect="1"/>
          </p:cNvPicPr>
          <p:nvPr/>
        </p:nvPicPr>
        <p:blipFill>
          <a:blip r:embed="rId2"/>
          <a:stretch>
            <a:fillRect/>
          </a:stretch>
        </p:blipFill>
        <p:spPr>
          <a:xfrm>
            <a:off x="4675594" y="2097431"/>
            <a:ext cx="4291780" cy="3142389"/>
          </a:xfrm>
          <a:prstGeom prst="rect">
            <a:avLst/>
          </a:prstGeom>
        </p:spPr>
      </p:pic>
      <p:sp>
        <p:nvSpPr>
          <p:cNvPr id="9" name="Rectangle: Rounded Corners 8">
            <a:extLst>
              <a:ext uri="{FF2B5EF4-FFF2-40B4-BE49-F238E27FC236}">
                <a16:creationId xmlns:a16="http://schemas.microsoft.com/office/drawing/2014/main" id="{F31D414D-F0E1-D3F0-EDE0-5D3F17BE9CFC}"/>
              </a:ext>
            </a:extLst>
          </p:cNvPr>
          <p:cNvSpPr/>
          <p:nvPr/>
        </p:nvSpPr>
        <p:spPr>
          <a:xfrm>
            <a:off x="626336" y="3724989"/>
            <a:ext cx="3541318" cy="911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ea typeface="Calibri"/>
                <a:cs typeface="Calibri"/>
              </a:rPr>
              <a:t>2021</a:t>
            </a:r>
          </a:p>
          <a:p>
            <a:pPr algn="ctr"/>
            <a:r>
              <a:rPr lang="en-US">
                <a:ea typeface="Calibri"/>
                <a:cs typeface="Calibri"/>
              </a:rPr>
              <a:t>Mean: 448,078.58</a:t>
            </a:r>
            <a:endParaRPr lang="en-US"/>
          </a:p>
          <a:p>
            <a:pPr algn="ctr"/>
            <a:r>
              <a:rPr lang="en-US">
                <a:ea typeface="Calibri"/>
                <a:cs typeface="Calibri"/>
              </a:rPr>
              <a:t>Standard Deviation: 583,485.41</a:t>
            </a:r>
          </a:p>
        </p:txBody>
      </p:sp>
    </p:spTree>
    <p:extLst>
      <p:ext uri="{BB962C8B-B14F-4D97-AF65-F5344CB8AC3E}">
        <p14:creationId xmlns:p14="http://schemas.microsoft.com/office/powerpoint/2010/main" val="12957844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8BEB1CF-56F1-86A6-C83F-F795BC736A71}"/>
              </a:ext>
            </a:extLst>
          </p:cNvPr>
          <p:cNvSpPr/>
          <p:nvPr/>
        </p:nvSpPr>
        <p:spPr>
          <a:xfrm>
            <a:off x="628650" y="385764"/>
            <a:ext cx="7886700" cy="8868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b="1">
                <a:solidFill>
                  <a:schemeClr val="tx1"/>
                </a:solidFill>
              </a:rPr>
              <a:t>PART C:</a:t>
            </a:r>
            <a:r>
              <a:rPr lang="en-US">
                <a:solidFill>
                  <a:schemeClr val="tx1"/>
                </a:solidFill>
                <a:latin typeface="Times New Roman"/>
                <a:cs typeface="Times New Roman"/>
              </a:rPr>
              <a:t> </a:t>
            </a:r>
            <a:r>
              <a:rPr lang="en-US" b="1">
                <a:solidFill>
                  <a:schemeClr val="tx1"/>
                </a:solidFill>
                <a:highlight>
                  <a:srgbClr val="FFFF00"/>
                </a:highlight>
                <a:latin typeface="Times New Roman"/>
                <a:cs typeface="Times New Roman"/>
              </a:rPr>
              <a:t>Across the 50 states, what is </a:t>
            </a:r>
            <a:r>
              <a:rPr lang="en-US" sz="1800" b="1">
                <a:solidFill>
                  <a:schemeClr val="tx1"/>
                </a:solidFill>
                <a:highlight>
                  <a:srgbClr val="FFFF00"/>
                </a:highlight>
                <a:latin typeface="Times New Roman"/>
                <a:cs typeface="Times New Roman"/>
              </a:rPr>
              <a:t>the </a:t>
            </a:r>
            <a:r>
              <a:rPr lang="en-US" b="1">
                <a:solidFill>
                  <a:schemeClr val="tx1"/>
                </a:solidFill>
                <a:highlight>
                  <a:srgbClr val="FFFF00"/>
                </a:highlight>
                <a:latin typeface="Times New Roman"/>
                <a:cs typeface="Times New Roman"/>
              </a:rPr>
              <a:t>probability that GDP as prices is between $500,000 and $700,000 in 2020 and 2021</a:t>
            </a:r>
            <a:r>
              <a:rPr lang="en-US" sz="1800" b="1">
                <a:solidFill>
                  <a:schemeClr val="tx1"/>
                </a:solidFill>
                <a:highlight>
                  <a:srgbClr val="FFFF00"/>
                </a:highlight>
                <a:latin typeface="Times New Roman"/>
                <a:cs typeface="Times New Roman"/>
              </a:rPr>
              <a:t>?</a:t>
            </a:r>
            <a:r>
              <a:rPr lang="en-US" b="1">
                <a:solidFill>
                  <a:schemeClr val="tx1"/>
                </a:solidFill>
                <a:latin typeface="Times New Roman"/>
                <a:cs typeface="Times New Roman"/>
              </a:rPr>
              <a:t> </a:t>
            </a:r>
            <a:r>
              <a:rPr lang="en-US">
                <a:solidFill>
                  <a:schemeClr val="tx1"/>
                </a:solidFill>
                <a:latin typeface="Times New Roman"/>
                <a:cs typeface="Times New Roman"/>
              </a:rPr>
              <a:t>Compare the GDP as prices between 2020 vs 2021? Was there a large difference?</a:t>
            </a:r>
            <a:endParaRPr lang="en-US">
              <a:solidFill>
                <a:schemeClr val="tx1"/>
              </a:solidFill>
              <a:ea typeface="+mn-lt"/>
              <a:cs typeface="+mn-lt"/>
            </a:endParaRPr>
          </a:p>
        </p:txBody>
      </p:sp>
      <p:pic>
        <p:nvPicPr>
          <p:cNvPr id="7" name="Picture 7" descr="Text&#10;&#10;Description automatically generated">
            <a:extLst>
              <a:ext uri="{FF2B5EF4-FFF2-40B4-BE49-F238E27FC236}">
                <a16:creationId xmlns:a16="http://schemas.microsoft.com/office/drawing/2014/main" id="{D35CD5B2-0950-B7FD-DB14-F320C0F9840F}"/>
              </a:ext>
            </a:extLst>
          </p:cNvPr>
          <p:cNvPicPr>
            <a:picLocks noChangeAspect="1"/>
          </p:cNvPicPr>
          <p:nvPr/>
        </p:nvPicPr>
        <p:blipFill>
          <a:blip r:embed="rId2"/>
          <a:stretch>
            <a:fillRect/>
          </a:stretch>
        </p:blipFill>
        <p:spPr>
          <a:xfrm>
            <a:off x="517984" y="2652473"/>
            <a:ext cx="8094818" cy="2068394"/>
          </a:xfrm>
          <a:prstGeom prst="rect">
            <a:avLst/>
          </a:prstGeom>
        </p:spPr>
      </p:pic>
      <p:sp>
        <p:nvSpPr>
          <p:cNvPr id="9" name="Rectangle: Rounded Corners 8">
            <a:extLst>
              <a:ext uri="{FF2B5EF4-FFF2-40B4-BE49-F238E27FC236}">
                <a16:creationId xmlns:a16="http://schemas.microsoft.com/office/drawing/2014/main" id="{438CE92C-C2FA-3E25-A2A3-9A27EAC88A8A}"/>
              </a:ext>
            </a:extLst>
          </p:cNvPr>
          <p:cNvSpPr/>
          <p:nvPr/>
        </p:nvSpPr>
        <p:spPr>
          <a:xfrm>
            <a:off x="2806626" y="1663626"/>
            <a:ext cx="3541318" cy="911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ea typeface="Calibri"/>
                <a:cs typeface="Times New Roman"/>
              </a:rPr>
              <a:t>2020</a:t>
            </a:r>
          </a:p>
          <a:p>
            <a:pPr algn="ctr"/>
            <a:r>
              <a:rPr lang="en-US">
                <a:latin typeface="Times New Roman"/>
                <a:ea typeface="Calibri"/>
                <a:cs typeface="Times New Roman"/>
              </a:rPr>
              <a:t>Mean: 407,059.71</a:t>
            </a:r>
            <a:endParaRPr lang="en-US">
              <a:latin typeface="Times New Roman"/>
              <a:cs typeface="Times New Roman"/>
            </a:endParaRPr>
          </a:p>
          <a:p>
            <a:pPr algn="ctr"/>
            <a:r>
              <a:rPr lang="en-US">
                <a:latin typeface="Times New Roman"/>
                <a:ea typeface="Calibri"/>
                <a:cs typeface="Times New Roman"/>
              </a:rPr>
              <a:t>Standard Deviation: 526,743.56</a:t>
            </a:r>
          </a:p>
        </p:txBody>
      </p:sp>
      <p:sp>
        <p:nvSpPr>
          <p:cNvPr id="10" name="Rectangle: Rounded Corners 9">
            <a:extLst>
              <a:ext uri="{FF2B5EF4-FFF2-40B4-BE49-F238E27FC236}">
                <a16:creationId xmlns:a16="http://schemas.microsoft.com/office/drawing/2014/main" id="{CF8825BD-B691-96EC-F751-C7E0B1D25415}"/>
              </a:ext>
            </a:extLst>
          </p:cNvPr>
          <p:cNvSpPr/>
          <p:nvPr/>
        </p:nvSpPr>
        <p:spPr>
          <a:xfrm>
            <a:off x="1696660" y="4782099"/>
            <a:ext cx="5761248" cy="911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ea typeface="Calibri"/>
                <a:cs typeface="Times New Roman"/>
              </a:rPr>
              <a:t>The probability that GDP as prices is between $500,000 and $700,000 in </a:t>
            </a:r>
            <a:r>
              <a:rPr lang="en-US">
                <a:solidFill>
                  <a:schemeClr val="tx1"/>
                </a:solidFill>
                <a:highlight>
                  <a:srgbClr val="FFFF00"/>
                </a:highlight>
                <a:latin typeface="Times New Roman"/>
                <a:ea typeface="Calibri"/>
                <a:cs typeface="Times New Roman"/>
              </a:rPr>
              <a:t>2020</a:t>
            </a:r>
            <a:r>
              <a:rPr lang="en-US">
                <a:latin typeface="Times New Roman"/>
                <a:ea typeface="Calibri"/>
                <a:cs typeface="Times New Roman"/>
              </a:rPr>
              <a:t> is 14.09%</a:t>
            </a:r>
            <a:endParaRPr lang="en-US">
              <a:latin typeface="Times New Roman"/>
              <a:cs typeface="Times New Roman"/>
            </a:endParaRPr>
          </a:p>
        </p:txBody>
      </p:sp>
    </p:spTree>
    <p:extLst>
      <p:ext uri="{BB962C8B-B14F-4D97-AF65-F5344CB8AC3E}">
        <p14:creationId xmlns:p14="http://schemas.microsoft.com/office/powerpoint/2010/main" val="40582658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7C91C8A-1485-3863-3A95-33FF2254E52A}"/>
              </a:ext>
            </a:extLst>
          </p:cNvPr>
          <p:cNvSpPr/>
          <p:nvPr/>
        </p:nvSpPr>
        <p:spPr>
          <a:xfrm>
            <a:off x="2806625" y="1597556"/>
            <a:ext cx="3541318" cy="911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New Roman"/>
                <a:ea typeface="Calibri"/>
                <a:cs typeface="Times New Roman"/>
              </a:rPr>
              <a:t>2021</a:t>
            </a:r>
          </a:p>
          <a:p>
            <a:pPr algn="ctr"/>
            <a:r>
              <a:rPr lang="en-US">
                <a:latin typeface="Times New Roman"/>
                <a:ea typeface="Calibri"/>
                <a:cs typeface="Times New Roman"/>
              </a:rPr>
              <a:t>Mean: 448,078.58</a:t>
            </a:r>
            <a:endParaRPr lang="en-US">
              <a:latin typeface="Times New Roman"/>
              <a:cs typeface="Times New Roman"/>
            </a:endParaRPr>
          </a:p>
          <a:p>
            <a:pPr algn="ctr"/>
            <a:r>
              <a:rPr lang="en-US">
                <a:latin typeface="Times New Roman"/>
                <a:ea typeface="Calibri"/>
                <a:cs typeface="Times New Roman"/>
              </a:rPr>
              <a:t>Standard Deviation: 583,485.41</a:t>
            </a:r>
          </a:p>
        </p:txBody>
      </p:sp>
      <p:pic>
        <p:nvPicPr>
          <p:cNvPr id="6" name="Picture 6" descr="Text&#10;&#10;Description automatically generated">
            <a:extLst>
              <a:ext uri="{FF2B5EF4-FFF2-40B4-BE49-F238E27FC236}">
                <a16:creationId xmlns:a16="http://schemas.microsoft.com/office/drawing/2014/main" id="{043FD57C-4325-7060-C52C-2A8765FE6B77}"/>
              </a:ext>
            </a:extLst>
          </p:cNvPr>
          <p:cNvPicPr>
            <a:picLocks noChangeAspect="1"/>
          </p:cNvPicPr>
          <p:nvPr/>
        </p:nvPicPr>
        <p:blipFill>
          <a:blip r:embed="rId2"/>
          <a:stretch>
            <a:fillRect/>
          </a:stretch>
        </p:blipFill>
        <p:spPr>
          <a:xfrm>
            <a:off x="425487" y="2554045"/>
            <a:ext cx="8293026" cy="1948117"/>
          </a:xfrm>
          <a:prstGeom prst="rect">
            <a:avLst/>
          </a:prstGeom>
        </p:spPr>
      </p:pic>
      <p:sp>
        <p:nvSpPr>
          <p:cNvPr id="8" name="Rectangle: Rounded Corners 7">
            <a:extLst>
              <a:ext uri="{FF2B5EF4-FFF2-40B4-BE49-F238E27FC236}">
                <a16:creationId xmlns:a16="http://schemas.microsoft.com/office/drawing/2014/main" id="{31A1F1C1-8DCF-D678-3DE9-5445B4EC6E79}"/>
              </a:ext>
            </a:extLst>
          </p:cNvPr>
          <p:cNvSpPr/>
          <p:nvPr/>
        </p:nvSpPr>
        <p:spPr>
          <a:xfrm>
            <a:off x="628650" y="385764"/>
            <a:ext cx="7886700" cy="8868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b="1">
                <a:solidFill>
                  <a:schemeClr val="tx1"/>
                </a:solidFill>
              </a:rPr>
              <a:t>PART C:</a:t>
            </a:r>
            <a:r>
              <a:rPr lang="en-US">
                <a:solidFill>
                  <a:schemeClr val="tx1"/>
                </a:solidFill>
                <a:latin typeface="Times New Roman"/>
                <a:cs typeface="Times New Roman"/>
              </a:rPr>
              <a:t> </a:t>
            </a:r>
            <a:r>
              <a:rPr lang="en-US" b="1">
                <a:solidFill>
                  <a:schemeClr val="tx1"/>
                </a:solidFill>
                <a:highlight>
                  <a:srgbClr val="FFFF00"/>
                </a:highlight>
                <a:latin typeface="Times New Roman"/>
                <a:cs typeface="Times New Roman"/>
              </a:rPr>
              <a:t>Across the 50 states, what is </a:t>
            </a:r>
            <a:r>
              <a:rPr lang="en-US" sz="1800" b="1">
                <a:solidFill>
                  <a:schemeClr val="tx1"/>
                </a:solidFill>
                <a:highlight>
                  <a:srgbClr val="FFFF00"/>
                </a:highlight>
                <a:latin typeface="Times New Roman"/>
                <a:cs typeface="Times New Roman"/>
              </a:rPr>
              <a:t>the </a:t>
            </a:r>
            <a:r>
              <a:rPr lang="en-US" b="1">
                <a:solidFill>
                  <a:schemeClr val="tx1"/>
                </a:solidFill>
                <a:highlight>
                  <a:srgbClr val="FFFF00"/>
                </a:highlight>
                <a:latin typeface="Times New Roman"/>
                <a:cs typeface="Times New Roman"/>
              </a:rPr>
              <a:t>probability that GDP as prices is between $500,000 and $700,000 in 2020 and 2021</a:t>
            </a:r>
            <a:r>
              <a:rPr lang="en-US" sz="1800" b="1">
                <a:solidFill>
                  <a:schemeClr val="tx1"/>
                </a:solidFill>
                <a:highlight>
                  <a:srgbClr val="FFFF00"/>
                </a:highlight>
                <a:latin typeface="Times New Roman"/>
                <a:cs typeface="Times New Roman"/>
              </a:rPr>
              <a:t>?</a:t>
            </a:r>
            <a:r>
              <a:rPr lang="en-US" b="1">
                <a:solidFill>
                  <a:schemeClr val="tx1"/>
                </a:solidFill>
                <a:latin typeface="Times New Roman"/>
                <a:cs typeface="Times New Roman"/>
              </a:rPr>
              <a:t> </a:t>
            </a:r>
            <a:r>
              <a:rPr lang="en-US">
                <a:solidFill>
                  <a:schemeClr val="tx1"/>
                </a:solidFill>
                <a:latin typeface="Times New Roman"/>
                <a:cs typeface="Times New Roman"/>
              </a:rPr>
              <a:t>Compare the GDP as prices between 2020 vs 2021? Was there a large difference?</a:t>
            </a:r>
            <a:endParaRPr lang="en-US">
              <a:solidFill>
                <a:schemeClr val="tx1"/>
              </a:solidFill>
              <a:ea typeface="+mn-lt"/>
              <a:cs typeface="+mn-lt"/>
            </a:endParaRPr>
          </a:p>
        </p:txBody>
      </p:sp>
      <p:sp>
        <p:nvSpPr>
          <p:cNvPr id="10" name="Rectangle: Rounded Corners 9">
            <a:extLst>
              <a:ext uri="{FF2B5EF4-FFF2-40B4-BE49-F238E27FC236}">
                <a16:creationId xmlns:a16="http://schemas.microsoft.com/office/drawing/2014/main" id="{79A3BD60-E92A-B863-7A72-B58F12AC06A3}"/>
              </a:ext>
            </a:extLst>
          </p:cNvPr>
          <p:cNvSpPr/>
          <p:nvPr/>
        </p:nvSpPr>
        <p:spPr>
          <a:xfrm>
            <a:off x="837758" y="4768885"/>
            <a:ext cx="3726312" cy="911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ea typeface="Calibri"/>
                <a:cs typeface="Times New Roman"/>
              </a:rPr>
              <a:t>The probability that GDP as prices is between $500,000 and $700,000 in </a:t>
            </a:r>
            <a:r>
              <a:rPr lang="en-US">
                <a:solidFill>
                  <a:schemeClr val="tx1"/>
                </a:solidFill>
                <a:highlight>
                  <a:srgbClr val="FFFF00"/>
                </a:highlight>
                <a:latin typeface="Times New Roman"/>
                <a:ea typeface="Calibri"/>
                <a:cs typeface="Times New Roman"/>
              </a:rPr>
              <a:t>2021</a:t>
            </a:r>
            <a:r>
              <a:rPr lang="en-US">
                <a:latin typeface="Times New Roman"/>
                <a:ea typeface="Calibri"/>
                <a:cs typeface="Times New Roman"/>
              </a:rPr>
              <a:t> is 13.05%</a:t>
            </a:r>
            <a:endParaRPr lang="en-US">
              <a:latin typeface="Times New Roman"/>
              <a:cs typeface="Times New Roman"/>
            </a:endParaRPr>
          </a:p>
        </p:txBody>
      </p:sp>
      <p:sp>
        <p:nvSpPr>
          <p:cNvPr id="11" name="Rectangle: Rounded Corners 10">
            <a:extLst>
              <a:ext uri="{FF2B5EF4-FFF2-40B4-BE49-F238E27FC236}">
                <a16:creationId xmlns:a16="http://schemas.microsoft.com/office/drawing/2014/main" id="{7D9B6AB7-4163-D3E9-0D52-093CA64FD053}"/>
              </a:ext>
            </a:extLst>
          </p:cNvPr>
          <p:cNvSpPr/>
          <p:nvPr/>
        </p:nvSpPr>
        <p:spPr>
          <a:xfrm>
            <a:off x="5171909" y="4768886"/>
            <a:ext cx="3554531" cy="9117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ea typeface="Calibri"/>
                <a:cs typeface="Times New Roman"/>
              </a:rPr>
              <a:t>Observation: GDP as prices </a:t>
            </a:r>
            <a:r>
              <a:rPr lang="en-US">
                <a:solidFill>
                  <a:schemeClr val="tx1"/>
                </a:solidFill>
                <a:highlight>
                  <a:srgbClr val="FFFF00"/>
                </a:highlight>
                <a:latin typeface="Times New Roman"/>
                <a:ea typeface="Calibri"/>
                <a:cs typeface="Times New Roman"/>
              </a:rPr>
              <a:t>increased</a:t>
            </a:r>
            <a:r>
              <a:rPr lang="en-US">
                <a:solidFill>
                  <a:schemeClr val="tx1"/>
                </a:solidFill>
                <a:latin typeface="Times New Roman"/>
                <a:ea typeface="Calibri"/>
                <a:cs typeface="Times New Roman"/>
              </a:rPr>
              <a:t> </a:t>
            </a:r>
            <a:r>
              <a:rPr lang="en-US">
                <a:latin typeface="Times New Roman"/>
                <a:ea typeface="Calibri"/>
                <a:cs typeface="Times New Roman"/>
              </a:rPr>
              <a:t>in 2021 compared to 2020.</a:t>
            </a:r>
          </a:p>
        </p:txBody>
      </p:sp>
    </p:spTree>
    <p:extLst>
      <p:ext uri="{BB962C8B-B14F-4D97-AF65-F5344CB8AC3E}">
        <p14:creationId xmlns:p14="http://schemas.microsoft.com/office/powerpoint/2010/main" val="303215058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D396556-8F73-CCF4-6DEB-DA15C6FFC53C}"/>
              </a:ext>
            </a:extLst>
          </p:cNvPr>
          <p:cNvSpPr/>
          <p:nvPr/>
        </p:nvSpPr>
        <p:spPr>
          <a:xfrm>
            <a:off x="628650" y="385764"/>
            <a:ext cx="7886700" cy="8868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b="1">
                <a:solidFill>
                  <a:schemeClr val="tx1"/>
                </a:solidFill>
              </a:rPr>
              <a:t>PART C:</a:t>
            </a:r>
            <a:r>
              <a:rPr lang="en-US">
                <a:solidFill>
                  <a:schemeClr val="tx1"/>
                </a:solidFill>
                <a:latin typeface="Times New Roman"/>
                <a:cs typeface="Times New Roman"/>
              </a:rPr>
              <a:t> Across the 50 states, what is </a:t>
            </a:r>
            <a:r>
              <a:rPr lang="en-US" sz="1800">
                <a:solidFill>
                  <a:schemeClr val="tx1"/>
                </a:solidFill>
                <a:latin typeface="Times New Roman"/>
                <a:cs typeface="Times New Roman"/>
              </a:rPr>
              <a:t>the </a:t>
            </a:r>
            <a:r>
              <a:rPr lang="en-US">
                <a:solidFill>
                  <a:schemeClr val="tx1"/>
                </a:solidFill>
                <a:latin typeface="Times New Roman"/>
                <a:cs typeface="Times New Roman"/>
              </a:rPr>
              <a:t>probability that GDP as prices is between $500,000 and $700,000 in 2020 and 2021</a:t>
            </a:r>
            <a:r>
              <a:rPr lang="en-US" sz="1800">
                <a:solidFill>
                  <a:schemeClr val="tx1"/>
                </a:solidFill>
                <a:latin typeface="Times New Roman"/>
                <a:cs typeface="Times New Roman"/>
              </a:rPr>
              <a:t>?</a:t>
            </a:r>
            <a:r>
              <a:rPr lang="en-US" b="1">
                <a:solidFill>
                  <a:schemeClr val="tx1"/>
                </a:solidFill>
                <a:latin typeface="Times New Roman"/>
                <a:cs typeface="Times New Roman"/>
              </a:rPr>
              <a:t> </a:t>
            </a:r>
            <a:r>
              <a:rPr lang="en-US" b="1">
                <a:solidFill>
                  <a:schemeClr val="tx1"/>
                </a:solidFill>
                <a:highlight>
                  <a:srgbClr val="FFFF00"/>
                </a:highlight>
                <a:latin typeface="Times New Roman"/>
                <a:cs typeface="Times New Roman"/>
              </a:rPr>
              <a:t>Compare the GDP as prices between 2020 vs 2021? Was there a large difference?</a:t>
            </a:r>
            <a:endParaRPr lang="en-US" b="1">
              <a:solidFill>
                <a:schemeClr val="tx1"/>
              </a:solidFill>
              <a:highlight>
                <a:srgbClr val="FFFF00"/>
              </a:highlight>
              <a:ea typeface="+mn-lt"/>
              <a:cs typeface="+mn-lt"/>
            </a:endParaRPr>
          </a:p>
        </p:txBody>
      </p:sp>
      <p:sp>
        <p:nvSpPr>
          <p:cNvPr id="7" name="Rectangle: Rounded Corners 6">
            <a:extLst>
              <a:ext uri="{FF2B5EF4-FFF2-40B4-BE49-F238E27FC236}">
                <a16:creationId xmlns:a16="http://schemas.microsoft.com/office/drawing/2014/main" id="{AA3DFA45-384B-D215-42DA-6816B08E3DDE}"/>
              </a:ext>
            </a:extLst>
          </p:cNvPr>
          <p:cNvSpPr/>
          <p:nvPr/>
        </p:nvSpPr>
        <p:spPr>
          <a:xfrm>
            <a:off x="2107848" y="3514202"/>
            <a:ext cx="4918908" cy="5424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New Roman"/>
                <a:cs typeface="Times New Roman"/>
              </a:rPr>
              <a:t>If we look based on a map...</a:t>
            </a:r>
            <a:endParaRPr lang="en-US"/>
          </a:p>
        </p:txBody>
      </p:sp>
      <p:pic>
        <p:nvPicPr>
          <p:cNvPr id="8" name="Picture 8" descr="Map&#10;&#10;Description automatically generated">
            <a:extLst>
              <a:ext uri="{FF2B5EF4-FFF2-40B4-BE49-F238E27FC236}">
                <a16:creationId xmlns:a16="http://schemas.microsoft.com/office/drawing/2014/main" id="{818FC043-B9DA-DB17-F033-9B27215A611B}"/>
              </a:ext>
            </a:extLst>
          </p:cNvPr>
          <p:cNvPicPr>
            <a:picLocks noChangeAspect="1"/>
          </p:cNvPicPr>
          <p:nvPr/>
        </p:nvPicPr>
        <p:blipFill>
          <a:blip r:embed="rId2"/>
          <a:stretch>
            <a:fillRect/>
          </a:stretch>
        </p:blipFill>
        <p:spPr>
          <a:xfrm>
            <a:off x="545047" y="1297236"/>
            <a:ext cx="4027441" cy="2174793"/>
          </a:xfrm>
          <a:prstGeom prst="rect">
            <a:avLst/>
          </a:prstGeom>
        </p:spPr>
      </p:pic>
      <p:sp>
        <p:nvSpPr>
          <p:cNvPr id="10" name="Oval 9">
            <a:extLst>
              <a:ext uri="{FF2B5EF4-FFF2-40B4-BE49-F238E27FC236}">
                <a16:creationId xmlns:a16="http://schemas.microsoft.com/office/drawing/2014/main" id="{09E78D79-3B55-F090-1DE3-6768D9424100}"/>
              </a:ext>
            </a:extLst>
          </p:cNvPr>
          <p:cNvSpPr/>
          <p:nvPr/>
        </p:nvSpPr>
        <p:spPr>
          <a:xfrm>
            <a:off x="6011481" y="1983529"/>
            <a:ext cx="2036436" cy="9183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2020</a:t>
            </a:r>
            <a:endParaRPr lang="en-US"/>
          </a:p>
        </p:txBody>
      </p:sp>
      <p:sp>
        <p:nvSpPr>
          <p:cNvPr id="11" name="Oval 10">
            <a:extLst>
              <a:ext uri="{FF2B5EF4-FFF2-40B4-BE49-F238E27FC236}">
                <a16:creationId xmlns:a16="http://schemas.microsoft.com/office/drawing/2014/main" id="{2CE2B720-32C6-03B6-F73E-AEA206B80BB6}"/>
              </a:ext>
            </a:extLst>
          </p:cNvPr>
          <p:cNvSpPr/>
          <p:nvPr/>
        </p:nvSpPr>
        <p:spPr>
          <a:xfrm>
            <a:off x="6011480" y="4728725"/>
            <a:ext cx="2036436" cy="9183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2021</a:t>
            </a:r>
            <a:endParaRPr lang="en-US"/>
          </a:p>
        </p:txBody>
      </p:sp>
      <p:pic>
        <p:nvPicPr>
          <p:cNvPr id="13" name="Picture 13" descr="Map&#10;&#10;Description automatically generated">
            <a:extLst>
              <a:ext uri="{FF2B5EF4-FFF2-40B4-BE49-F238E27FC236}">
                <a16:creationId xmlns:a16="http://schemas.microsoft.com/office/drawing/2014/main" id="{90F91AEC-16B4-6938-212A-33A6414BAC40}"/>
              </a:ext>
            </a:extLst>
          </p:cNvPr>
          <p:cNvPicPr>
            <a:picLocks noChangeAspect="1"/>
          </p:cNvPicPr>
          <p:nvPr/>
        </p:nvPicPr>
        <p:blipFill>
          <a:blip r:embed="rId3"/>
          <a:stretch>
            <a:fillRect/>
          </a:stretch>
        </p:blipFill>
        <p:spPr>
          <a:xfrm>
            <a:off x="545046" y="4084026"/>
            <a:ext cx="4030946" cy="2173850"/>
          </a:xfrm>
          <a:prstGeom prst="rect">
            <a:avLst/>
          </a:prstGeom>
        </p:spPr>
      </p:pic>
    </p:spTree>
    <p:extLst>
      <p:ext uri="{BB962C8B-B14F-4D97-AF65-F5344CB8AC3E}">
        <p14:creationId xmlns:p14="http://schemas.microsoft.com/office/powerpoint/2010/main" val="94209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4D6F-11CD-B0BE-0692-A10847D83105}"/>
              </a:ext>
            </a:extLst>
          </p:cNvPr>
          <p:cNvSpPr>
            <a:spLocks noGrp="1"/>
          </p:cNvSpPr>
          <p:nvPr>
            <p:ph type="title"/>
          </p:nvPr>
        </p:nvSpPr>
        <p:spPr>
          <a:solidFill>
            <a:schemeClr val="accent6"/>
          </a:solidFill>
        </p:spPr>
        <p:txBody>
          <a:bodyPr>
            <a:normAutofit/>
          </a:bodyPr>
          <a:lstStyle/>
          <a:p>
            <a:pPr algn="ctr"/>
            <a:r>
              <a:rPr lang="en-US" sz="2800">
                <a:cs typeface="Calibri Light"/>
              </a:rPr>
              <a:t>Fitted line Plot with no outliers </a:t>
            </a:r>
          </a:p>
        </p:txBody>
      </p:sp>
      <p:pic>
        <p:nvPicPr>
          <p:cNvPr id="4" name="Picture 4" descr="Chart, scatter chart&#10;&#10;Description automatically generated">
            <a:extLst>
              <a:ext uri="{FF2B5EF4-FFF2-40B4-BE49-F238E27FC236}">
                <a16:creationId xmlns:a16="http://schemas.microsoft.com/office/drawing/2014/main" id="{E2B0048B-EB43-8C66-56C2-48CB233F24C4}"/>
              </a:ext>
            </a:extLst>
          </p:cNvPr>
          <p:cNvPicPr>
            <a:picLocks noGrp="1" noChangeAspect="1"/>
          </p:cNvPicPr>
          <p:nvPr>
            <p:ph idx="1"/>
          </p:nvPr>
        </p:nvPicPr>
        <p:blipFill>
          <a:blip r:embed="rId2"/>
          <a:stretch>
            <a:fillRect/>
          </a:stretch>
        </p:blipFill>
        <p:spPr>
          <a:xfrm>
            <a:off x="472001" y="2065924"/>
            <a:ext cx="4326954" cy="2884636"/>
          </a:xfrm>
        </p:spPr>
      </p:pic>
      <p:pic>
        <p:nvPicPr>
          <p:cNvPr id="5" name="Picture 5" descr="Chart, scatter chart&#10;&#10;Description automatically generated">
            <a:extLst>
              <a:ext uri="{FF2B5EF4-FFF2-40B4-BE49-F238E27FC236}">
                <a16:creationId xmlns:a16="http://schemas.microsoft.com/office/drawing/2014/main" id="{6AD023AB-4D57-650E-B35C-8FA012DF4466}"/>
              </a:ext>
            </a:extLst>
          </p:cNvPr>
          <p:cNvPicPr>
            <a:picLocks noChangeAspect="1"/>
          </p:cNvPicPr>
          <p:nvPr/>
        </p:nvPicPr>
        <p:blipFill>
          <a:blip r:embed="rId3"/>
          <a:stretch>
            <a:fillRect/>
          </a:stretch>
        </p:blipFill>
        <p:spPr>
          <a:xfrm>
            <a:off x="4869673" y="2062334"/>
            <a:ext cx="4009545" cy="2889569"/>
          </a:xfrm>
          <a:prstGeom prst="rect">
            <a:avLst/>
          </a:prstGeom>
        </p:spPr>
      </p:pic>
      <p:sp>
        <p:nvSpPr>
          <p:cNvPr id="3" name="TextBox 2">
            <a:extLst>
              <a:ext uri="{FF2B5EF4-FFF2-40B4-BE49-F238E27FC236}">
                <a16:creationId xmlns:a16="http://schemas.microsoft.com/office/drawing/2014/main" id="{4E377E4F-163B-E260-4D17-6D9E78796A69}"/>
              </a:ext>
            </a:extLst>
          </p:cNvPr>
          <p:cNvSpPr txBox="1"/>
          <p:nvPr/>
        </p:nvSpPr>
        <p:spPr>
          <a:xfrm>
            <a:off x="651264" y="5091694"/>
            <a:ext cx="3179019" cy="707886"/>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When comparing Fully vaccinated residents to fully vaccinated residents with booster shots we see a low R-sq value of 11.5% which indicates a weak correlation between the two categories.  </a:t>
            </a:r>
          </a:p>
        </p:txBody>
      </p:sp>
      <p:sp>
        <p:nvSpPr>
          <p:cNvPr id="6" name="TextBox 5">
            <a:extLst>
              <a:ext uri="{FF2B5EF4-FFF2-40B4-BE49-F238E27FC236}">
                <a16:creationId xmlns:a16="http://schemas.microsoft.com/office/drawing/2014/main" id="{FB6A0BC2-3005-B47E-78AD-A3B99A6EB9BC}"/>
              </a:ext>
            </a:extLst>
          </p:cNvPr>
          <p:cNvSpPr txBox="1"/>
          <p:nvPr/>
        </p:nvSpPr>
        <p:spPr>
          <a:xfrm>
            <a:off x="5256154" y="5091694"/>
            <a:ext cx="2743199" cy="861774"/>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When comparing Fully vaccinated staff (F/V) to full vaccinated staff with boosters (F/V + booster) we can see there is very weak correlation between the two categories with an R-sq value of 0.6%.</a:t>
            </a:r>
          </a:p>
        </p:txBody>
      </p:sp>
    </p:spTree>
    <p:extLst>
      <p:ext uri="{BB962C8B-B14F-4D97-AF65-F5344CB8AC3E}">
        <p14:creationId xmlns:p14="http://schemas.microsoft.com/office/powerpoint/2010/main" val="892982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83216B10-8D6B-C62B-43CE-6A443ABE16C7}"/>
              </a:ext>
            </a:extLst>
          </p:cNvPr>
          <p:cNvPicPr>
            <a:picLocks noChangeAspect="1"/>
          </p:cNvPicPr>
          <p:nvPr/>
        </p:nvPicPr>
        <p:blipFill>
          <a:blip r:embed="rId2"/>
          <a:stretch>
            <a:fillRect/>
          </a:stretch>
        </p:blipFill>
        <p:spPr>
          <a:xfrm>
            <a:off x="-3993" y="3603014"/>
            <a:ext cx="6110868" cy="3260437"/>
          </a:xfrm>
          <a:prstGeom prst="rect">
            <a:avLst/>
          </a:prstGeom>
        </p:spPr>
      </p:pic>
      <p:pic>
        <p:nvPicPr>
          <p:cNvPr id="5" name="Picture 5" descr="Map&#10;&#10;Description automatically generated">
            <a:extLst>
              <a:ext uri="{FF2B5EF4-FFF2-40B4-BE49-F238E27FC236}">
                <a16:creationId xmlns:a16="http://schemas.microsoft.com/office/drawing/2014/main" id="{CE5EA814-C31D-B482-A729-5B3CBF9E17C7}"/>
              </a:ext>
            </a:extLst>
          </p:cNvPr>
          <p:cNvPicPr>
            <a:picLocks noChangeAspect="1"/>
          </p:cNvPicPr>
          <p:nvPr/>
        </p:nvPicPr>
        <p:blipFill>
          <a:blip r:embed="rId2"/>
          <a:stretch>
            <a:fillRect/>
          </a:stretch>
        </p:blipFill>
        <p:spPr>
          <a:xfrm>
            <a:off x="0" y="-2141"/>
            <a:ext cx="6110868" cy="3260437"/>
          </a:xfrm>
          <a:prstGeom prst="rect">
            <a:avLst/>
          </a:prstGeom>
        </p:spPr>
      </p:pic>
      <p:sp>
        <p:nvSpPr>
          <p:cNvPr id="7" name="Rectangle: Rounded Corners 6">
            <a:extLst>
              <a:ext uri="{FF2B5EF4-FFF2-40B4-BE49-F238E27FC236}">
                <a16:creationId xmlns:a16="http://schemas.microsoft.com/office/drawing/2014/main" id="{E48D1294-9962-5D5F-D0BD-48937C11B172}"/>
              </a:ext>
            </a:extLst>
          </p:cNvPr>
          <p:cNvSpPr/>
          <p:nvPr/>
        </p:nvSpPr>
        <p:spPr>
          <a:xfrm>
            <a:off x="6546034" y="1094388"/>
            <a:ext cx="2253767" cy="4311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New Roman"/>
                <a:cs typeface="Times New Roman"/>
              </a:rPr>
              <a:t>Between 2020 and 2021, there is a slight difference of approximately $200,000 per state. GDP prices increased in 2021 compared to 2020. There was not that big of a difference but seems like things are going back to how they were before the pandemic.</a:t>
            </a:r>
          </a:p>
        </p:txBody>
      </p:sp>
    </p:spTree>
    <p:extLst>
      <p:ext uri="{BB962C8B-B14F-4D97-AF65-F5344CB8AC3E}">
        <p14:creationId xmlns:p14="http://schemas.microsoft.com/office/powerpoint/2010/main" val="40647053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0DA90A9-06F0-4626-A9DF-B17BA63D93C8}"/>
              </a:ext>
            </a:extLst>
          </p:cNvPr>
          <p:cNvSpPr>
            <a:spLocks noGrp="1"/>
          </p:cNvSpPr>
          <p:nvPr>
            <p:ph type="title"/>
          </p:nvPr>
        </p:nvSpPr>
        <p:spPr>
          <a:xfrm>
            <a:off x="628650" y="518244"/>
            <a:ext cx="7886700" cy="620295"/>
          </a:xfrm>
        </p:spPr>
        <p:txBody>
          <a:bodyPr>
            <a:normAutofit fontScale="90000"/>
          </a:bodyPr>
          <a:lstStyle/>
          <a:p>
            <a:r>
              <a:rPr lang="en-US" sz="4000" b="1">
                <a:latin typeface="Times New Roman"/>
                <a:cs typeface="Times New Roman"/>
              </a:rPr>
              <a:t>Query 4</a:t>
            </a:r>
          </a:p>
        </p:txBody>
      </p:sp>
      <p:sp>
        <p:nvSpPr>
          <p:cNvPr id="6" name="Content Placeholder 2">
            <a:extLst>
              <a:ext uri="{FF2B5EF4-FFF2-40B4-BE49-F238E27FC236}">
                <a16:creationId xmlns:a16="http://schemas.microsoft.com/office/drawing/2014/main" id="{A6FB245B-F168-42F9-9C4A-914F7CAA16C5}"/>
              </a:ext>
            </a:extLst>
          </p:cNvPr>
          <p:cNvSpPr>
            <a:spLocks noGrp="1"/>
          </p:cNvSpPr>
          <p:nvPr>
            <p:ph idx="1"/>
          </p:nvPr>
        </p:nvSpPr>
        <p:spPr>
          <a:xfrm>
            <a:off x="628650" y="2005461"/>
            <a:ext cx="7886700" cy="4335478"/>
          </a:xfrm>
        </p:spPr>
        <p:txBody>
          <a:bodyPr vert="horz" lIns="91440" tIns="45720" rIns="91440" bIns="45720" rtlCol="0" anchor="t">
            <a:normAutofit/>
          </a:bodyPr>
          <a:lstStyle/>
          <a:p>
            <a:pPr marL="342900" indent="-342900">
              <a:buAutoNum type="alphaUcPeriod"/>
            </a:pPr>
            <a:r>
              <a:rPr lang="en-US" sz="2000">
                <a:latin typeface="Times New Roman"/>
                <a:ea typeface="Calibri"/>
                <a:cs typeface="Times New Roman"/>
              </a:rPr>
              <a:t>If the 50 states were divided into 4 different regions: Northeast, South, Midwest, and West, what is the sample average of health care costs per capita during the pandemic that costs were greater than $8,000 ?</a:t>
            </a:r>
            <a:endParaRPr lang="en-US" sz="2000">
              <a:latin typeface="Calibri" panose="020F0502020204030204"/>
              <a:ea typeface="+mn-lt"/>
              <a:cs typeface="Calibri" panose="020F0502020204030204"/>
            </a:endParaRPr>
          </a:p>
          <a:p>
            <a:pPr marL="342900" indent="-342900">
              <a:buAutoNum type="alphaUcPeriod"/>
            </a:pPr>
            <a:r>
              <a:rPr lang="en-US" sz="2000">
                <a:latin typeface="Times New Roman"/>
                <a:ea typeface="+mn-lt"/>
                <a:cs typeface="Times New Roman"/>
              </a:rPr>
              <a:t>Between Health Care Costs and Population Fully Vaccinated, is there a strong correlation with daily average hospitalizations during COVID-19?</a:t>
            </a:r>
            <a:endParaRPr lang="en-US" sz="2000">
              <a:ea typeface="+mn-lt"/>
              <a:cs typeface="+mn-lt"/>
            </a:endParaRPr>
          </a:p>
          <a:p>
            <a:pPr marL="342900" indent="-342900">
              <a:buAutoNum type="alphaUcPeriod"/>
            </a:pPr>
            <a:r>
              <a:rPr lang="en-US" sz="2000">
                <a:latin typeface="Times New Roman"/>
                <a:ea typeface="+mn-lt"/>
                <a:cs typeface="Times New Roman"/>
              </a:rPr>
              <a:t>With a sample of 13 states (West), what is the confidence interval for true average of health care costs in 2020 using a 90% confidence level?</a:t>
            </a:r>
          </a:p>
          <a:p>
            <a:pPr marL="342900" indent="-342900">
              <a:buAutoNum type="alphaUcPeriod"/>
            </a:pPr>
            <a:endParaRPr lang="en-US" sz="2000">
              <a:latin typeface="Times New Roman"/>
              <a:ea typeface="Calibri"/>
              <a:cs typeface="Times New Roman"/>
            </a:endParaRPr>
          </a:p>
          <a:p>
            <a:pPr marL="342900" indent="-342900">
              <a:buAutoNum type="alphaUcPeriod"/>
            </a:pPr>
            <a:endParaRPr lang="en-US" sz="2000">
              <a:latin typeface="Times New Roman"/>
              <a:ea typeface="Calibri"/>
              <a:cs typeface="Times New Roman"/>
            </a:endParaRPr>
          </a:p>
          <a:p>
            <a:pPr marL="342900" indent="-342900">
              <a:buAutoNum type="alphaUcPeriod"/>
            </a:pPr>
            <a:endParaRPr lang="en-US" sz="2000">
              <a:latin typeface="Times New Roman"/>
              <a:ea typeface="Calibri"/>
              <a:cs typeface="Times New Roman"/>
            </a:endParaRPr>
          </a:p>
          <a:p>
            <a:pPr marL="342900" indent="-342900">
              <a:buAutoNum type="alphaUcPeriod"/>
            </a:pPr>
            <a:endParaRPr lang="en-US" sz="2000">
              <a:latin typeface="Times New Roman"/>
              <a:ea typeface="Calibri"/>
              <a:cs typeface="Times New Roman"/>
            </a:endParaRPr>
          </a:p>
          <a:p>
            <a:pPr marL="0" indent="0">
              <a:buAutoNum type="alphaUcPeriod"/>
            </a:pPr>
            <a:endParaRPr lang="en-US" sz="2000">
              <a:latin typeface="Times New Roman"/>
              <a:ea typeface="Calibri"/>
              <a:cs typeface="Times New Roman"/>
            </a:endParaRPr>
          </a:p>
          <a:p>
            <a:pPr marL="342900" indent="-342900">
              <a:buAutoNum type="alphaUcPeriod"/>
            </a:pPr>
            <a:endParaRPr lang="en-US" sz="2000">
              <a:latin typeface="Times New Roman"/>
              <a:ea typeface="Calibri"/>
              <a:cs typeface="Times New Roman"/>
            </a:endParaRPr>
          </a:p>
          <a:p>
            <a:pPr marL="342900" indent="-342900">
              <a:buAutoNum type="alphaUcPeriod"/>
            </a:pPr>
            <a:endParaRPr lang="en-US" sz="2000">
              <a:latin typeface="Times New Roman"/>
              <a:ea typeface="Calibri"/>
              <a:cs typeface="Times New Roman"/>
            </a:endParaRPr>
          </a:p>
        </p:txBody>
      </p:sp>
    </p:spTree>
    <p:extLst>
      <p:ext uri="{BB962C8B-B14F-4D97-AF65-F5344CB8AC3E}">
        <p14:creationId xmlns:p14="http://schemas.microsoft.com/office/powerpoint/2010/main" val="132043732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6786367-5859-42EB-84A0-D2E724B02ECB}"/>
              </a:ext>
            </a:extLst>
          </p:cNvPr>
          <p:cNvSpPr/>
          <p:nvPr/>
        </p:nvSpPr>
        <p:spPr>
          <a:xfrm>
            <a:off x="628650" y="385763"/>
            <a:ext cx="7886700" cy="105727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A:</a:t>
            </a:r>
            <a:r>
              <a:rPr lang="en-US" b="1">
                <a:latin typeface="Times New Roman"/>
                <a:cs typeface="Times New Roman"/>
              </a:rPr>
              <a:t> </a:t>
            </a:r>
            <a:r>
              <a:rPr lang="en-US">
                <a:latin typeface="Times New Roman"/>
                <a:cs typeface="Times New Roman"/>
              </a:rPr>
              <a:t>If the 50 states were divided into 4 different regions: Northeast, South, Midwest, and West, what is the sample average of health care costs per capita during the pandemic that costs were greater than $8,000 ?</a:t>
            </a:r>
            <a:endParaRPr lang="en-US" sz="1800">
              <a:latin typeface="Times New Roman"/>
              <a:cs typeface="Times New Roman"/>
            </a:endParaRPr>
          </a:p>
        </p:txBody>
      </p:sp>
      <p:sp>
        <p:nvSpPr>
          <p:cNvPr id="3" name="Rectangle: Rounded Corners 2">
            <a:extLst>
              <a:ext uri="{FF2B5EF4-FFF2-40B4-BE49-F238E27FC236}">
                <a16:creationId xmlns:a16="http://schemas.microsoft.com/office/drawing/2014/main" id="{6BAD5901-3A1F-79A2-2B05-FED3398C39D4}"/>
              </a:ext>
            </a:extLst>
          </p:cNvPr>
          <p:cNvSpPr/>
          <p:nvPr/>
        </p:nvSpPr>
        <p:spPr>
          <a:xfrm>
            <a:off x="522525" y="2673190"/>
            <a:ext cx="3021723" cy="91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highlight>
                  <a:srgbClr val="FFFF00"/>
                </a:highlight>
                <a:cs typeface="Calibri"/>
              </a:rPr>
              <a:t>Midwest</a:t>
            </a:r>
            <a:r>
              <a:rPr lang="en-US" b="1">
                <a:solidFill>
                  <a:schemeClr val="tx1"/>
                </a:solidFill>
                <a:cs typeface="Calibri"/>
              </a:rPr>
              <a:t> </a:t>
            </a:r>
            <a:r>
              <a:rPr lang="en-US" b="1">
                <a:solidFill>
                  <a:srgbClr val="FFFFFF"/>
                </a:solidFill>
                <a:cs typeface="Calibri"/>
              </a:rPr>
              <a:t>(MEAN) </a:t>
            </a:r>
            <a:r>
              <a:rPr lang="en-US">
                <a:solidFill>
                  <a:schemeClr val="bg1">
                    <a:lumMod val="95000"/>
                  </a:schemeClr>
                </a:solidFill>
                <a:cs typeface="Calibri"/>
              </a:rPr>
              <a:t>: </a:t>
            </a:r>
            <a:r>
              <a:rPr lang="en-US" b="1">
                <a:solidFill>
                  <a:schemeClr val="bg1">
                    <a:lumMod val="95000"/>
                  </a:schemeClr>
                </a:solidFill>
                <a:ea typeface="+mn-lt"/>
                <a:cs typeface="+mn-lt"/>
              </a:rPr>
              <a:t>8066.25</a:t>
            </a:r>
            <a:endParaRPr lang="en-US">
              <a:solidFill>
                <a:schemeClr val="bg1">
                  <a:lumMod val="95000"/>
                </a:schemeClr>
              </a:solidFill>
              <a:ea typeface="+mn-lt"/>
              <a:cs typeface="+mn-lt"/>
            </a:endParaRPr>
          </a:p>
          <a:p>
            <a:pPr algn="ctr"/>
            <a:r>
              <a:rPr lang="en-US" b="1">
                <a:solidFill>
                  <a:schemeClr val="bg1">
                    <a:lumMod val="95000"/>
                  </a:schemeClr>
                </a:solidFill>
                <a:cs typeface="Calibri"/>
              </a:rPr>
              <a:t>Standard Deviation: </a:t>
            </a:r>
            <a:r>
              <a:rPr lang="en-US" b="1">
                <a:solidFill>
                  <a:schemeClr val="bg1">
                    <a:lumMod val="95000"/>
                  </a:schemeClr>
                </a:solidFill>
                <a:ea typeface="+mn-lt"/>
                <a:cs typeface="+mn-lt"/>
              </a:rPr>
              <a:t>619.99</a:t>
            </a:r>
            <a:endParaRPr lang="en-US">
              <a:solidFill>
                <a:schemeClr val="bg1">
                  <a:lumMod val="95000"/>
                </a:schemeClr>
              </a:solidFill>
              <a:ea typeface="+mn-lt"/>
              <a:cs typeface="+mn-lt"/>
            </a:endParaRPr>
          </a:p>
          <a:p>
            <a:pPr algn="ctr"/>
            <a:r>
              <a:rPr lang="en-US" b="1">
                <a:solidFill>
                  <a:schemeClr val="bg1">
                    <a:lumMod val="95000"/>
                  </a:schemeClr>
                </a:solidFill>
                <a:cs typeface="Calibri"/>
              </a:rPr>
              <a:t># of States: 12</a:t>
            </a:r>
            <a:endParaRPr lang="en-US">
              <a:solidFill>
                <a:schemeClr val="bg1">
                  <a:lumMod val="95000"/>
                </a:schemeClr>
              </a:solidFill>
              <a:ea typeface="+mn-lt"/>
              <a:cs typeface="+mn-lt"/>
            </a:endParaRPr>
          </a:p>
        </p:txBody>
      </p:sp>
      <p:sp>
        <p:nvSpPr>
          <p:cNvPr id="7" name="Rectangle: Rounded Corners 6">
            <a:extLst>
              <a:ext uri="{FF2B5EF4-FFF2-40B4-BE49-F238E27FC236}">
                <a16:creationId xmlns:a16="http://schemas.microsoft.com/office/drawing/2014/main" id="{5D2E06D4-7D4B-9F5D-2064-F41422C8B569}"/>
              </a:ext>
            </a:extLst>
          </p:cNvPr>
          <p:cNvSpPr/>
          <p:nvPr/>
        </p:nvSpPr>
        <p:spPr>
          <a:xfrm>
            <a:off x="522524" y="1568718"/>
            <a:ext cx="3021723" cy="91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highlight>
                  <a:srgbClr val="FFFF00"/>
                </a:highlight>
                <a:cs typeface="Calibri"/>
              </a:rPr>
              <a:t>West</a:t>
            </a:r>
            <a:r>
              <a:rPr lang="en-US" b="1">
                <a:solidFill>
                  <a:schemeClr val="tx1"/>
                </a:solidFill>
                <a:cs typeface="Calibri"/>
              </a:rPr>
              <a:t> </a:t>
            </a:r>
            <a:r>
              <a:rPr lang="en-US" b="1">
                <a:solidFill>
                  <a:srgbClr val="FFFFFF"/>
                </a:solidFill>
                <a:ea typeface="+mn-lt"/>
                <a:cs typeface="+mn-lt"/>
              </a:rPr>
              <a:t>(MEAN) </a:t>
            </a:r>
            <a:r>
              <a:rPr lang="en-US">
                <a:solidFill>
                  <a:schemeClr val="bg1">
                    <a:lumMod val="95000"/>
                  </a:schemeClr>
                </a:solidFill>
                <a:ea typeface="+mn-lt"/>
                <a:cs typeface="+mn-lt"/>
              </a:rPr>
              <a:t>: </a:t>
            </a:r>
            <a:r>
              <a:rPr lang="en-US" b="1">
                <a:solidFill>
                  <a:schemeClr val="bg1">
                    <a:lumMod val="95000"/>
                  </a:schemeClr>
                </a:solidFill>
                <a:ea typeface="+mn-lt"/>
                <a:cs typeface="+mn-lt"/>
              </a:rPr>
              <a:t>8234.46</a:t>
            </a:r>
            <a:endParaRPr lang="en-US">
              <a:solidFill>
                <a:schemeClr val="bg1">
                  <a:lumMod val="95000"/>
                </a:schemeClr>
              </a:solidFill>
              <a:ea typeface="+mn-lt"/>
              <a:cs typeface="+mn-lt"/>
            </a:endParaRPr>
          </a:p>
          <a:p>
            <a:pPr algn="ctr"/>
            <a:r>
              <a:rPr lang="en-US" b="1">
                <a:solidFill>
                  <a:schemeClr val="bg1">
                    <a:lumMod val="95000"/>
                  </a:schemeClr>
                </a:solidFill>
                <a:ea typeface="+mn-lt"/>
                <a:cs typeface="+mn-lt"/>
              </a:rPr>
              <a:t>Standard Deviation: 1058.08</a:t>
            </a:r>
            <a:endParaRPr lang="en-US">
              <a:ea typeface="+mn-lt"/>
              <a:cs typeface="+mn-lt"/>
            </a:endParaRPr>
          </a:p>
          <a:p>
            <a:pPr algn="ctr"/>
            <a:r>
              <a:rPr lang="en-US" b="1">
                <a:solidFill>
                  <a:schemeClr val="bg1">
                    <a:lumMod val="95000"/>
                  </a:schemeClr>
                </a:solidFill>
                <a:ea typeface="+mn-lt"/>
                <a:cs typeface="+mn-lt"/>
              </a:rPr>
              <a:t># of States: 13</a:t>
            </a:r>
          </a:p>
        </p:txBody>
      </p:sp>
      <p:sp>
        <p:nvSpPr>
          <p:cNvPr id="8" name="Rectangle: Rounded Corners 7">
            <a:extLst>
              <a:ext uri="{FF2B5EF4-FFF2-40B4-BE49-F238E27FC236}">
                <a16:creationId xmlns:a16="http://schemas.microsoft.com/office/drawing/2014/main" id="{7FD0F635-30D5-A143-BAA6-C84671C26643}"/>
              </a:ext>
            </a:extLst>
          </p:cNvPr>
          <p:cNvSpPr/>
          <p:nvPr/>
        </p:nvSpPr>
        <p:spPr>
          <a:xfrm>
            <a:off x="522523" y="4907818"/>
            <a:ext cx="3021723" cy="91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highlight>
                  <a:srgbClr val="FFFF00"/>
                </a:highlight>
                <a:cs typeface="Calibri"/>
              </a:rPr>
              <a:t>South</a:t>
            </a:r>
            <a:r>
              <a:rPr lang="en-US" b="1">
                <a:solidFill>
                  <a:schemeClr val="tx1"/>
                </a:solidFill>
                <a:cs typeface="Calibri"/>
              </a:rPr>
              <a:t> </a:t>
            </a:r>
            <a:r>
              <a:rPr lang="en-US" b="1">
                <a:solidFill>
                  <a:srgbClr val="FFFFFF"/>
                </a:solidFill>
                <a:ea typeface="+mn-lt"/>
                <a:cs typeface="+mn-lt"/>
              </a:rPr>
              <a:t>(MEAN) </a:t>
            </a:r>
            <a:r>
              <a:rPr lang="en-US">
                <a:solidFill>
                  <a:schemeClr val="bg1">
                    <a:lumMod val="95000"/>
                  </a:schemeClr>
                </a:solidFill>
                <a:ea typeface="+mn-lt"/>
                <a:cs typeface="+mn-lt"/>
              </a:rPr>
              <a:t>: </a:t>
            </a:r>
            <a:r>
              <a:rPr lang="en-US" b="1">
                <a:solidFill>
                  <a:schemeClr val="bg1">
                    <a:lumMod val="95000"/>
                  </a:schemeClr>
                </a:solidFill>
                <a:ea typeface="+mn-lt"/>
                <a:cs typeface="+mn-lt"/>
              </a:rPr>
              <a:t>7985.88</a:t>
            </a:r>
            <a:endParaRPr lang="en-US">
              <a:solidFill>
                <a:schemeClr val="bg1">
                  <a:lumMod val="95000"/>
                </a:schemeClr>
              </a:solidFill>
              <a:ea typeface="+mn-lt"/>
              <a:cs typeface="+mn-lt"/>
            </a:endParaRPr>
          </a:p>
          <a:p>
            <a:pPr algn="ctr"/>
            <a:r>
              <a:rPr lang="en-US" b="1">
                <a:solidFill>
                  <a:schemeClr val="bg1">
                    <a:lumMod val="95000"/>
                  </a:schemeClr>
                </a:solidFill>
                <a:cs typeface="Calibri"/>
              </a:rPr>
              <a:t>Standard Deviation: </a:t>
            </a:r>
            <a:r>
              <a:rPr lang="en-US" b="1">
                <a:solidFill>
                  <a:schemeClr val="bg1">
                    <a:lumMod val="95000"/>
                  </a:schemeClr>
                </a:solidFill>
                <a:ea typeface="+mn-lt"/>
                <a:cs typeface="+mn-lt"/>
              </a:rPr>
              <a:t>1219.97</a:t>
            </a:r>
            <a:endParaRPr lang="en-US">
              <a:solidFill>
                <a:schemeClr val="bg1">
                  <a:lumMod val="95000"/>
                </a:schemeClr>
              </a:solidFill>
              <a:ea typeface="+mn-lt"/>
              <a:cs typeface="+mn-lt"/>
            </a:endParaRPr>
          </a:p>
          <a:p>
            <a:pPr algn="ctr"/>
            <a:r>
              <a:rPr lang="en-US" b="1">
                <a:solidFill>
                  <a:schemeClr val="bg1">
                    <a:lumMod val="95000"/>
                  </a:schemeClr>
                </a:solidFill>
                <a:cs typeface="Calibri"/>
              </a:rPr>
              <a:t># of States: 16</a:t>
            </a:r>
            <a:endParaRPr lang="en-US">
              <a:solidFill>
                <a:schemeClr val="bg1">
                  <a:lumMod val="95000"/>
                </a:schemeClr>
              </a:solidFill>
              <a:ea typeface="+mn-lt"/>
              <a:cs typeface="+mn-lt"/>
            </a:endParaRPr>
          </a:p>
        </p:txBody>
      </p:sp>
      <p:sp>
        <p:nvSpPr>
          <p:cNvPr id="9" name="Rectangle: Rounded Corners 8">
            <a:extLst>
              <a:ext uri="{FF2B5EF4-FFF2-40B4-BE49-F238E27FC236}">
                <a16:creationId xmlns:a16="http://schemas.microsoft.com/office/drawing/2014/main" id="{C2912E4C-BF3C-F0E7-7BB0-C00CB921FB6B}"/>
              </a:ext>
            </a:extLst>
          </p:cNvPr>
          <p:cNvSpPr/>
          <p:nvPr/>
        </p:nvSpPr>
        <p:spPr>
          <a:xfrm>
            <a:off x="522523" y="3790504"/>
            <a:ext cx="3021723" cy="91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highlight>
                  <a:srgbClr val="FFFF00"/>
                </a:highlight>
                <a:cs typeface="Calibri"/>
              </a:rPr>
              <a:t>Northeast</a:t>
            </a:r>
            <a:r>
              <a:rPr lang="en-US" b="1">
                <a:solidFill>
                  <a:schemeClr val="tx1"/>
                </a:solidFill>
                <a:cs typeface="Calibri"/>
              </a:rPr>
              <a:t> </a:t>
            </a:r>
            <a:r>
              <a:rPr lang="en-US" b="1">
                <a:solidFill>
                  <a:srgbClr val="FFFFFF"/>
                </a:solidFill>
                <a:ea typeface="+mn-lt"/>
                <a:cs typeface="+mn-lt"/>
              </a:rPr>
              <a:t>(MEAN) </a:t>
            </a:r>
            <a:r>
              <a:rPr lang="en-US">
                <a:solidFill>
                  <a:schemeClr val="bg1">
                    <a:lumMod val="95000"/>
                  </a:schemeClr>
                </a:solidFill>
                <a:ea typeface="+mn-lt"/>
                <a:cs typeface="+mn-lt"/>
              </a:rPr>
              <a:t>: </a:t>
            </a:r>
            <a:r>
              <a:rPr lang="en-US" b="1">
                <a:solidFill>
                  <a:schemeClr val="bg1">
                    <a:lumMod val="95000"/>
                  </a:schemeClr>
                </a:solidFill>
                <a:ea typeface="+mn-lt"/>
                <a:cs typeface="+mn-lt"/>
              </a:rPr>
              <a:t>8722.89</a:t>
            </a:r>
            <a:endParaRPr lang="en-US">
              <a:solidFill>
                <a:schemeClr val="bg1">
                  <a:lumMod val="95000"/>
                </a:schemeClr>
              </a:solidFill>
              <a:ea typeface="+mn-lt"/>
              <a:cs typeface="+mn-lt"/>
            </a:endParaRPr>
          </a:p>
          <a:p>
            <a:pPr algn="ctr"/>
            <a:r>
              <a:rPr lang="en-US" b="1">
                <a:solidFill>
                  <a:schemeClr val="bg1">
                    <a:lumMod val="95000"/>
                  </a:schemeClr>
                </a:solidFill>
                <a:cs typeface="Calibri"/>
              </a:rPr>
              <a:t>Standard Deviation: </a:t>
            </a:r>
            <a:r>
              <a:rPr lang="en-US" b="1">
                <a:solidFill>
                  <a:schemeClr val="bg1">
                    <a:lumMod val="95000"/>
                  </a:schemeClr>
                </a:solidFill>
                <a:ea typeface="+mn-lt"/>
                <a:cs typeface="+mn-lt"/>
              </a:rPr>
              <a:t>1113.94</a:t>
            </a:r>
            <a:endParaRPr lang="en-US">
              <a:ea typeface="+mn-lt"/>
              <a:cs typeface="+mn-lt"/>
            </a:endParaRPr>
          </a:p>
          <a:p>
            <a:pPr algn="ctr"/>
            <a:r>
              <a:rPr lang="en-US" b="1">
                <a:solidFill>
                  <a:schemeClr val="bg1">
                    <a:lumMod val="95000"/>
                  </a:schemeClr>
                </a:solidFill>
                <a:cs typeface="Calibri"/>
              </a:rPr>
              <a:t># of States: 9</a:t>
            </a:r>
            <a:endParaRPr lang="en-US">
              <a:solidFill>
                <a:schemeClr val="bg1">
                  <a:lumMod val="95000"/>
                </a:schemeClr>
              </a:solidFill>
              <a:ea typeface="+mn-lt"/>
              <a:cs typeface="+mn-lt"/>
            </a:endParaRPr>
          </a:p>
        </p:txBody>
      </p:sp>
      <p:pic>
        <p:nvPicPr>
          <p:cNvPr id="5" name="Picture 5" descr="Text&#10;&#10;Description automatically generated">
            <a:extLst>
              <a:ext uri="{FF2B5EF4-FFF2-40B4-BE49-F238E27FC236}">
                <a16:creationId xmlns:a16="http://schemas.microsoft.com/office/drawing/2014/main" id="{13A87CEE-8479-D722-F61C-0D67300BA1FD}"/>
              </a:ext>
            </a:extLst>
          </p:cNvPr>
          <p:cNvPicPr>
            <a:picLocks noChangeAspect="1"/>
          </p:cNvPicPr>
          <p:nvPr/>
        </p:nvPicPr>
        <p:blipFill>
          <a:blip r:embed="rId2"/>
          <a:stretch>
            <a:fillRect/>
          </a:stretch>
        </p:blipFill>
        <p:spPr>
          <a:xfrm>
            <a:off x="4142680" y="1709793"/>
            <a:ext cx="4184899" cy="3964967"/>
          </a:xfrm>
          <a:prstGeom prst="rect">
            <a:avLst/>
          </a:prstGeom>
        </p:spPr>
      </p:pic>
    </p:spTree>
    <p:extLst>
      <p:ext uri="{BB962C8B-B14F-4D97-AF65-F5344CB8AC3E}">
        <p14:creationId xmlns:p14="http://schemas.microsoft.com/office/powerpoint/2010/main" val="248551228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FC59F79-750B-8A2A-F9FB-9098F01F1467}"/>
              </a:ext>
            </a:extLst>
          </p:cNvPr>
          <p:cNvSpPr/>
          <p:nvPr/>
        </p:nvSpPr>
        <p:spPr>
          <a:xfrm>
            <a:off x="1799683" y="5302952"/>
            <a:ext cx="5522359" cy="91183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atin typeface="Times New Roman"/>
                <a:cs typeface="Calibri" panose="020F0502020204030204"/>
              </a:rPr>
              <a:t>Observation: The United States is divided up into 4 regions: West, Midwest, Northeast, and South</a:t>
            </a:r>
          </a:p>
        </p:txBody>
      </p:sp>
      <p:pic>
        <p:nvPicPr>
          <p:cNvPr id="10" name="Picture 10" descr="Map&#10;&#10;Description automatically generated">
            <a:extLst>
              <a:ext uri="{FF2B5EF4-FFF2-40B4-BE49-F238E27FC236}">
                <a16:creationId xmlns:a16="http://schemas.microsoft.com/office/drawing/2014/main" id="{FF26704B-0CEE-138E-4B4C-4D35F0EE40A0}"/>
              </a:ext>
            </a:extLst>
          </p:cNvPr>
          <p:cNvPicPr>
            <a:picLocks noChangeAspect="1"/>
          </p:cNvPicPr>
          <p:nvPr/>
        </p:nvPicPr>
        <p:blipFill>
          <a:blip r:embed="rId2"/>
          <a:stretch>
            <a:fillRect/>
          </a:stretch>
        </p:blipFill>
        <p:spPr>
          <a:xfrm>
            <a:off x="264053" y="344828"/>
            <a:ext cx="8610155" cy="4886158"/>
          </a:xfrm>
          <a:prstGeom prst="rect">
            <a:avLst/>
          </a:prstGeom>
        </p:spPr>
      </p:pic>
    </p:spTree>
    <p:extLst>
      <p:ext uri="{BB962C8B-B14F-4D97-AF65-F5344CB8AC3E}">
        <p14:creationId xmlns:p14="http://schemas.microsoft.com/office/powerpoint/2010/main" val="6164142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D4C9739-105A-F0FF-BFBA-D162E30E199E}"/>
              </a:ext>
            </a:extLst>
          </p:cNvPr>
          <p:cNvSpPr/>
          <p:nvPr/>
        </p:nvSpPr>
        <p:spPr>
          <a:xfrm>
            <a:off x="5784440" y="1709987"/>
            <a:ext cx="3021723" cy="91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highlight>
                  <a:srgbClr val="FFFF00"/>
                </a:highlight>
                <a:cs typeface="Calibri"/>
              </a:rPr>
              <a:t>Midwest</a:t>
            </a:r>
            <a:r>
              <a:rPr lang="en-US" b="1">
                <a:solidFill>
                  <a:schemeClr val="tx1"/>
                </a:solidFill>
                <a:cs typeface="Calibri"/>
              </a:rPr>
              <a:t> </a:t>
            </a:r>
            <a:r>
              <a:rPr lang="en-US" b="1">
                <a:solidFill>
                  <a:srgbClr val="FFFFFF"/>
                </a:solidFill>
                <a:cs typeface="Calibri"/>
              </a:rPr>
              <a:t>(MEAN) </a:t>
            </a:r>
            <a:r>
              <a:rPr lang="en-US" b="1">
                <a:solidFill>
                  <a:schemeClr val="bg1">
                    <a:lumMod val="95000"/>
                  </a:schemeClr>
                </a:solidFill>
                <a:cs typeface="Calibri"/>
              </a:rPr>
              <a:t>: 8066.25</a:t>
            </a:r>
          </a:p>
          <a:p>
            <a:pPr algn="ctr"/>
            <a:r>
              <a:rPr lang="en-US" b="1">
                <a:solidFill>
                  <a:schemeClr val="bg1">
                    <a:lumMod val="95000"/>
                  </a:schemeClr>
                </a:solidFill>
                <a:cs typeface="Calibri"/>
              </a:rPr>
              <a:t>Standard Deviation: 619.99 </a:t>
            </a:r>
            <a:endParaRPr lang="en-US">
              <a:solidFill>
                <a:schemeClr val="bg1">
                  <a:lumMod val="95000"/>
                </a:schemeClr>
              </a:solidFill>
              <a:ea typeface="+mn-lt"/>
              <a:cs typeface="+mn-lt"/>
            </a:endParaRPr>
          </a:p>
          <a:p>
            <a:pPr algn="ctr"/>
            <a:r>
              <a:rPr lang="en-US" b="1">
                <a:solidFill>
                  <a:schemeClr val="bg1">
                    <a:lumMod val="95000"/>
                  </a:schemeClr>
                </a:solidFill>
                <a:cs typeface="Calibri"/>
              </a:rPr>
              <a:t># of States: 12</a:t>
            </a:r>
            <a:endParaRPr lang="en-US">
              <a:solidFill>
                <a:schemeClr val="bg1">
                  <a:lumMod val="95000"/>
                </a:schemeClr>
              </a:solidFill>
              <a:ea typeface="+mn-lt"/>
              <a:cs typeface="+mn-lt"/>
            </a:endParaRPr>
          </a:p>
        </p:txBody>
      </p:sp>
      <p:sp>
        <p:nvSpPr>
          <p:cNvPr id="3" name="Rectangle: Rounded Corners 2">
            <a:extLst>
              <a:ext uri="{FF2B5EF4-FFF2-40B4-BE49-F238E27FC236}">
                <a16:creationId xmlns:a16="http://schemas.microsoft.com/office/drawing/2014/main" id="{43A79164-50C5-8FB6-D30B-B116AAAC2FB4}"/>
              </a:ext>
            </a:extLst>
          </p:cNvPr>
          <p:cNvSpPr/>
          <p:nvPr/>
        </p:nvSpPr>
        <p:spPr>
          <a:xfrm>
            <a:off x="334027" y="1709987"/>
            <a:ext cx="3021723" cy="91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highlight>
                  <a:srgbClr val="FFFF00"/>
                </a:highlight>
                <a:cs typeface="Calibri"/>
              </a:rPr>
              <a:t>West</a:t>
            </a:r>
            <a:r>
              <a:rPr lang="en-US" b="1">
                <a:solidFill>
                  <a:schemeClr val="tx1"/>
                </a:solidFill>
                <a:cs typeface="Calibri"/>
              </a:rPr>
              <a:t> </a:t>
            </a:r>
            <a:r>
              <a:rPr lang="en-US" b="1">
                <a:solidFill>
                  <a:srgbClr val="FFFFFF"/>
                </a:solidFill>
                <a:ea typeface="+mn-lt"/>
                <a:cs typeface="+mn-lt"/>
              </a:rPr>
              <a:t>(MEAN) </a:t>
            </a:r>
            <a:r>
              <a:rPr lang="en-US" b="1">
                <a:solidFill>
                  <a:schemeClr val="bg1">
                    <a:lumMod val="95000"/>
                  </a:schemeClr>
                </a:solidFill>
                <a:ea typeface="+mn-lt"/>
                <a:cs typeface="+mn-lt"/>
              </a:rPr>
              <a:t>: 8234.46</a:t>
            </a:r>
          </a:p>
          <a:p>
            <a:pPr algn="ctr"/>
            <a:r>
              <a:rPr lang="en-US" b="1">
                <a:solidFill>
                  <a:schemeClr val="bg1">
                    <a:lumMod val="95000"/>
                  </a:schemeClr>
                </a:solidFill>
                <a:ea typeface="+mn-lt"/>
                <a:cs typeface="+mn-lt"/>
              </a:rPr>
              <a:t>Standard Deviation: 1058.08</a:t>
            </a:r>
          </a:p>
          <a:p>
            <a:pPr algn="ctr"/>
            <a:r>
              <a:rPr lang="en-US" b="1">
                <a:solidFill>
                  <a:schemeClr val="bg1">
                    <a:lumMod val="95000"/>
                  </a:schemeClr>
                </a:solidFill>
                <a:ea typeface="+mn-lt"/>
                <a:cs typeface="+mn-lt"/>
              </a:rPr>
              <a:t># of States: 13</a:t>
            </a:r>
          </a:p>
        </p:txBody>
      </p:sp>
      <p:sp>
        <p:nvSpPr>
          <p:cNvPr id="13" name="Rectangle: Rounded Corners 12">
            <a:extLst>
              <a:ext uri="{FF2B5EF4-FFF2-40B4-BE49-F238E27FC236}">
                <a16:creationId xmlns:a16="http://schemas.microsoft.com/office/drawing/2014/main" id="{FFDF1030-8A0A-4C54-4FDB-4861EEA9A474}"/>
              </a:ext>
            </a:extLst>
          </p:cNvPr>
          <p:cNvSpPr/>
          <p:nvPr/>
        </p:nvSpPr>
        <p:spPr>
          <a:xfrm>
            <a:off x="702566" y="2806693"/>
            <a:ext cx="3740757" cy="958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cs typeface="Calibri"/>
            </a:endParaRPr>
          </a:p>
          <a:p>
            <a:pPr algn="ctr"/>
            <a:r>
              <a:rPr lang="en-US" sz="1400" b="1">
                <a:cs typeface="Calibri"/>
              </a:rPr>
              <a:t>P(x &gt; 8,000) = 1 – P(8,000 - 8234.46/149.635)</a:t>
            </a:r>
          </a:p>
          <a:p>
            <a:pPr algn="ctr"/>
            <a:r>
              <a:rPr lang="en-US" sz="1400" b="1">
                <a:cs typeface="Calibri"/>
              </a:rPr>
              <a:t>=1 – P(-1.57)</a:t>
            </a:r>
          </a:p>
          <a:p>
            <a:pPr algn="ctr"/>
            <a:endParaRPr lang="en-US">
              <a:cs typeface="Calibri"/>
            </a:endParaRPr>
          </a:p>
        </p:txBody>
      </p:sp>
      <p:sp>
        <p:nvSpPr>
          <p:cNvPr id="15" name="Rectangle: Rounded Corners 14">
            <a:extLst>
              <a:ext uri="{FF2B5EF4-FFF2-40B4-BE49-F238E27FC236}">
                <a16:creationId xmlns:a16="http://schemas.microsoft.com/office/drawing/2014/main" id="{3F19F83B-462E-2305-8A9E-D57DD9594449}"/>
              </a:ext>
            </a:extLst>
          </p:cNvPr>
          <p:cNvSpPr/>
          <p:nvPr/>
        </p:nvSpPr>
        <p:spPr>
          <a:xfrm>
            <a:off x="4709487" y="2806692"/>
            <a:ext cx="3740757" cy="958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cs typeface="Calibri"/>
            </a:endParaRPr>
          </a:p>
          <a:p>
            <a:pPr algn="ctr"/>
            <a:r>
              <a:rPr lang="en-US" sz="1400" b="1">
                <a:cs typeface="Calibri"/>
              </a:rPr>
              <a:t>P(x &gt; 8,000) = 1 – P(8,000 - 8066.25/87.680)</a:t>
            </a:r>
          </a:p>
          <a:p>
            <a:pPr algn="ctr"/>
            <a:r>
              <a:rPr lang="en-US" sz="1400" b="1">
                <a:cs typeface="Calibri"/>
              </a:rPr>
              <a:t>=1 – P(-0.76)</a:t>
            </a:r>
          </a:p>
          <a:p>
            <a:pPr algn="ctr"/>
            <a:endParaRPr lang="en-US" sz="1400">
              <a:cs typeface="Calibri"/>
            </a:endParaRPr>
          </a:p>
        </p:txBody>
      </p:sp>
      <p:sp>
        <p:nvSpPr>
          <p:cNvPr id="17" name="Rectangle: Rounded Corners 16">
            <a:extLst>
              <a:ext uri="{FF2B5EF4-FFF2-40B4-BE49-F238E27FC236}">
                <a16:creationId xmlns:a16="http://schemas.microsoft.com/office/drawing/2014/main" id="{D818B059-C61C-85B4-9AE2-47EB9204D85B}"/>
              </a:ext>
            </a:extLst>
          </p:cNvPr>
          <p:cNvSpPr/>
          <p:nvPr/>
        </p:nvSpPr>
        <p:spPr>
          <a:xfrm>
            <a:off x="1062161" y="4008915"/>
            <a:ext cx="2674757" cy="1108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cs typeface="Calibri"/>
            </a:endParaRPr>
          </a:p>
          <a:p>
            <a:pPr algn="ctr"/>
            <a:r>
              <a:rPr lang="en-US" b="1">
                <a:cs typeface="Calibri"/>
              </a:rPr>
              <a:t>Z = 0.0582</a:t>
            </a:r>
          </a:p>
          <a:p>
            <a:pPr algn="ctr"/>
            <a:r>
              <a:rPr lang="en-US" b="1">
                <a:cs typeface="Calibri"/>
              </a:rPr>
              <a:t>1 -  </a:t>
            </a:r>
            <a:r>
              <a:rPr lang="en-US" b="1">
                <a:ea typeface="+mn-lt"/>
                <a:cs typeface="+mn-lt"/>
              </a:rPr>
              <a:t>0.0582</a:t>
            </a:r>
            <a:endParaRPr lang="en-US">
              <a:ea typeface="+mn-lt"/>
              <a:cs typeface="+mn-lt"/>
            </a:endParaRPr>
          </a:p>
          <a:p>
            <a:pPr algn="ctr"/>
            <a:r>
              <a:rPr lang="en-US" b="1">
                <a:cs typeface="Calibri"/>
              </a:rPr>
              <a:t>= 0.9418 *100 = 94.18% </a:t>
            </a:r>
            <a:endParaRPr lang="en-US"/>
          </a:p>
          <a:p>
            <a:pPr algn="ctr"/>
            <a:endParaRPr lang="en-US" b="1">
              <a:cs typeface="Calibri"/>
            </a:endParaRPr>
          </a:p>
        </p:txBody>
      </p:sp>
      <p:sp>
        <p:nvSpPr>
          <p:cNvPr id="19" name="Rectangle: Rounded Corners 18">
            <a:extLst>
              <a:ext uri="{FF2B5EF4-FFF2-40B4-BE49-F238E27FC236}">
                <a16:creationId xmlns:a16="http://schemas.microsoft.com/office/drawing/2014/main" id="{A402F8DB-DDE0-D10D-F4BD-C529D7AC1081}"/>
              </a:ext>
            </a:extLst>
          </p:cNvPr>
          <p:cNvSpPr/>
          <p:nvPr/>
        </p:nvSpPr>
        <p:spPr>
          <a:xfrm>
            <a:off x="5415834" y="4008914"/>
            <a:ext cx="2674757" cy="1108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cs typeface="Calibri"/>
            </a:endParaRPr>
          </a:p>
          <a:p>
            <a:pPr algn="ctr"/>
            <a:r>
              <a:rPr lang="en-US" b="1">
                <a:cs typeface="Calibri"/>
              </a:rPr>
              <a:t>Z = 0.2236</a:t>
            </a:r>
          </a:p>
          <a:p>
            <a:pPr algn="ctr"/>
            <a:r>
              <a:rPr lang="en-US" b="1">
                <a:cs typeface="Calibri"/>
              </a:rPr>
              <a:t>1 -  </a:t>
            </a:r>
            <a:r>
              <a:rPr lang="en-US" b="1">
                <a:ea typeface="+mn-lt"/>
                <a:cs typeface="+mn-lt"/>
              </a:rPr>
              <a:t>0.2236</a:t>
            </a:r>
            <a:endParaRPr lang="en-US">
              <a:ea typeface="+mn-lt"/>
              <a:cs typeface="+mn-lt"/>
            </a:endParaRPr>
          </a:p>
          <a:p>
            <a:pPr algn="ctr"/>
            <a:r>
              <a:rPr lang="en-US" b="1">
                <a:cs typeface="Calibri"/>
              </a:rPr>
              <a:t>= 0.7764 *100 = 77.64%</a:t>
            </a:r>
            <a:endParaRPr lang="en-US"/>
          </a:p>
          <a:p>
            <a:pPr algn="ctr"/>
            <a:endParaRPr lang="en-US" b="1">
              <a:cs typeface="Calibri"/>
            </a:endParaRPr>
          </a:p>
        </p:txBody>
      </p:sp>
      <p:sp>
        <p:nvSpPr>
          <p:cNvPr id="20" name="Rectangle: Rounded Corners 19">
            <a:extLst>
              <a:ext uri="{FF2B5EF4-FFF2-40B4-BE49-F238E27FC236}">
                <a16:creationId xmlns:a16="http://schemas.microsoft.com/office/drawing/2014/main" id="{83D2B5B9-846F-1992-780B-4EB9A5DF183F}"/>
              </a:ext>
            </a:extLst>
          </p:cNvPr>
          <p:cNvSpPr/>
          <p:nvPr/>
        </p:nvSpPr>
        <p:spPr>
          <a:xfrm>
            <a:off x="4114799" y="4101956"/>
            <a:ext cx="911831" cy="9118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TABLE</a:t>
            </a:r>
          </a:p>
          <a:p>
            <a:pPr algn="ctr"/>
            <a:r>
              <a:rPr lang="en-US">
                <a:cs typeface="Calibri"/>
              </a:rPr>
              <a:t>A.3</a:t>
            </a:r>
          </a:p>
        </p:txBody>
      </p:sp>
      <p:cxnSp>
        <p:nvCxnSpPr>
          <p:cNvPr id="21" name="Straight Arrow Connector 20">
            <a:extLst>
              <a:ext uri="{FF2B5EF4-FFF2-40B4-BE49-F238E27FC236}">
                <a16:creationId xmlns:a16="http://schemas.microsoft.com/office/drawing/2014/main" id="{D661F0F0-B57F-4ED6-EB05-97F77F2F43ED}"/>
              </a:ext>
            </a:extLst>
          </p:cNvPr>
          <p:cNvCxnSpPr/>
          <p:nvPr/>
        </p:nvCxnSpPr>
        <p:spPr>
          <a:xfrm flipV="1">
            <a:off x="5041080" y="4273088"/>
            <a:ext cx="1055668" cy="2799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9C334A-8912-5788-BECE-D052D00316B2}"/>
              </a:ext>
            </a:extLst>
          </p:cNvPr>
          <p:cNvCxnSpPr>
            <a:cxnSpLocks/>
          </p:cNvCxnSpPr>
          <p:nvPr/>
        </p:nvCxnSpPr>
        <p:spPr>
          <a:xfrm flipH="1" flipV="1">
            <a:off x="2988814" y="4285929"/>
            <a:ext cx="1140434" cy="2542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D31A3D-4266-C075-372C-06EEEA7E8EF4}"/>
              </a:ext>
            </a:extLst>
          </p:cNvPr>
          <p:cNvSpPr/>
          <p:nvPr/>
        </p:nvSpPr>
        <p:spPr>
          <a:xfrm>
            <a:off x="549780" y="5275246"/>
            <a:ext cx="8052773" cy="91183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atin typeface="Times New Roman"/>
                <a:cs typeface="Calibri" panose="020F0502020204030204"/>
              </a:rPr>
              <a:t>Observation: There is a 94.18% chance that the sample average of health care costs per capita is greater than $8,000 in the West. There is a 77.64% chance that the sample average of health care costs per capita is greater than $8,000 in the Midwest.</a:t>
            </a:r>
          </a:p>
        </p:txBody>
      </p:sp>
      <p:sp>
        <p:nvSpPr>
          <p:cNvPr id="6" name="Rectangle: Rounded Corners 5">
            <a:extLst>
              <a:ext uri="{FF2B5EF4-FFF2-40B4-BE49-F238E27FC236}">
                <a16:creationId xmlns:a16="http://schemas.microsoft.com/office/drawing/2014/main" id="{FED7CD04-F024-E2FD-81CF-6C540B85C356}"/>
              </a:ext>
            </a:extLst>
          </p:cNvPr>
          <p:cNvSpPr/>
          <p:nvPr/>
        </p:nvSpPr>
        <p:spPr>
          <a:xfrm>
            <a:off x="628650" y="385763"/>
            <a:ext cx="7886700" cy="105727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A:</a:t>
            </a:r>
            <a:r>
              <a:rPr lang="en-US" b="1">
                <a:latin typeface="Times New Roman"/>
                <a:cs typeface="Times New Roman"/>
              </a:rPr>
              <a:t> </a:t>
            </a:r>
            <a:r>
              <a:rPr lang="en-US">
                <a:latin typeface="Times New Roman"/>
                <a:cs typeface="Times New Roman"/>
              </a:rPr>
              <a:t>If the 50 states were divided into 4 different regions: Northeast, South, Midwest, and West, what is the sample average of health care costs per capita during the pandemic that costs were greater than $8,000 ?</a:t>
            </a:r>
            <a:endParaRPr lang="en-US" sz="1800">
              <a:latin typeface="Times New Roman"/>
              <a:cs typeface="Times New Roman"/>
            </a:endParaRPr>
          </a:p>
        </p:txBody>
      </p:sp>
      <p:sp>
        <p:nvSpPr>
          <p:cNvPr id="8" name="Rectangle: Rounded Corners 7">
            <a:extLst>
              <a:ext uri="{FF2B5EF4-FFF2-40B4-BE49-F238E27FC236}">
                <a16:creationId xmlns:a16="http://schemas.microsoft.com/office/drawing/2014/main" id="{C754DA7B-31CC-6612-CF1F-2CF567EBD9B4}"/>
              </a:ext>
            </a:extLst>
          </p:cNvPr>
          <p:cNvSpPr/>
          <p:nvPr/>
        </p:nvSpPr>
        <p:spPr>
          <a:xfrm>
            <a:off x="3463411" y="1717632"/>
            <a:ext cx="985573" cy="92412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mn-lt"/>
                <a:cs typeface="+mn-lt"/>
              </a:rPr>
              <a:t>σ = 1058.08/√50 = 149.635</a:t>
            </a:r>
          </a:p>
        </p:txBody>
      </p:sp>
      <p:sp>
        <p:nvSpPr>
          <p:cNvPr id="9" name="Rectangle: Rounded Corners 8">
            <a:extLst>
              <a:ext uri="{FF2B5EF4-FFF2-40B4-BE49-F238E27FC236}">
                <a16:creationId xmlns:a16="http://schemas.microsoft.com/office/drawing/2014/main" id="{710822AE-E19F-8220-8885-3C7DB02F4234}"/>
              </a:ext>
            </a:extLst>
          </p:cNvPr>
          <p:cNvSpPr/>
          <p:nvPr/>
        </p:nvSpPr>
        <p:spPr>
          <a:xfrm>
            <a:off x="4704734" y="1705342"/>
            <a:ext cx="985573" cy="92412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mn-lt"/>
                <a:cs typeface="+mn-lt"/>
              </a:rPr>
              <a:t>σ = 619.99/√50 = 87.680</a:t>
            </a:r>
          </a:p>
        </p:txBody>
      </p:sp>
    </p:spTree>
    <p:extLst>
      <p:ext uri="{BB962C8B-B14F-4D97-AF65-F5344CB8AC3E}">
        <p14:creationId xmlns:p14="http://schemas.microsoft.com/office/powerpoint/2010/main" val="183930012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6785E52-7850-5779-34E8-B6FC76CCB0FA}"/>
              </a:ext>
            </a:extLst>
          </p:cNvPr>
          <p:cNvSpPr/>
          <p:nvPr/>
        </p:nvSpPr>
        <p:spPr>
          <a:xfrm>
            <a:off x="5781677" y="1632930"/>
            <a:ext cx="3021723" cy="91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highlight>
                  <a:srgbClr val="FFFF00"/>
                </a:highlight>
                <a:cs typeface="Calibri"/>
              </a:rPr>
              <a:t>South</a:t>
            </a:r>
            <a:r>
              <a:rPr lang="en-US" b="1">
                <a:solidFill>
                  <a:schemeClr val="tx1"/>
                </a:solidFill>
                <a:cs typeface="Calibri"/>
              </a:rPr>
              <a:t> </a:t>
            </a:r>
            <a:r>
              <a:rPr lang="en-US" b="1">
                <a:solidFill>
                  <a:srgbClr val="FFFFFF"/>
                </a:solidFill>
                <a:ea typeface="+mn-lt"/>
                <a:cs typeface="+mn-lt"/>
              </a:rPr>
              <a:t>(MEAN) </a:t>
            </a:r>
            <a:r>
              <a:rPr lang="en-US" b="1">
                <a:solidFill>
                  <a:schemeClr val="bg1">
                    <a:lumMod val="95000"/>
                  </a:schemeClr>
                </a:solidFill>
                <a:ea typeface="+mn-lt"/>
                <a:cs typeface="+mn-lt"/>
              </a:rPr>
              <a:t>: 7985.88</a:t>
            </a:r>
          </a:p>
          <a:p>
            <a:pPr algn="ctr"/>
            <a:r>
              <a:rPr lang="en-US" b="1">
                <a:solidFill>
                  <a:schemeClr val="bg1">
                    <a:lumMod val="95000"/>
                  </a:schemeClr>
                </a:solidFill>
                <a:cs typeface="Calibri"/>
              </a:rPr>
              <a:t>Standard Deviation: 1219.97</a:t>
            </a:r>
            <a:endParaRPr lang="en-US">
              <a:solidFill>
                <a:schemeClr val="bg1">
                  <a:lumMod val="95000"/>
                </a:schemeClr>
              </a:solidFill>
              <a:ea typeface="+mn-lt"/>
              <a:cs typeface="+mn-lt"/>
            </a:endParaRPr>
          </a:p>
          <a:p>
            <a:pPr algn="ctr"/>
            <a:r>
              <a:rPr lang="en-US" b="1">
                <a:solidFill>
                  <a:schemeClr val="bg1">
                    <a:lumMod val="95000"/>
                  </a:schemeClr>
                </a:solidFill>
                <a:cs typeface="Calibri"/>
              </a:rPr>
              <a:t># of States: 16</a:t>
            </a:r>
            <a:endParaRPr lang="en-US">
              <a:solidFill>
                <a:schemeClr val="bg1">
                  <a:lumMod val="95000"/>
                </a:schemeClr>
              </a:solidFill>
              <a:ea typeface="+mn-lt"/>
              <a:cs typeface="+mn-lt"/>
            </a:endParaRPr>
          </a:p>
        </p:txBody>
      </p:sp>
      <p:sp>
        <p:nvSpPr>
          <p:cNvPr id="7" name="Rectangle: Rounded Corners 6">
            <a:extLst>
              <a:ext uri="{FF2B5EF4-FFF2-40B4-BE49-F238E27FC236}">
                <a16:creationId xmlns:a16="http://schemas.microsoft.com/office/drawing/2014/main" id="{C73CB142-36B5-E7A6-9D9C-C9875FA0D1D5}"/>
              </a:ext>
            </a:extLst>
          </p:cNvPr>
          <p:cNvSpPr/>
          <p:nvPr/>
        </p:nvSpPr>
        <p:spPr>
          <a:xfrm>
            <a:off x="336787" y="1632931"/>
            <a:ext cx="3021723" cy="91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highlight>
                  <a:srgbClr val="FFFF00"/>
                </a:highlight>
                <a:cs typeface="Calibri"/>
              </a:rPr>
              <a:t>Northeast</a:t>
            </a:r>
            <a:r>
              <a:rPr lang="en-US" b="1">
                <a:solidFill>
                  <a:schemeClr val="tx1"/>
                </a:solidFill>
                <a:cs typeface="Calibri"/>
              </a:rPr>
              <a:t> </a:t>
            </a:r>
            <a:r>
              <a:rPr lang="en-US" b="1">
                <a:solidFill>
                  <a:srgbClr val="FFFFFF"/>
                </a:solidFill>
                <a:ea typeface="+mn-lt"/>
                <a:cs typeface="+mn-lt"/>
              </a:rPr>
              <a:t>(MEAN) </a:t>
            </a:r>
            <a:r>
              <a:rPr lang="en-US" b="1">
                <a:solidFill>
                  <a:schemeClr val="bg1">
                    <a:lumMod val="95000"/>
                  </a:schemeClr>
                </a:solidFill>
                <a:ea typeface="+mn-lt"/>
                <a:cs typeface="+mn-lt"/>
              </a:rPr>
              <a:t>: 8722.89</a:t>
            </a:r>
            <a:endParaRPr lang="en-US">
              <a:solidFill>
                <a:schemeClr val="bg1">
                  <a:lumMod val="95000"/>
                </a:schemeClr>
              </a:solidFill>
              <a:ea typeface="+mn-lt"/>
              <a:cs typeface="+mn-lt"/>
            </a:endParaRPr>
          </a:p>
          <a:p>
            <a:pPr algn="ctr"/>
            <a:r>
              <a:rPr lang="en-US" b="1">
                <a:solidFill>
                  <a:schemeClr val="bg1">
                    <a:lumMod val="95000"/>
                  </a:schemeClr>
                </a:solidFill>
                <a:cs typeface="Calibri"/>
              </a:rPr>
              <a:t>Standard Deviation: 1113.94</a:t>
            </a:r>
            <a:endParaRPr lang="en-US">
              <a:solidFill>
                <a:schemeClr val="bg1">
                  <a:lumMod val="95000"/>
                </a:schemeClr>
              </a:solidFill>
              <a:ea typeface="+mn-lt"/>
              <a:cs typeface="+mn-lt"/>
            </a:endParaRPr>
          </a:p>
          <a:p>
            <a:pPr algn="ctr"/>
            <a:r>
              <a:rPr lang="en-US" b="1">
                <a:solidFill>
                  <a:schemeClr val="bg1">
                    <a:lumMod val="95000"/>
                  </a:schemeClr>
                </a:solidFill>
                <a:cs typeface="Calibri"/>
              </a:rPr>
              <a:t># of States: 9</a:t>
            </a:r>
            <a:endParaRPr lang="en-US">
              <a:solidFill>
                <a:schemeClr val="bg1">
                  <a:lumMod val="95000"/>
                </a:schemeClr>
              </a:solidFill>
              <a:ea typeface="+mn-lt"/>
              <a:cs typeface="+mn-lt"/>
            </a:endParaRPr>
          </a:p>
        </p:txBody>
      </p:sp>
      <p:sp>
        <p:nvSpPr>
          <p:cNvPr id="10" name="Rectangle: Rounded Corners 9">
            <a:extLst>
              <a:ext uri="{FF2B5EF4-FFF2-40B4-BE49-F238E27FC236}">
                <a16:creationId xmlns:a16="http://schemas.microsoft.com/office/drawing/2014/main" id="{7F1F0EFE-583E-20CA-5863-C9D210DC1FA9}"/>
              </a:ext>
            </a:extLst>
          </p:cNvPr>
          <p:cNvSpPr/>
          <p:nvPr/>
        </p:nvSpPr>
        <p:spPr>
          <a:xfrm>
            <a:off x="702566" y="2806693"/>
            <a:ext cx="3740757" cy="958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400" b="1">
              <a:cs typeface="Calibri"/>
            </a:endParaRPr>
          </a:p>
          <a:p>
            <a:pPr algn="ctr"/>
            <a:r>
              <a:rPr lang="en-US" sz="1400" b="1">
                <a:cs typeface="Calibri"/>
              </a:rPr>
              <a:t>P(x &gt; 8,000) = 1 – P(8,000 – 8722.89/157.535)</a:t>
            </a:r>
          </a:p>
          <a:p>
            <a:pPr algn="ctr"/>
            <a:r>
              <a:rPr lang="en-US" sz="1400" b="1">
                <a:cs typeface="Calibri"/>
              </a:rPr>
              <a:t>=1 – P(-4.59)</a:t>
            </a:r>
          </a:p>
          <a:p>
            <a:pPr algn="ctr"/>
            <a:endParaRPr lang="en-US" sz="1400" b="1">
              <a:cs typeface="Calibri"/>
            </a:endParaRPr>
          </a:p>
        </p:txBody>
      </p:sp>
      <p:sp>
        <p:nvSpPr>
          <p:cNvPr id="11" name="Rectangle: Rounded Corners 10">
            <a:extLst>
              <a:ext uri="{FF2B5EF4-FFF2-40B4-BE49-F238E27FC236}">
                <a16:creationId xmlns:a16="http://schemas.microsoft.com/office/drawing/2014/main" id="{83636D4F-998F-15F7-B43C-9E21655277F0}"/>
              </a:ext>
            </a:extLst>
          </p:cNvPr>
          <p:cNvSpPr/>
          <p:nvPr/>
        </p:nvSpPr>
        <p:spPr>
          <a:xfrm>
            <a:off x="4709487" y="2806692"/>
            <a:ext cx="3740757" cy="958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400" b="1">
              <a:cs typeface="Calibri"/>
            </a:endParaRPr>
          </a:p>
          <a:p>
            <a:pPr algn="ctr"/>
            <a:r>
              <a:rPr lang="en-US" sz="1400" b="1">
                <a:cs typeface="Calibri"/>
              </a:rPr>
              <a:t>P(x &gt; 8,000) = 1 – P(8,000 - 7985.88/172.530)</a:t>
            </a:r>
          </a:p>
          <a:p>
            <a:pPr algn="ctr"/>
            <a:r>
              <a:rPr lang="en-US" sz="1400" b="1">
                <a:cs typeface="Calibri"/>
              </a:rPr>
              <a:t>=1 – P(0.08)</a:t>
            </a:r>
          </a:p>
          <a:p>
            <a:pPr algn="ctr"/>
            <a:endParaRPr lang="en-US" sz="1400" b="1">
              <a:cs typeface="Calibri"/>
            </a:endParaRPr>
          </a:p>
        </p:txBody>
      </p:sp>
      <p:sp>
        <p:nvSpPr>
          <p:cNvPr id="12" name="Rectangle: Rounded Corners 11">
            <a:extLst>
              <a:ext uri="{FF2B5EF4-FFF2-40B4-BE49-F238E27FC236}">
                <a16:creationId xmlns:a16="http://schemas.microsoft.com/office/drawing/2014/main" id="{139D5709-B272-E6D2-2CC5-C12D4EAE169B}"/>
              </a:ext>
            </a:extLst>
          </p:cNvPr>
          <p:cNvSpPr/>
          <p:nvPr/>
        </p:nvSpPr>
        <p:spPr>
          <a:xfrm>
            <a:off x="1062161" y="4008915"/>
            <a:ext cx="2674757" cy="1108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1">
              <a:cs typeface="Calibri"/>
            </a:endParaRPr>
          </a:p>
          <a:p>
            <a:pPr algn="ctr"/>
            <a:r>
              <a:rPr lang="en-US" b="1">
                <a:cs typeface="Calibri"/>
              </a:rPr>
              <a:t>Z = 0.00</a:t>
            </a:r>
          </a:p>
          <a:p>
            <a:pPr algn="ctr"/>
            <a:r>
              <a:rPr lang="en-US" b="1">
                <a:cs typeface="Calibri"/>
              </a:rPr>
              <a:t>1 -  0.00 =  *100 = 100%</a:t>
            </a:r>
          </a:p>
          <a:p>
            <a:pPr algn="ctr"/>
            <a:endParaRPr lang="en-US" b="1">
              <a:cs typeface="Calibri"/>
            </a:endParaRPr>
          </a:p>
        </p:txBody>
      </p:sp>
      <p:sp>
        <p:nvSpPr>
          <p:cNvPr id="13" name="Rectangle: Rounded Corners 12">
            <a:extLst>
              <a:ext uri="{FF2B5EF4-FFF2-40B4-BE49-F238E27FC236}">
                <a16:creationId xmlns:a16="http://schemas.microsoft.com/office/drawing/2014/main" id="{8D4C3BE1-6F7A-A96D-C54B-418EEF1EFD9B}"/>
              </a:ext>
            </a:extLst>
          </p:cNvPr>
          <p:cNvSpPr/>
          <p:nvPr/>
        </p:nvSpPr>
        <p:spPr>
          <a:xfrm>
            <a:off x="5415834" y="4008914"/>
            <a:ext cx="2674757" cy="1108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1">
              <a:cs typeface="Calibri"/>
            </a:endParaRPr>
          </a:p>
          <a:p>
            <a:pPr algn="ctr"/>
            <a:r>
              <a:rPr lang="en-US" b="1">
                <a:cs typeface="Calibri"/>
              </a:rPr>
              <a:t>Z = 0.5319</a:t>
            </a:r>
          </a:p>
          <a:p>
            <a:pPr algn="ctr"/>
            <a:r>
              <a:rPr lang="en-US" b="1">
                <a:cs typeface="Calibri"/>
              </a:rPr>
              <a:t>1 -  0.5319 </a:t>
            </a:r>
          </a:p>
          <a:p>
            <a:pPr algn="ctr"/>
            <a:r>
              <a:rPr lang="en-US" b="1">
                <a:cs typeface="Calibri"/>
              </a:rPr>
              <a:t>= 0.4681*100 = 46.81%</a:t>
            </a:r>
          </a:p>
          <a:p>
            <a:pPr algn="ctr"/>
            <a:endParaRPr lang="en-US" b="1">
              <a:cs typeface="Calibri"/>
            </a:endParaRPr>
          </a:p>
        </p:txBody>
      </p:sp>
      <p:sp>
        <p:nvSpPr>
          <p:cNvPr id="15" name="Rectangle: Rounded Corners 14">
            <a:extLst>
              <a:ext uri="{FF2B5EF4-FFF2-40B4-BE49-F238E27FC236}">
                <a16:creationId xmlns:a16="http://schemas.microsoft.com/office/drawing/2014/main" id="{47934E9F-49C2-6E4E-463B-EA814165BD18}"/>
              </a:ext>
            </a:extLst>
          </p:cNvPr>
          <p:cNvSpPr/>
          <p:nvPr/>
        </p:nvSpPr>
        <p:spPr>
          <a:xfrm>
            <a:off x="4114799" y="4101956"/>
            <a:ext cx="911831" cy="9118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TABLE</a:t>
            </a:r>
          </a:p>
          <a:p>
            <a:pPr algn="ctr"/>
            <a:r>
              <a:rPr lang="en-US">
                <a:cs typeface="Calibri"/>
              </a:rPr>
              <a:t>A.3</a:t>
            </a:r>
          </a:p>
        </p:txBody>
      </p:sp>
      <p:cxnSp>
        <p:nvCxnSpPr>
          <p:cNvPr id="19" name="Straight Arrow Connector 18">
            <a:extLst>
              <a:ext uri="{FF2B5EF4-FFF2-40B4-BE49-F238E27FC236}">
                <a16:creationId xmlns:a16="http://schemas.microsoft.com/office/drawing/2014/main" id="{72F81145-33F9-2C9C-143F-34D8AF16A668}"/>
              </a:ext>
            </a:extLst>
          </p:cNvPr>
          <p:cNvCxnSpPr/>
          <p:nvPr/>
        </p:nvCxnSpPr>
        <p:spPr>
          <a:xfrm flipV="1">
            <a:off x="5041080" y="4273088"/>
            <a:ext cx="1055668" cy="2799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AC53E0B-90F7-A909-F0D2-CC2911DF5028}"/>
              </a:ext>
            </a:extLst>
          </p:cNvPr>
          <p:cNvCxnSpPr>
            <a:cxnSpLocks/>
          </p:cNvCxnSpPr>
          <p:nvPr/>
        </p:nvCxnSpPr>
        <p:spPr>
          <a:xfrm flipH="1" flipV="1">
            <a:off x="2988814" y="4285929"/>
            <a:ext cx="1140434" cy="2542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B0AEA240-46FC-0FB7-0791-0718C5F20234}"/>
              </a:ext>
            </a:extLst>
          </p:cNvPr>
          <p:cNvSpPr/>
          <p:nvPr/>
        </p:nvSpPr>
        <p:spPr>
          <a:xfrm>
            <a:off x="628650" y="385763"/>
            <a:ext cx="7886700" cy="105727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A:</a:t>
            </a:r>
            <a:r>
              <a:rPr lang="en-US" b="1">
                <a:latin typeface="Times New Roman"/>
                <a:cs typeface="Times New Roman"/>
              </a:rPr>
              <a:t> </a:t>
            </a:r>
            <a:r>
              <a:rPr lang="en-US">
                <a:latin typeface="Times New Roman"/>
                <a:cs typeface="Times New Roman"/>
              </a:rPr>
              <a:t>If the 50 states were divided into 4 different regions: Northeast, South, Midwest, and West, what is the sample average of health care costs per capita during the pandemic that costs were greater than $8,000 ?</a:t>
            </a:r>
            <a:endParaRPr lang="en-US" sz="1800">
              <a:latin typeface="Times New Roman"/>
              <a:cs typeface="Times New Roman"/>
            </a:endParaRPr>
          </a:p>
        </p:txBody>
      </p:sp>
      <p:sp>
        <p:nvSpPr>
          <p:cNvPr id="3" name="Rectangle: Rounded Corners 2">
            <a:extLst>
              <a:ext uri="{FF2B5EF4-FFF2-40B4-BE49-F238E27FC236}">
                <a16:creationId xmlns:a16="http://schemas.microsoft.com/office/drawing/2014/main" id="{0C7B7619-FB2C-B5B7-6E09-08AC406524BC}"/>
              </a:ext>
            </a:extLst>
          </p:cNvPr>
          <p:cNvSpPr/>
          <p:nvPr/>
        </p:nvSpPr>
        <p:spPr>
          <a:xfrm>
            <a:off x="3463411" y="1631600"/>
            <a:ext cx="985573" cy="92412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mn-lt"/>
                <a:cs typeface="+mn-lt"/>
              </a:rPr>
              <a:t>σ = 1113.94/√50 = 157.535</a:t>
            </a:r>
          </a:p>
        </p:txBody>
      </p:sp>
      <p:sp>
        <p:nvSpPr>
          <p:cNvPr id="18" name="Rectangle: Rounded Corners 17">
            <a:extLst>
              <a:ext uri="{FF2B5EF4-FFF2-40B4-BE49-F238E27FC236}">
                <a16:creationId xmlns:a16="http://schemas.microsoft.com/office/drawing/2014/main" id="{69266C39-2BB0-3F7F-5A72-275A067F3372}"/>
              </a:ext>
            </a:extLst>
          </p:cNvPr>
          <p:cNvSpPr/>
          <p:nvPr/>
        </p:nvSpPr>
        <p:spPr>
          <a:xfrm>
            <a:off x="4704733" y="1631599"/>
            <a:ext cx="985573" cy="92412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ea typeface="+mn-lt"/>
                <a:cs typeface="+mn-lt"/>
              </a:rPr>
              <a:t>σ = 1219.97/√50 = 172.530</a:t>
            </a:r>
          </a:p>
        </p:txBody>
      </p:sp>
      <p:sp>
        <p:nvSpPr>
          <p:cNvPr id="6" name="Rectangle: Rounded Corners 5">
            <a:extLst>
              <a:ext uri="{FF2B5EF4-FFF2-40B4-BE49-F238E27FC236}">
                <a16:creationId xmlns:a16="http://schemas.microsoft.com/office/drawing/2014/main" id="{88DF8697-CE0A-5D7F-6F49-9DCF23E5DB85}"/>
              </a:ext>
            </a:extLst>
          </p:cNvPr>
          <p:cNvSpPr/>
          <p:nvPr/>
        </p:nvSpPr>
        <p:spPr>
          <a:xfrm>
            <a:off x="549780" y="5275246"/>
            <a:ext cx="8052773" cy="91183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atin typeface="Times New Roman"/>
                <a:cs typeface="Calibri" panose="020F0502020204030204"/>
              </a:rPr>
              <a:t>Observation: There is a 100% chance that the sample average of health care costs per capita is greater than $8,000 in the Northeast. There is a 46.81% chance that the sample average of health care costs per capita is greater than $8,000 in the South.</a:t>
            </a:r>
          </a:p>
        </p:txBody>
      </p:sp>
    </p:spTree>
    <p:extLst>
      <p:ext uri="{BB962C8B-B14F-4D97-AF65-F5344CB8AC3E}">
        <p14:creationId xmlns:p14="http://schemas.microsoft.com/office/powerpoint/2010/main" val="355083739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8CEDED0-E2F1-3B7C-2A17-32A6693FAFC4}"/>
              </a:ext>
            </a:extLst>
          </p:cNvPr>
          <p:cNvSpPr/>
          <p:nvPr/>
        </p:nvSpPr>
        <p:spPr>
          <a:xfrm>
            <a:off x="7409164" y="1711818"/>
            <a:ext cx="1458857" cy="84234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Calibri" panose="020F0502020204030204"/>
              </a:rPr>
              <a:t>Using Table A.3 to find z values</a:t>
            </a:r>
            <a:endParaRPr lang="en-US"/>
          </a:p>
        </p:txBody>
      </p:sp>
      <p:sp>
        <p:nvSpPr>
          <p:cNvPr id="4" name="Rectangle: Rounded Corners 3">
            <a:extLst>
              <a:ext uri="{FF2B5EF4-FFF2-40B4-BE49-F238E27FC236}">
                <a16:creationId xmlns:a16="http://schemas.microsoft.com/office/drawing/2014/main" id="{B3C159E3-28FE-37AE-571C-137A51676D93}"/>
              </a:ext>
            </a:extLst>
          </p:cNvPr>
          <p:cNvSpPr/>
          <p:nvPr/>
        </p:nvSpPr>
        <p:spPr>
          <a:xfrm>
            <a:off x="628650" y="385763"/>
            <a:ext cx="7886700" cy="105727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A:</a:t>
            </a:r>
            <a:r>
              <a:rPr lang="en-US" b="1">
                <a:latin typeface="Times New Roman"/>
                <a:cs typeface="Times New Roman"/>
              </a:rPr>
              <a:t> </a:t>
            </a:r>
            <a:r>
              <a:rPr lang="en-US">
                <a:latin typeface="Times New Roman"/>
                <a:cs typeface="Times New Roman"/>
              </a:rPr>
              <a:t>If the 50 states were divided into 4 different regions: Northeast, South, Midwest, and West, what is the sample average of health care costs per capita during the pandemic that costs were greater than $8,000 ?</a:t>
            </a:r>
            <a:endParaRPr lang="en-US" sz="1800">
              <a:latin typeface="Times New Roman"/>
              <a:cs typeface="Times New Roman"/>
            </a:endParaRPr>
          </a:p>
        </p:txBody>
      </p:sp>
      <p:pic>
        <p:nvPicPr>
          <p:cNvPr id="8" name="Picture 8" descr="Table&#10;&#10;Description automatically generated">
            <a:extLst>
              <a:ext uri="{FF2B5EF4-FFF2-40B4-BE49-F238E27FC236}">
                <a16:creationId xmlns:a16="http://schemas.microsoft.com/office/drawing/2014/main" id="{F5200B37-E331-2FE6-54BD-3DA90255B312}"/>
              </a:ext>
            </a:extLst>
          </p:cNvPr>
          <p:cNvPicPr>
            <a:picLocks noChangeAspect="1"/>
          </p:cNvPicPr>
          <p:nvPr/>
        </p:nvPicPr>
        <p:blipFill>
          <a:blip r:embed="rId2"/>
          <a:stretch>
            <a:fillRect/>
          </a:stretch>
        </p:blipFill>
        <p:spPr>
          <a:xfrm>
            <a:off x="349625" y="1714563"/>
            <a:ext cx="6925234" cy="2460687"/>
          </a:xfrm>
          <a:prstGeom prst="rect">
            <a:avLst/>
          </a:prstGeom>
        </p:spPr>
      </p:pic>
      <p:pic>
        <p:nvPicPr>
          <p:cNvPr id="9" name="Picture 9" descr="Table&#10;&#10;Description automatically generated">
            <a:extLst>
              <a:ext uri="{FF2B5EF4-FFF2-40B4-BE49-F238E27FC236}">
                <a16:creationId xmlns:a16="http://schemas.microsoft.com/office/drawing/2014/main" id="{6FEEC70B-E50A-A6C8-8823-D0C1485AB501}"/>
              </a:ext>
            </a:extLst>
          </p:cNvPr>
          <p:cNvPicPr>
            <a:picLocks noChangeAspect="1"/>
          </p:cNvPicPr>
          <p:nvPr/>
        </p:nvPicPr>
        <p:blipFill>
          <a:blip r:embed="rId3"/>
          <a:stretch>
            <a:fillRect/>
          </a:stretch>
        </p:blipFill>
        <p:spPr>
          <a:xfrm>
            <a:off x="349624" y="4168273"/>
            <a:ext cx="6925235" cy="1896666"/>
          </a:xfrm>
          <a:prstGeom prst="rect">
            <a:avLst/>
          </a:prstGeom>
        </p:spPr>
      </p:pic>
      <p:cxnSp>
        <p:nvCxnSpPr>
          <p:cNvPr id="11" name="Straight Arrow Connector 10">
            <a:extLst>
              <a:ext uri="{FF2B5EF4-FFF2-40B4-BE49-F238E27FC236}">
                <a16:creationId xmlns:a16="http://schemas.microsoft.com/office/drawing/2014/main" id="{B207D9DB-2875-0567-A35F-19EEA167028A}"/>
              </a:ext>
            </a:extLst>
          </p:cNvPr>
          <p:cNvCxnSpPr/>
          <p:nvPr/>
        </p:nvCxnSpPr>
        <p:spPr>
          <a:xfrm flipH="1" flipV="1">
            <a:off x="5857876" y="2442323"/>
            <a:ext cx="1653988" cy="376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FC1C5A9-6C25-E051-43A6-E30BC0F58646}"/>
              </a:ext>
            </a:extLst>
          </p:cNvPr>
          <p:cNvSpPr/>
          <p:nvPr/>
        </p:nvSpPr>
        <p:spPr>
          <a:xfrm>
            <a:off x="7591660" y="2662717"/>
            <a:ext cx="1093866" cy="49656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Times New Roman"/>
                <a:cs typeface="Calibri" panose="020F0502020204030204"/>
              </a:rPr>
              <a:t>West</a:t>
            </a:r>
          </a:p>
        </p:txBody>
      </p:sp>
      <p:sp>
        <p:nvSpPr>
          <p:cNvPr id="13" name="Rectangle: Rounded Corners 12">
            <a:extLst>
              <a:ext uri="{FF2B5EF4-FFF2-40B4-BE49-F238E27FC236}">
                <a16:creationId xmlns:a16="http://schemas.microsoft.com/office/drawing/2014/main" id="{6A12AFE1-A02A-09FA-120D-936702D0077E}"/>
              </a:ext>
            </a:extLst>
          </p:cNvPr>
          <p:cNvSpPr/>
          <p:nvPr/>
        </p:nvSpPr>
        <p:spPr>
          <a:xfrm>
            <a:off x="7591659" y="3431120"/>
            <a:ext cx="1093866" cy="49656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Times New Roman"/>
                <a:cs typeface="Calibri" panose="020F0502020204030204"/>
              </a:rPr>
              <a:t>Midwest</a:t>
            </a:r>
          </a:p>
        </p:txBody>
      </p:sp>
      <p:cxnSp>
        <p:nvCxnSpPr>
          <p:cNvPr id="15" name="Straight Arrow Connector 14">
            <a:extLst>
              <a:ext uri="{FF2B5EF4-FFF2-40B4-BE49-F238E27FC236}">
                <a16:creationId xmlns:a16="http://schemas.microsoft.com/office/drawing/2014/main" id="{14CB056F-0E51-99C6-8521-A70D8177EA64}"/>
              </a:ext>
            </a:extLst>
          </p:cNvPr>
          <p:cNvCxnSpPr>
            <a:cxnSpLocks/>
          </p:cNvCxnSpPr>
          <p:nvPr/>
        </p:nvCxnSpPr>
        <p:spPr>
          <a:xfrm flipH="1">
            <a:off x="5195128" y="3731319"/>
            <a:ext cx="2355156" cy="364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409DAD6-E0B7-350C-4719-BE5E96E7D5FD}"/>
              </a:ext>
            </a:extLst>
          </p:cNvPr>
          <p:cNvSpPr/>
          <p:nvPr/>
        </p:nvSpPr>
        <p:spPr>
          <a:xfrm>
            <a:off x="7591658" y="4170708"/>
            <a:ext cx="1093866" cy="49656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Times New Roman"/>
                <a:cs typeface="Calibri" panose="020F0502020204030204"/>
              </a:rPr>
              <a:t>South</a:t>
            </a:r>
          </a:p>
        </p:txBody>
      </p:sp>
      <p:sp>
        <p:nvSpPr>
          <p:cNvPr id="17" name="Rectangle: Rounded Corners 16">
            <a:extLst>
              <a:ext uri="{FF2B5EF4-FFF2-40B4-BE49-F238E27FC236}">
                <a16:creationId xmlns:a16="http://schemas.microsoft.com/office/drawing/2014/main" id="{54498370-3FA8-6458-2D02-74C329BAA7F0}"/>
              </a:ext>
            </a:extLst>
          </p:cNvPr>
          <p:cNvSpPr/>
          <p:nvPr/>
        </p:nvSpPr>
        <p:spPr>
          <a:xfrm>
            <a:off x="7505214" y="4929506"/>
            <a:ext cx="1266756" cy="109207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Times New Roman"/>
                <a:cs typeface="Calibri" panose="020F0502020204030204"/>
              </a:rPr>
              <a:t>Northeast was at most 0.00</a:t>
            </a:r>
          </a:p>
        </p:txBody>
      </p:sp>
      <p:cxnSp>
        <p:nvCxnSpPr>
          <p:cNvPr id="18" name="Straight Arrow Connector 17">
            <a:extLst>
              <a:ext uri="{FF2B5EF4-FFF2-40B4-BE49-F238E27FC236}">
                <a16:creationId xmlns:a16="http://schemas.microsoft.com/office/drawing/2014/main" id="{1B23BA51-7D28-A7D8-D13C-8EB5A4F3C90A}"/>
              </a:ext>
            </a:extLst>
          </p:cNvPr>
          <p:cNvCxnSpPr>
            <a:cxnSpLocks/>
          </p:cNvCxnSpPr>
          <p:nvPr/>
        </p:nvCxnSpPr>
        <p:spPr>
          <a:xfrm flipH="1">
            <a:off x="6530227" y="4432486"/>
            <a:ext cx="991241" cy="2189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6908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1D945BC-EADA-476B-9C6F-6BBE9CF50BCC}"/>
              </a:ext>
            </a:extLst>
          </p:cNvPr>
          <p:cNvSpPr/>
          <p:nvPr/>
        </p:nvSpPr>
        <p:spPr>
          <a:xfrm>
            <a:off x="628650" y="260897"/>
            <a:ext cx="7886700" cy="74991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b="1"/>
              <a:t>PART B:</a:t>
            </a:r>
            <a:r>
              <a:rPr lang="en-US" b="1">
                <a:latin typeface="Times New Roman"/>
                <a:cs typeface="Times New Roman"/>
              </a:rPr>
              <a:t> </a:t>
            </a:r>
            <a:r>
              <a:rPr lang="en-US">
                <a:latin typeface="Times New Roman"/>
                <a:cs typeface="Times New Roman"/>
              </a:rPr>
              <a:t>Between Health Care Costs and Population Fully Vaccinated, is there a strong correlation with daily average hospitalizations during COVID-19?</a:t>
            </a:r>
            <a:endParaRPr lang="en-US">
              <a:ea typeface="+mn-lt"/>
              <a:cs typeface="+mn-lt"/>
            </a:endParaRPr>
          </a:p>
        </p:txBody>
      </p:sp>
      <p:pic>
        <p:nvPicPr>
          <p:cNvPr id="10" name="Picture 10" descr="Diagram&#10;&#10;Description automatically generated">
            <a:extLst>
              <a:ext uri="{FF2B5EF4-FFF2-40B4-BE49-F238E27FC236}">
                <a16:creationId xmlns:a16="http://schemas.microsoft.com/office/drawing/2014/main" id="{0109B107-B882-736C-5A6E-91E8E9553540}"/>
              </a:ext>
            </a:extLst>
          </p:cNvPr>
          <p:cNvPicPr>
            <a:picLocks noChangeAspect="1"/>
          </p:cNvPicPr>
          <p:nvPr/>
        </p:nvPicPr>
        <p:blipFill>
          <a:blip r:embed="rId2"/>
          <a:stretch>
            <a:fillRect/>
          </a:stretch>
        </p:blipFill>
        <p:spPr>
          <a:xfrm>
            <a:off x="1921" y="1147339"/>
            <a:ext cx="9140157" cy="4909103"/>
          </a:xfrm>
          <a:prstGeom prst="rect">
            <a:avLst/>
          </a:prstGeom>
        </p:spPr>
      </p:pic>
      <p:sp>
        <p:nvSpPr>
          <p:cNvPr id="11" name="Rectangle: Rounded Corners 10">
            <a:extLst>
              <a:ext uri="{FF2B5EF4-FFF2-40B4-BE49-F238E27FC236}">
                <a16:creationId xmlns:a16="http://schemas.microsoft.com/office/drawing/2014/main" id="{F194F623-B83D-3273-4480-8B9DB93B6928}"/>
              </a:ext>
            </a:extLst>
          </p:cNvPr>
          <p:cNvSpPr/>
          <p:nvPr/>
        </p:nvSpPr>
        <p:spPr>
          <a:xfrm>
            <a:off x="626969" y="5458305"/>
            <a:ext cx="5638158" cy="9124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Open Markov: Here is data relationship, mostly focused on Health Care Costs, Population Fully Vaccinated and Daily Average Hospitalizations</a:t>
            </a:r>
          </a:p>
        </p:txBody>
      </p:sp>
    </p:spTree>
    <p:extLst>
      <p:ext uri="{BB962C8B-B14F-4D97-AF65-F5344CB8AC3E}">
        <p14:creationId xmlns:p14="http://schemas.microsoft.com/office/powerpoint/2010/main" val="42298409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F825455-15BE-BA7C-5EBD-799345217794}"/>
              </a:ext>
            </a:extLst>
          </p:cNvPr>
          <p:cNvPicPr>
            <a:picLocks noChangeAspect="1"/>
          </p:cNvPicPr>
          <p:nvPr/>
        </p:nvPicPr>
        <p:blipFill>
          <a:blip r:embed="rId2"/>
          <a:stretch>
            <a:fillRect/>
          </a:stretch>
        </p:blipFill>
        <p:spPr>
          <a:xfrm>
            <a:off x="1397524" y="1014519"/>
            <a:ext cx="6360736" cy="1105375"/>
          </a:xfrm>
          <a:prstGeom prst="rect">
            <a:avLst/>
          </a:prstGeom>
        </p:spPr>
      </p:pic>
      <p:sp>
        <p:nvSpPr>
          <p:cNvPr id="6" name="Rectangle: Rounded Corners 5">
            <a:extLst>
              <a:ext uri="{FF2B5EF4-FFF2-40B4-BE49-F238E27FC236}">
                <a16:creationId xmlns:a16="http://schemas.microsoft.com/office/drawing/2014/main" id="{8F4B7644-DA08-1E8A-E94A-1CDFB8D06001}"/>
              </a:ext>
            </a:extLst>
          </p:cNvPr>
          <p:cNvSpPr/>
          <p:nvPr/>
        </p:nvSpPr>
        <p:spPr>
          <a:xfrm>
            <a:off x="628650" y="260897"/>
            <a:ext cx="7886700" cy="74991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b="1"/>
              <a:t>PART B:</a:t>
            </a:r>
            <a:r>
              <a:rPr lang="en-US" b="1">
                <a:latin typeface="Times New Roman"/>
                <a:cs typeface="Times New Roman"/>
              </a:rPr>
              <a:t> </a:t>
            </a:r>
            <a:r>
              <a:rPr lang="en-US">
                <a:latin typeface="Times New Roman"/>
                <a:cs typeface="Times New Roman"/>
              </a:rPr>
              <a:t>Between Health Care Costs and Population Fully Vaccinated, is there a strong correlation with daily average hospitalizations during COVID-19?</a:t>
            </a:r>
            <a:endParaRPr lang="en-US">
              <a:ea typeface="+mn-lt"/>
              <a:cs typeface="+mn-lt"/>
            </a:endParaRPr>
          </a:p>
        </p:txBody>
      </p:sp>
      <p:sp>
        <p:nvSpPr>
          <p:cNvPr id="8" name="Rectangle: Rounded Corners 7">
            <a:extLst>
              <a:ext uri="{FF2B5EF4-FFF2-40B4-BE49-F238E27FC236}">
                <a16:creationId xmlns:a16="http://schemas.microsoft.com/office/drawing/2014/main" id="{8BAB24D7-6C05-489B-36DC-8DB54C271114}"/>
              </a:ext>
            </a:extLst>
          </p:cNvPr>
          <p:cNvSpPr/>
          <p:nvPr/>
        </p:nvSpPr>
        <p:spPr>
          <a:xfrm>
            <a:off x="921556" y="2076438"/>
            <a:ext cx="7287848" cy="629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With a LOW population fully vaccinated and health care costs per capita, the daily average in hospitals is 0.9368 or 93.68%</a:t>
            </a:r>
          </a:p>
        </p:txBody>
      </p:sp>
      <p:pic>
        <p:nvPicPr>
          <p:cNvPr id="9" name="Picture 9" descr="Chart, bar chart&#10;&#10;Description automatically generated">
            <a:extLst>
              <a:ext uri="{FF2B5EF4-FFF2-40B4-BE49-F238E27FC236}">
                <a16:creationId xmlns:a16="http://schemas.microsoft.com/office/drawing/2014/main" id="{403C133B-F51B-1FC4-22EE-3B54FA3E9296}"/>
              </a:ext>
            </a:extLst>
          </p:cNvPr>
          <p:cNvPicPr>
            <a:picLocks noChangeAspect="1"/>
          </p:cNvPicPr>
          <p:nvPr/>
        </p:nvPicPr>
        <p:blipFill rotWithShape="1">
          <a:blip r:embed="rId3"/>
          <a:srcRect l="-186" t="3448" b="-1150"/>
          <a:stretch/>
        </p:blipFill>
        <p:spPr>
          <a:xfrm>
            <a:off x="1397524" y="2746557"/>
            <a:ext cx="6337168" cy="1011155"/>
          </a:xfrm>
          <a:prstGeom prst="rect">
            <a:avLst/>
          </a:prstGeom>
        </p:spPr>
      </p:pic>
      <p:sp>
        <p:nvSpPr>
          <p:cNvPr id="10" name="Rectangle: Rounded Corners 9">
            <a:extLst>
              <a:ext uri="{FF2B5EF4-FFF2-40B4-BE49-F238E27FC236}">
                <a16:creationId xmlns:a16="http://schemas.microsoft.com/office/drawing/2014/main" id="{F268D39D-3A6A-BC5F-A4FA-18F9E7F4A4C4}"/>
              </a:ext>
            </a:extLst>
          </p:cNvPr>
          <p:cNvSpPr/>
          <p:nvPr/>
        </p:nvSpPr>
        <p:spPr>
          <a:xfrm>
            <a:off x="921556" y="3749696"/>
            <a:ext cx="7287848" cy="629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With a MEDIUM population fully vaccinated and health care costs per capita, the daily average in hospitals is 0.5556 or 55.56%</a:t>
            </a:r>
          </a:p>
        </p:txBody>
      </p:sp>
      <p:pic>
        <p:nvPicPr>
          <p:cNvPr id="11" name="Picture 11" descr="Chart&#10;&#10;Description automatically generated">
            <a:extLst>
              <a:ext uri="{FF2B5EF4-FFF2-40B4-BE49-F238E27FC236}">
                <a16:creationId xmlns:a16="http://schemas.microsoft.com/office/drawing/2014/main" id="{BC7D9B7A-C0A3-8A02-32E1-5164DBB28B74}"/>
              </a:ext>
            </a:extLst>
          </p:cNvPr>
          <p:cNvPicPr>
            <a:picLocks noChangeAspect="1"/>
          </p:cNvPicPr>
          <p:nvPr/>
        </p:nvPicPr>
        <p:blipFill rotWithShape="1">
          <a:blip r:embed="rId4"/>
          <a:srcRect l="186" t="7447" b="1064"/>
          <a:stretch/>
        </p:blipFill>
        <p:spPr>
          <a:xfrm>
            <a:off x="1409307" y="4464842"/>
            <a:ext cx="6337175" cy="1004627"/>
          </a:xfrm>
          <a:prstGeom prst="rect">
            <a:avLst/>
          </a:prstGeom>
        </p:spPr>
      </p:pic>
      <p:sp>
        <p:nvSpPr>
          <p:cNvPr id="12" name="Rectangle: Rounded Corners 11">
            <a:extLst>
              <a:ext uri="{FF2B5EF4-FFF2-40B4-BE49-F238E27FC236}">
                <a16:creationId xmlns:a16="http://schemas.microsoft.com/office/drawing/2014/main" id="{A7607BDC-B1D2-0E2B-7B38-E62A4901DE4F}"/>
              </a:ext>
            </a:extLst>
          </p:cNvPr>
          <p:cNvSpPr/>
          <p:nvPr/>
        </p:nvSpPr>
        <p:spPr>
          <a:xfrm>
            <a:off x="933339" y="5552572"/>
            <a:ext cx="7287848" cy="629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With a HIGH population fully vaccinated and health care costs per capita, the daily average in hospitals is 0.6000 or 60.00%</a:t>
            </a:r>
          </a:p>
        </p:txBody>
      </p:sp>
    </p:spTree>
    <p:extLst>
      <p:ext uri="{BB962C8B-B14F-4D97-AF65-F5344CB8AC3E}">
        <p14:creationId xmlns:p14="http://schemas.microsoft.com/office/powerpoint/2010/main" val="15932194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89FCE-7116-18A7-E7AA-27EF3AD457A8}"/>
              </a:ext>
            </a:extLst>
          </p:cNvPr>
          <p:cNvSpPr>
            <a:spLocks noGrp="1"/>
          </p:cNvSpPr>
          <p:nvPr>
            <p:ph idx="1"/>
          </p:nvPr>
        </p:nvSpPr>
        <p:spPr>
          <a:xfrm>
            <a:off x="628650" y="1566388"/>
            <a:ext cx="7886700" cy="4203983"/>
          </a:xfrm>
        </p:spPr>
        <p:txBody>
          <a:bodyPr vert="horz" lIns="91440" tIns="45720" rIns="91440" bIns="45720" rtlCol="0" anchor="t">
            <a:normAutofit/>
          </a:bodyPr>
          <a:lstStyle/>
          <a:p>
            <a:r>
              <a:rPr lang="en-US">
                <a:latin typeface="Times New Roman"/>
                <a:cs typeface="Times New Roman"/>
              </a:rPr>
              <a:t>With a </a:t>
            </a:r>
            <a:r>
              <a:rPr lang="en-US">
                <a:highlight>
                  <a:srgbClr val="FFFF00"/>
                </a:highlight>
                <a:latin typeface="Times New Roman"/>
                <a:cs typeface="Times New Roman"/>
              </a:rPr>
              <a:t>LOW</a:t>
            </a:r>
            <a:r>
              <a:rPr lang="en-US">
                <a:latin typeface="Times New Roman"/>
                <a:cs typeface="Times New Roman"/>
              </a:rPr>
              <a:t> population fully vaccinated and health care costs, the population is 93.68% less likely to be in the hospital.</a:t>
            </a:r>
          </a:p>
          <a:p>
            <a:r>
              <a:rPr lang="en-US">
                <a:latin typeface="Times New Roman"/>
                <a:cs typeface="Times New Roman"/>
              </a:rPr>
              <a:t>With a </a:t>
            </a:r>
            <a:r>
              <a:rPr lang="en-US">
                <a:highlight>
                  <a:srgbClr val="FFFF00"/>
                </a:highlight>
                <a:latin typeface="Times New Roman"/>
                <a:cs typeface="Times New Roman"/>
              </a:rPr>
              <a:t>MEDIUM</a:t>
            </a:r>
            <a:r>
              <a:rPr lang="en-US">
                <a:latin typeface="Times New Roman"/>
                <a:cs typeface="Times New Roman"/>
              </a:rPr>
              <a:t> population </a:t>
            </a:r>
            <a:r>
              <a:rPr lang="en-US">
                <a:latin typeface="Times New Roman"/>
                <a:ea typeface="+mn-lt"/>
                <a:cs typeface="Times New Roman"/>
              </a:rPr>
              <a:t>fully vaccinated and health care costs, a little more than half the population at 55.56% are likely to be in the hospital.</a:t>
            </a:r>
          </a:p>
          <a:p>
            <a:r>
              <a:rPr lang="en-US">
                <a:latin typeface="Times New Roman"/>
                <a:ea typeface="+mn-lt"/>
                <a:cs typeface="Times New Roman"/>
              </a:rPr>
              <a:t>With a </a:t>
            </a:r>
            <a:r>
              <a:rPr lang="en-US">
                <a:highlight>
                  <a:srgbClr val="FFFF00"/>
                </a:highlight>
                <a:latin typeface="Times New Roman"/>
                <a:ea typeface="+mn-lt"/>
                <a:cs typeface="Times New Roman"/>
              </a:rPr>
              <a:t>HIGH</a:t>
            </a:r>
            <a:r>
              <a:rPr lang="en-US">
                <a:latin typeface="Times New Roman"/>
                <a:ea typeface="+mn-lt"/>
                <a:cs typeface="Times New Roman"/>
              </a:rPr>
              <a:t> population fully vaccinated and health care costs, the population is 60.00% likely to be in the hospital.</a:t>
            </a:r>
            <a:endParaRPr lang="en-US">
              <a:latin typeface="Times New Roman"/>
              <a:cs typeface="Times New Roman"/>
            </a:endParaRPr>
          </a:p>
        </p:txBody>
      </p:sp>
      <p:sp>
        <p:nvSpPr>
          <p:cNvPr id="7" name="Rectangle: Rounded Corners 6">
            <a:extLst>
              <a:ext uri="{FF2B5EF4-FFF2-40B4-BE49-F238E27FC236}">
                <a16:creationId xmlns:a16="http://schemas.microsoft.com/office/drawing/2014/main" id="{BB3D1A80-7BC8-6D60-69A8-4C4537944DAD}"/>
              </a:ext>
            </a:extLst>
          </p:cNvPr>
          <p:cNvSpPr/>
          <p:nvPr/>
        </p:nvSpPr>
        <p:spPr>
          <a:xfrm>
            <a:off x="1795217" y="425866"/>
            <a:ext cx="5553566" cy="596729"/>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90000"/>
              </a:lnSpc>
              <a:spcBef>
                <a:spcPts val="1000"/>
              </a:spcBef>
            </a:pPr>
            <a:r>
              <a:rPr lang="en-US" b="1">
                <a:latin typeface="Times New Roman"/>
                <a:cs typeface="Times New Roman"/>
              </a:rPr>
              <a:t>PART B Conclusion</a:t>
            </a:r>
            <a:endParaRPr lang="en-US" b="1">
              <a:latin typeface="Times New Roman"/>
              <a:ea typeface="+mn-lt"/>
              <a:cs typeface="Times New Roman"/>
            </a:endParaRPr>
          </a:p>
        </p:txBody>
      </p:sp>
    </p:spTree>
    <p:extLst>
      <p:ext uri="{BB962C8B-B14F-4D97-AF65-F5344CB8AC3E}">
        <p14:creationId xmlns:p14="http://schemas.microsoft.com/office/powerpoint/2010/main" val="3916241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25C6-FCC6-4C68-A7F3-A1190F74D6E3}"/>
              </a:ext>
            </a:extLst>
          </p:cNvPr>
          <p:cNvSpPr>
            <a:spLocks noGrp="1"/>
          </p:cNvSpPr>
          <p:nvPr>
            <p:ph type="title"/>
          </p:nvPr>
        </p:nvSpPr>
        <p:spPr/>
        <p:txBody>
          <a:bodyPr/>
          <a:lstStyle/>
          <a:p>
            <a:r>
              <a:rPr lang="en-US">
                <a:ea typeface="Calibri Light"/>
                <a:cs typeface="Calibri Light"/>
              </a:rPr>
              <a:t>Fitted line plot analysis </a:t>
            </a:r>
          </a:p>
        </p:txBody>
      </p:sp>
      <p:sp>
        <p:nvSpPr>
          <p:cNvPr id="3" name="Content Placeholder 2">
            <a:extLst>
              <a:ext uri="{FF2B5EF4-FFF2-40B4-BE49-F238E27FC236}">
                <a16:creationId xmlns:a16="http://schemas.microsoft.com/office/drawing/2014/main" id="{E8D53BC1-4481-9FF2-FF46-A8E0E4427607}"/>
              </a:ext>
            </a:extLst>
          </p:cNvPr>
          <p:cNvSpPr>
            <a:spLocks noGrp="1"/>
          </p:cNvSpPr>
          <p:nvPr>
            <p:ph idx="1"/>
          </p:nvPr>
        </p:nvSpPr>
        <p:spPr>
          <a:xfrm>
            <a:off x="628650" y="1825625"/>
            <a:ext cx="8341662" cy="5091532"/>
          </a:xfrm>
        </p:spPr>
        <p:txBody>
          <a:bodyPr vert="horz" lIns="91440" tIns="45720" rIns="91440" bIns="45720" rtlCol="0" anchor="t">
            <a:normAutofit/>
          </a:bodyPr>
          <a:lstStyle/>
          <a:p>
            <a:r>
              <a:rPr lang="en-US">
                <a:ea typeface="Calibri"/>
                <a:cs typeface="Calibri"/>
              </a:rPr>
              <a:t>We compared Full vaccinated Residents to fully vaccinated Resident with booster shots to staff in the same categories. We did this to figure out if staff or residents were more likely to receive a booster shot. </a:t>
            </a:r>
            <a:endParaRPr lang="en-US"/>
          </a:p>
        </p:txBody>
      </p:sp>
      <p:pic>
        <p:nvPicPr>
          <p:cNvPr id="5" name="Picture 4" descr="Chart, scatter chart&#10;&#10;Description automatically generated">
            <a:extLst>
              <a:ext uri="{FF2B5EF4-FFF2-40B4-BE49-F238E27FC236}">
                <a16:creationId xmlns:a16="http://schemas.microsoft.com/office/drawing/2014/main" id="{62785D49-1A48-217C-4C1F-D1EFEEB7484F}"/>
              </a:ext>
            </a:extLst>
          </p:cNvPr>
          <p:cNvPicPr>
            <a:picLocks noChangeAspect="1"/>
          </p:cNvPicPr>
          <p:nvPr/>
        </p:nvPicPr>
        <p:blipFill>
          <a:blip r:embed="rId2"/>
          <a:stretch>
            <a:fillRect/>
          </a:stretch>
        </p:blipFill>
        <p:spPr>
          <a:xfrm>
            <a:off x="498958" y="3408530"/>
            <a:ext cx="4213196" cy="2808798"/>
          </a:xfrm>
          <a:prstGeom prst="rect">
            <a:avLst/>
          </a:prstGeom>
        </p:spPr>
      </p:pic>
      <p:pic>
        <p:nvPicPr>
          <p:cNvPr id="7" name="Picture 5" descr="Chart, scatter chart&#10;&#10;Description automatically generated">
            <a:extLst>
              <a:ext uri="{FF2B5EF4-FFF2-40B4-BE49-F238E27FC236}">
                <a16:creationId xmlns:a16="http://schemas.microsoft.com/office/drawing/2014/main" id="{C10178F6-9B26-07DE-0E80-0E7061ACF7CB}"/>
              </a:ext>
            </a:extLst>
          </p:cNvPr>
          <p:cNvPicPr>
            <a:picLocks noChangeAspect="1"/>
          </p:cNvPicPr>
          <p:nvPr/>
        </p:nvPicPr>
        <p:blipFill>
          <a:blip r:embed="rId3"/>
          <a:stretch>
            <a:fillRect/>
          </a:stretch>
        </p:blipFill>
        <p:spPr>
          <a:xfrm>
            <a:off x="4858839" y="3430331"/>
            <a:ext cx="4009545" cy="2889569"/>
          </a:xfrm>
          <a:prstGeom prst="rect">
            <a:avLst/>
          </a:prstGeom>
        </p:spPr>
      </p:pic>
    </p:spTree>
    <p:extLst>
      <p:ext uri="{BB962C8B-B14F-4D97-AF65-F5344CB8AC3E}">
        <p14:creationId xmlns:p14="http://schemas.microsoft.com/office/powerpoint/2010/main" val="402888140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41D3636-7ABA-442B-9E2C-9C28395B40A5}"/>
              </a:ext>
            </a:extLst>
          </p:cNvPr>
          <p:cNvSpPr/>
          <p:nvPr/>
        </p:nvSpPr>
        <p:spPr>
          <a:xfrm>
            <a:off x="628650" y="385763"/>
            <a:ext cx="7886700" cy="95895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C:</a:t>
            </a:r>
            <a:r>
              <a:rPr lang="en-US" b="1">
                <a:latin typeface="Times New Roman"/>
                <a:cs typeface="Times New Roman"/>
              </a:rPr>
              <a:t> </a:t>
            </a:r>
            <a:r>
              <a:rPr lang="en-US">
                <a:latin typeface="Times New Roman"/>
                <a:cs typeface="Times New Roman"/>
              </a:rPr>
              <a:t>With a sample of 13 states (West), what is the confidence interval for true average of health care costs using a 90% confidence level?</a:t>
            </a:r>
            <a:endParaRPr lang="en-US" sz="1800">
              <a:latin typeface="Times New Roman"/>
              <a:cs typeface="Times New Roman"/>
            </a:endParaRPr>
          </a:p>
        </p:txBody>
      </p:sp>
      <p:pic>
        <p:nvPicPr>
          <p:cNvPr id="2" name="Picture 4">
            <a:extLst>
              <a:ext uri="{FF2B5EF4-FFF2-40B4-BE49-F238E27FC236}">
                <a16:creationId xmlns:a16="http://schemas.microsoft.com/office/drawing/2014/main" id="{B59B5FDB-44C0-6FE9-8615-F6005ED0FB3E}"/>
              </a:ext>
            </a:extLst>
          </p:cNvPr>
          <p:cNvPicPr>
            <a:picLocks noChangeAspect="1"/>
          </p:cNvPicPr>
          <p:nvPr/>
        </p:nvPicPr>
        <p:blipFill>
          <a:blip r:embed="rId2"/>
          <a:stretch>
            <a:fillRect/>
          </a:stretch>
        </p:blipFill>
        <p:spPr>
          <a:xfrm>
            <a:off x="3591292" y="3522786"/>
            <a:ext cx="5044586" cy="691661"/>
          </a:xfrm>
          <a:prstGeom prst="rect">
            <a:avLst/>
          </a:prstGeom>
        </p:spPr>
      </p:pic>
      <p:sp>
        <p:nvSpPr>
          <p:cNvPr id="6" name="Speech Bubble: Rectangle with Corners Rounded 5">
            <a:extLst>
              <a:ext uri="{FF2B5EF4-FFF2-40B4-BE49-F238E27FC236}">
                <a16:creationId xmlns:a16="http://schemas.microsoft.com/office/drawing/2014/main" id="{C595CEC2-9373-3EC8-3551-39C83B28BE45}"/>
              </a:ext>
            </a:extLst>
          </p:cNvPr>
          <p:cNvSpPr/>
          <p:nvPr/>
        </p:nvSpPr>
        <p:spPr>
          <a:xfrm>
            <a:off x="5359644" y="2820074"/>
            <a:ext cx="2286000" cy="6096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Chapter 7 Lecture</a:t>
            </a:r>
            <a:endParaRPr lang="en-US"/>
          </a:p>
        </p:txBody>
      </p:sp>
      <p:sp>
        <p:nvSpPr>
          <p:cNvPr id="7" name="Rectangle: Rounded Corners 6">
            <a:extLst>
              <a:ext uri="{FF2B5EF4-FFF2-40B4-BE49-F238E27FC236}">
                <a16:creationId xmlns:a16="http://schemas.microsoft.com/office/drawing/2014/main" id="{1916C6C2-DDCC-EFE0-D3BE-328B24A0E6B4}"/>
              </a:ext>
            </a:extLst>
          </p:cNvPr>
          <p:cNvSpPr/>
          <p:nvPr/>
        </p:nvSpPr>
        <p:spPr>
          <a:xfrm>
            <a:off x="633047" y="1541585"/>
            <a:ext cx="2485292" cy="43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cs typeface="Calibri"/>
              </a:rPr>
              <a:t>13 States in the West </a:t>
            </a:r>
          </a:p>
          <a:p>
            <a:r>
              <a:rPr lang="en-US">
                <a:cs typeface="Calibri"/>
              </a:rPr>
              <a:t>1. Idaho</a:t>
            </a:r>
          </a:p>
          <a:p>
            <a:r>
              <a:rPr lang="en-US">
                <a:cs typeface="Calibri"/>
              </a:rPr>
              <a:t>2. Montana</a:t>
            </a:r>
          </a:p>
          <a:p>
            <a:r>
              <a:rPr lang="en-US">
                <a:cs typeface="Calibri"/>
              </a:rPr>
              <a:t>3. Wyoming</a:t>
            </a:r>
          </a:p>
          <a:p>
            <a:r>
              <a:rPr lang="en-US">
                <a:cs typeface="Calibri"/>
              </a:rPr>
              <a:t>4. Nevada</a:t>
            </a:r>
          </a:p>
          <a:p>
            <a:r>
              <a:rPr lang="en-US">
                <a:cs typeface="Calibri"/>
              </a:rPr>
              <a:t>5. Utah</a:t>
            </a:r>
          </a:p>
          <a:p>
            <a:r>
              <a:rPr lang="en-US">
                <a:cs typeface="Calibri"/>
              </a:rPr>
              <a:t>6. Colorado</a:t>
            </a:r>
          </a:p>
          <a:p>
            <a:r>
              <a:rPr lang="en-US">
                <a:cs typeface="Calibri"/>
              </a:rPr>
              <a:t>7. Arizona</a:t>
            </a:r>
          </a:p>
          <a:p>
            <a:r>
              <a:rPr lang="en-US">
                <a:cs typeface="Calibri"/>
              </a:rPr>
              <a:t>8. New Mexico</a:t>
            </a:r>
          </a:p>
          <a:p>
            <a:r>
              <a:rPr lang="en-US">
                <a:cs typeface="Calibri"/>
              </a:rPr>
              <a:t>9. Alaska</a:t>
            </a:r>
          </a:p>
          <a:p>
            <a:r>
              <a:rPr lang="en-US">
                <a:cs typeface="Calibri"/>
              </a:rPr>
              <a:t>10. Washington</a:t>
            </a:r>
          </a:p>
          <a:p>
            <a:r>
              <a:rPr lang="en-US">
                <a:cs typeface="Calibri"/>
              </a:rPr>
              <a:t>11. Oregon</a:t>
            </a:r>
          </a:p>
          <a:p>
            <a:r>
              <a:rPr lang="en-US">
                <a:cs typeface="Calibri"/>
              </a:rPr>
              <a:t>12. California</a:t>
            </a:r>
          </a:p>
          <a:p>
            <a:r>
              <a:rPr lang="en-US">
                <a:cs typeface="Calibri"/>
              </a:rPr>
              <a:t>13. Hawaii</a:t>
            </a:r>
          </a:p>
        </p:txBody>
      </p:sp>
      <p:sp>
        <p:nvSpPr>
          <p:cNvPr id="8" name="Rectangle: Rounded Corners 7">
            <a:extLst>
              <a:ext uri="{FF2B5EF4-FFF2-40B4-BE49-F238E27FC236}">
                <a16:creationId xmlns:a16="http://schemas.microsoft.com/office/drawing/2014/main" id="{EC5E2D16-0D3C-8761-7F76-F6144E07AA1D}"/>
              </a:ext>
            </a:extLst>
          </p:cNvPr>
          <p:cNvSpPr/>
          <p:nvPr/>
        </p:nvSpPr>
        <p:spPr>
          <a:xfrm>
            <a:off x="4339736" y="4685566"/>
            <a:ext cx="3880338" cy="50409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One-Sample t Confidence Interval</a:t>
            </a:r>
            <a:endParaRPr lang="en-US"/>
          </a:p>
        </p:txBody>
      </p:sp>
    </p:spTree>
    <p:extLst>
      <p:ext uri="{BB962C8B-B14F-4D97-AF65-F5344CB8AC3E}">
        <p14:creationId xmlns:p14="http://schemas.microsoft.com/office/powerpoint/2010/main" val="26559411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077F2EA-FE7C-93FE-FF56-A25C7CC26A15}"/>
              </a:ext>
            </a:extLst>
          </p:cNvPr>
          <p:cNvSpPr/>
          <p:nvPr/>
        </p:nvSpPr>
        <p:spPr>
          <a:xfrm>
            <a:off x="628650" y="385763"/>
            <a:ext cx="7886700" cy="95895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t>PART C:</a:t>
            </a:r>
            <a:r>
              <a:rPr lang="en-US" b="1">
                <a:latin typeface="Times New Roman"/>
                <a:cs typeface="Times New Roman"/>
              </a:rPr>
              <a:t> </a:t>
            </a:r>
            <a:r>
              <a:rPr lang="en-US">
                <a:latin typeface="Times New Roman"/>
                <a:cs typeface="Times New Roman"/>
              </a:rPr>
              <a:t>With a sample of 13 states (West), what is the confidence interval for true average of health care costs in 2020 using a 90% confidence level?</a:t>
            </a:r>
            <a:endParaRPr lang="en-US" sz="1800">
              <a:latin typeface="Times New Roman"/>
              <a:cs typeface="Times New Roman"/>
            </a:endParaRPr>
          </a:p>
        </p:txBody>
      </p:sp>
      <p:sp>
        <p:nvSpPr>
          <p:cNvPr id="7" name="Rectangle: Rounded Corners 6">
            <a:extLst>
              <a:ext uri="{FF2B5EF4-FFF2-40B4-BE49-F238E27FC236}">
                <a16:creationId xmlns:a16="http://schemas.microsoft.com/office/drawing/2014/main" id="{5CD4E636-5CC3-E3B5-EEB8-26B11F5B66AD}"/>
              </a:ext>
            </a:extLst>
          </p:cNvPr>
          <p:cNvSpPr/>
          <p:nvPr/>
        </p:nvSpPr>
        <p:spPr>
          <a:xfrm>
            <a:off x="633047" y="1547067"/>
            <a:ext cx="3203088" cy="124604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Mean = 8255.231</a:t>
            </a:r>
          </a:p>
          <a:p>
            <a:pPr algn="ctr"/>
            <a:r>
              <a:rPr lang="en-US">
                <a:solidFill>
                  <a:schemeClr val="tx1"/>
                </a:solidFill>
                <a:ea typeface="+mn-lt"/>
                <a:cs typeface="+mn-lt"/>
              </a:rPr>
              <a:t>Standard Deviation = 1131.10</a:t>
            </a:r>
            <a:endParaRPr lang="en-US">
              <a:solidFill>
                <a:schemeClr val="tx1"/>
              </a:solidFill>
              <a:cs typeface="Calibri"/>
            </a:endParaRPr>
          </a:p>
          <a:p>
            <a:pPr algn="ctr"/>
            <a:r>
              <a:rPr lang="en-US">
                <a:solidFill>
                  <a:schemeClr val="tx1"/>
                </a:solidFill>
                <a:latin typeface="Calibri"/>
                <a:cs typeface="Calibri"/>
              </a:rPr>
              <a:t>𝛼 = 0.1</a:t>
            </a:r>
            <a:endParaRPr lang="en-US">
              <a:solidFill>
                <a:schemeClr val="tx1"/>
              </a:solidFill>
              <a:ea typeface="+mn-lt"/>
              <a:cs typeface="+mn-lt"/>
            </a:endParaRPr>
          </a:p>
          <a:p>
            <a:pPr algn="ctr"/>
            <a:r>
              <a:rPr lang="en-US">
                <a:solidFill>
                  <a:schemeClr val="tx1"/>
                </a:solidFill>
                <a:latin typeface="Calibri"/>
                <a:cs typeface="Calibri"/>
              </a:rPr>
              <a:t>n=13</a:t>
            </a:r>
            <a:endParaRPr lang="en-US">
              <a:solidFill>
                <a:schemeClr val="tx1"/>
              </a:solidFill>
              <a:cs typeface="+mn-lt"/>
            </a:endParaRPr>
          </a:p>
        </p:txBody>
      </p:sp>
      <p:pic>
        <p:nvPicPr>
          <p:cNvPr id="9" name="Picture 4" descr="A picture containing text&#10;&#10;Description automatically generated">
            <a:extLst>
              <a:ext uri="{FF2B5EF4-FFF2-40B4-BE49-F238E27FC236}">
                <a16:creationId xmlns:a16="http://schemas.microsoft.com/office/drawing/2014/main" id="{467AB06E-6028-8404-4312-3A23A2F510AC}"/>
              </a:ext>
            </a:extLst>
          </p:cNvPr>
          <p:cNvPicPr>
            <a:picLocks noChangeAspect="1"/>
          </p:cNvPicPr>
          <p:nvPr/>
        </p:nvPicPr>
        <p:blipFill>
          <a:blip r:embed="rId2"/>
          <a:stretch>
            <a:fillRect/>
          </a:stretch>
        </p:blipFill>
        <p:spPr>
          <a:xfrm>
            <a:off x="3873969" y="1544044"/>
            <a:ext cx="5044586" cy="691661"/>
          </a:xfrm>
          <a:prstGeom prst="rect">
            <a:avLst/>
          </a:prstGeom>
        </p:spPr>
      </p:pic>
      <p:sp>
        <p:nvSpPr>
          <p:cNvPr id="10" name="Rectangle: Rounded Corners 9">
            <a:extLst>
              <a:ext uri="{FF2B5EF4-FFF2-40B4-BE49-F238E27FC236}">
                <a16:creationId xmlns:a16="http://schemas.microsoft.com/office/drawing/2014/main" id="{A2168A9F-936B-13D9-71EF-3911431F26BB}"/>
              </a:ext>
            </a:extLst>
          </p:cNvPr>
          <p:cNvSpPr/>
          <p:nvPr/>
        </p:nvSpPr>
        <p:spPr>
          <a:xfrm>
            <a:off x="633046" y="4877743"/>
            <a:ext cx="8020894" cy="124604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Observation: Therefore, the confidence interval for true average health care costs in 2020 using a 90% confidence interval is 7696.28</a:t>
            </a:r>
            <a:r>
              <a:rPr lang="en-US" b="1">
                <a:solidFill>
                  <a:schemeClr val="bg1">
                    <a:lumMod val="95000"/>
                  </a:schemeClr>
                </a:solidFill>
                <a:ea typeface="+mn-lt"/>
                <a:cs typeface="+mn-lt"/>
              </a:rPr>
              <a:t> </a:t>
            </a:r>
            <a:r>
              <a:rPr lang="en-US">
                <a:solidFill>
                  <a:schemeClr val="tx1"/>
                </a:solidFill>
                <a:ea typeface="+mn-lt"/>
                <a:cs typeface="+mn-lt"/>
              </a:rPr>
              <a:t>&lt; µ &lt; 8814.34. The difference between the two values are close and not far apart. We can say the data is a bit accurate</a:t>
            </a:r>
            <a:endParaRPr lang="en-US" b="1">
              <a:solidFill>
                <a:schemeClr val="tx1"/>
              </a:solidFill>
              <a:cs typeface="Calibri"/>
            </a:endParaRPr>
          </a:p>
        </p:txBody>
      </p:sp>
      <p:pic>
        <p:nvPicPr>
          <p:cNvPr id="11" name="Picture 11" descr="A picture containing text&#10;&#10;Description automatically generated">
            <a:extLst>
              <a:ext uri="{FF2B5EF4-FFF2-40B4-BE49-F238E27FC236}">
                <a16:creationId xmlns:a16="http://schemas.microsoft.com/office/drawing/2014/main" id="{8C8CE5D4-BBBE-0E8C-6081-9F2AA0347F20}"/>
              </a:ext>
            </a:extLst>
          </p:cNvPr>
          <p:cNvPicPr>
            <a:picLocks noChangeAspect="1"/>
          </p:cNvPicPr>
          <p:nvPr/>
        </p:nvPicPr>
        <p:blipFill>
          <a:blip r:embed="rId3"/>
          <a:stretch>
            <a:fillRect/>
          </a:stretch>
        </p:blipFill>
        <p:spPr>
          <a:xfrm>
            <a:off x="791496" y="2920206"/>
            <a:ext cx="8126360" cy="1607522"/>
          </a:xfrm>
          <a:prstGeom prst="rect">
            <a:avLst/>
          </a:prstGeom>
        </p:spPr>
      </p:pic>
      <p:sp>
        <p:nvSpPr>
          <p:cNvPr id="12" name="Rectangle: Rounded Corners 11">
            <a:extLst>
              <a:ext uri="{FF2B5EF4-FFF2-40B4-BE49-F238E27FC236}">
                <a16:creationId xmlns:a16="http://schemas.microsoft.com/office/drawing/2014/main" id="{68A85FD8-C55D-9B32-8D9C-A6EAA3CA969D}"/>
              </a:ext>
            </a:extLst>
          </p:cNvPr>
          <p:cNvSpPr/>
          <p:nvPr/>
        </p:nvSpPr>
        <p:spPr>
          <a:xfrm>
            <a:off x="404734" y="3933669"/>
            <a:ext cx="986852" cy="73701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cs typeface="Calibri"/>
              </a:rPr>
              <a:t>TABLE</a:t>
            </a:r>
          </a:p>
          <a:p>
            <a:pPr algn="ctr"/>
            <a:r>
              <a:rPr lang="en-US">
                <a:cs typeface="Calibri"/>
              </a:rPr>
              <a:t>A.5</a:t>
            </a:r>
          </a:p>
        </p:txBody>
      </p:sp>
      <p:cxnSp>
        <p:nvCxnSpPr>
          <p:cNvPr id="13" name="Straight Arrow Connector 12">
            <a:extLst>
              <a:ext uri="{FF2B5EF4-FFF2-40B4-BE49-F238E27FC236}">
                <a16:creationId xmlns:a16="http://schemas.microsoft.com/office/drawing/2014/main" id="{07EB238F-9A24-7B38-932D-CBFC56B7E170}"/>
              </a:ext>
            </a:extLst>
          </p:cNvPr>
          <p:cNvCxnSpPr/>
          <p:nvPr/>
        </p:nvCxnSpPr>
        <p:spPr>
          <a:xfrm flipV="1">
            <a:off x="1329128" y="3563229"/>
            <a:ext cx="1539192" cy="69522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70936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4151DBE-BC2A-0A76-546A-15F04C9329FD}"/>
              </a:ext>
            </a:extLst>
          </p:cNvPr>
          <p:cNvSpPr/>
          <p:nvPr/>
        </p:nvSpPr>
        <p:spPr>
          <a:xfrm>
            <a:off x="590230" y="347343"/>
            <a:ext cx="7963541" cy="68910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Times New Roman"/>
                <a:cs typeface="Times New Roman"/>
              </a:rPr>
              <a:t>QUERY 4 CONCLUSION</a:t>
            </a:r>
            <a:endParaRPr lang="en-US" sz="1800" b="1">
              <a:solidFill>
                <a:schemeClr val="bg1"/>
              </a:solidFill>
              <a:latin typeface="Times New Roman"/>
              <a:cs typeface="Times New Roman"/>
            </a:endParaRPr>
          </a:p>
        </p:txBody>
      </p:sp>
      <p:sp>
        <p:nvSpPr>
          <p:cNvPr id="2" name="Rectangle: Rounded Corners 1">
            <a:extLst>
              <a:ext uri="{FF2B5EF4-FFF2-40B4-BE49-F238E27FC236}">
                <a16:creationId xmlns:a16="http://schemas.microsoft.com/office/drawing/2014/main" id="{B8276051-0073-F2DB-5F74-A5C9E475A566}"/>
              </a:ext>
            </a:extLst>
          </p:cNvPr>
          <p:cNvSpPr/>
          <p:nvPr/>
        </p:nvSpPr>
        <p:spPr>
          <a:xfrm>
            <a:off x="1172177" y="1431365"/>
            <a:ext cx="6790463" cy="113795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latin typeface="Times New Roman"/>
                <a:cs typeface="Times New Roman"/>
              </a:rPr>
              <a:t>Part A: </a:t>
            </a:r>
            <a:r>
              <a:rPr lang="en-US">
                <a:latin typeface="Times New Roman"/>
                <a:cs typeface="Times New Roman"/>
              </a:rPr>
              <a:t>There is a 100% chance that the sample average of health care costs per capita is greater than $8,000 in the Northeast. There is a 46.81% chance that the sample average of health care costs per capita is greater than $8,000 in the South.</a:t>
            </a:r>
            <a:endParaRPr lang="en-US">
              <a:ea typeface="+mn-lt"/>
              <a:cs typeface="+mn-lt"/>
            </a:endParaRPr>
          </a:p>
        </p:txBody>
      </p:sp>
      <p:sp>
        <p:nvSpPr>
          <p:cNvPr id="7" name="Rectangle: Rounded Corners 6">
            <a:extLst>
              <a:ext uri="{FF2B5EF4-FFF2-40B4-BE49-F238E27FC236}">
                <a16:creationId xmlns:a16="http://schemas.microsoft.com/office/drawing/2014/main" id="{52F460AB-C7FA-1954-8437-B78EF74024FA}"/>
              </a:ext>
            </a:extLst>
          </p:cNvPr>
          <p:cNvSpPr/>
          <p:nvPr/>
        </p:nvSpPr>
        <p:spPr>
          <a:xfrm>
            <a:off x="1181782" y="3049553"/>
            <a:ext cx="6790463" cy="901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latin typeface="Times New Roman"/>
                <a:cs typeface="Times New Roman"/>
              </a:rPr>
              <a:t>Part B: </a:t>
            </a:r>
            <a:r>
              <a:rPr lang="en-US">
                <a:latin typeface="Times New Roman"/>
                <a:cs typeface="Times New Roman"/>
              </a:rPr>
              <a:t>Between Health Care Costs and Population Fully Vaccinated, the Daily Average Hospitalizations increase when Health Care Costs and population are fully vaccinated increase.  </a:t>
            </a:r>
            <a:endParaRPr lang="en-US">
              <a:latin typeface="Times New Roman"/>
              <a:ea typeface="+mn-lt"/>
              <a:cs typeface="Times New Roman"/>
            </a:endParaRPr>
          </a:p>
        </p:txBody>
      </p:sp>
      <p:sp>
        <p:nvSpPr>
          <p:cNvPr id="9" name="Rectangle: Rounded Corners 8">
            <a:extLst>
              <a:ext uri="{FF2B5EF4-FFF2-40B4-BE49-F238E27FC236}">
                <a16:creationId xmlns:a16="http://schemas.microsoft.com/office/drawing/2014/main" id="{1EB610E6-783E-D4B3-D0DF-C2F9AE0FA51C}"/>
              </a:ext>
            </a:extLst>
          </p:cNvPr>
          <p:cNvSpPr/>
          <p:nvPr/>
        </p:nvSpPr>
        <p:spPr>
          <a:xfrm>
            <a:off x="1182288" y="4391003"/>
            <a:ext cx="6790463" cy="118072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latin typeface="Times New Roman"/>
                <a:cs typeface="Times New Roman"/>
              </a:rPr>
              <a:t>Part C: </a:t>
            </a:r>
            <a:r>
              <a:rPr lang="en-US">
                <a:solidFill>
                  <a:schemeClr val="bg1"/>
                </a:solidFill>
                <a:latin typeface="Times New Roman"/>
                <a:cs typeface="Calibri"/>
              </a:rPr>
              <a:t>Therefore, the confidence interval for true average health care costs in 2020 using a 90% confidence interval is 7696.28</a:t>
            </a:r>
            <a:r>
              <a:rPr lang="en-US" b="1">
                <a:solidFill>
                  <a:schemeClr val="bg1"/>
                </a:solidFill>
                <a:latin typeface="Times New Roman"/>
                <a:cs typeface="Calibri"/>
              </a:rPr>
              <a:t> </a:t>
            </a:r>
            <a:r>
              <a:rPr lang="en-US">
                <a:solidFill>
                  <a:schemeClr val="bg1"/>
                </a:solidFill>
                <a:latin typeface="Times New Roman"/>
                <a:cs typeface="Calibri"/>
              </a:rPr>
              <a:t>&lt; µ &lt; 8814.34. The difference between the two values are close and not far apart. We can say the data is a bit accurate.</a:t>
            </a:r>
            <a:endParaRPr lang="en-US">
              <a:solidFill>
                <a:schemeClr val="bg1"/>
              </a:solidFill>
              <a:latin typeface="Times New Roman"/>
              <a:ea typeface="+mn-lt"/>
              <a:cs typeface="+mn-lt"/>
            </a:endParaRPr>
          </a:p>
        </p:txBody>
      </p:sp>
    </p:spTree>
    <p:extLst>
      <p:ext uri="{BB962C8B-B14F-4D97-AF65-F5344CB8AC3E}">
        <p14:creationId xmlns:p14="http://schemas.microsoft.com/office/powerpoint/2010/main" val="34208474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C5D476-B464-49EC-8764-3C5595F5FB18}"/>
              </a:ext>
            </a:extLst>
          </p:cNvPr>
          <p:cNvSpPr/>
          <p:nvPr/>
        </p:nvSpPr>
        <p:spPr>
          <a:xfrm>
            <a:off x="675223" y="423478"/>
            <a:ext cx="7814820" cy="80982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u="sng">
                <a:latin typeface="Times New Roman"/>
                <a:cs typeface="Times New Roman"/>
              </a:rPr>
              <a:t>Hypothesis 1:</a:t>
            </a:r>
            <a:r>
              <a:rPr lang="en-US" sz="1600">
                <a:latin typeface="Times New Roman"/>
                <a:cs typeface="Times New Roman"/>
              </a:rPr>
              <a:t> Within the 50 states in 2020, the true average unemployment rates are at most 7%.</a:t>
            </a:r>
            <a:endParaRPr lang="en-US" sz="160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FD48A9AF-1958-7A3C-CC7A-F00BEEE960F3}"/>
              </a:ext>
            </a:extLst>
          </p:cNvPr>
          <p:cNvSpPr/>
          <p:nvPr/>
        </p:nvSpPr>
        <p:spPr>
          <a:xfrm>
            <a:off x="2407786" y="2582480"/>
            <a:ext cx="4322436" cy="168704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Mean: 7.35</a:t>
            </a:r>
          </a:p>
          <a:p>
            <a:pPr algn="ctr"/>
            <a:r>
              <a:rPr lang="en-US">
                <a:ea typeface="+mn-lt"/>
                <a:cs typeface="+mn-lt"/>
              </a:rPr>
              <a:t>Standard Deviation: 1.90</a:t>
            </a:r>
          </a:p>
          <a:p>
            <a:pPr algn="ctr"/>
            <a:r>
              <a:rPr lang="en-US">
                <a:ea typeface="+mn-lt"/>
                <a:cs typeface="+mn-lt"/>
              </a:rPr>
              <a:t>Significance Level: 0.05</a:t>
            </a:r>
          </a:p>
          <a:p>
            <a:pPr algn="ctr"/>
            <a:r>
              <a:rPr lang="en-US">
                <a:ea typeface="+mn-lt"/>
                <a:cs typeface="+mn-lt"/>
              </a:rPr>
              <a:t>µ</a:t>
            </a:r>
            <a:r>
              <a:rPr lang="en-US" baseline="-25000">
                <a:ea typeface="+mn-lt"/>
                <a:cs typeface="+mn-lt"/>
              </a:rPr>
              <a:t>0</a:t>
            </a:r>
            <a:r>
              <a:rPr lang="en-US">
                <a:ea typeface="+mn-lt"/>
                <a:cs typeface="+mn-lt"/>
              </a:rPr>
              <a:t> = 7</a:t>
            </a:r>
            <a:endParaRPr lang="en-US">
              <a:cs typeface="Calibri"/>
            </a:endParaRPr>
          </a:p>
          <a:p>
            <a:pPr algn="ctr"/>
            <a:r>
              <a:rPr lang="en-US">
                <a:cs typeface="Calibri"/>
              </a:rPr>
              <a:t>n = 50</a:t>
            </a:r>
          </a:p>
        </p:txBody>
      </p:sp>
    </p:spTree>
    <p:extLst>
      <p:ext uri="{BB962C8B-B14F-4D97-AF65-F5344CB8AC3E}">
        <p14:creationId xmlns:p14="http://schemas.microsoft.com/office/powerpoint/2010/main" val="32845826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51732C43-15CA-7EE4-B747-8CB56EFF9037}"/>
              </a:ext>
            </a:extLst>
          </p:cNvPr>
          <p:cNvGraphicFramePr>
            <a:graphicFrameLocks noGrp="1"/>
          </p:cNvGraphicFramePr>
          <p:nvPr>
            <p:extLst>
              <p:ext uri="{D42A27DB-BD31-4B8C-83A1-F6EECF244321}">
                <p14:modId xmlns:p14="http://schemas.microsoft.com/office/powerpoint/2010/main" val="3936222897"/>
              </p:ext>
            </p:extLst>
          </p:nvPr>
        </p:nvGraphicFramePr>
        <p:xfrm>
          <a:off x="229598" y="1337658"/>
          <a:ext cx="8696351" cy="5250791"/>
        </p:xfrm>
        <a:graphic>
          <a:graphicData uri="http://schemas.openxmlformats.org/drawingml/2006/table">
            <a:tbl>
              <a:tblPr firstRow="1" bandRow="1">
                <a:tableStyleId>{5C22544A-7EE6-4342-B048-85BDC9FD1C3A}</a:tableStyleId>
              </a:tblPr>
              <a:tblGrid>
                <a:gridCol w="1129581">
                  <a:extLst>
                    <a:ext uri="{9D8B030D-6E8A-4147-A177-3AD203B41FA5}">
                      <a16:colId xmlns:a16="http://schemas.microsoft.com/office/drawing/2014/main" val="2987600"/>
                    </a:ext>
                  </a:extLst>
                </a:gridCol>
                <a:gridCol w="7566770">
                  <a:extLst>
                    <a:ext uri="{9D8B030D-6E8A-4147-A177-3AD203B41FA5}">
                      <a16:colId xmlns:a16="http://schemas.microsoft.com/office/drawing/2014/main" val="3577986758"/>
                    </a:ext>
                  </a:extLst>
                </a:gridCol>
              </a:tblGrid>
              <a:tr h="392851">
                <a:tc>
                  <a:txBody>
                    <a:bodyPr/>
                    <a:lstStyle/>
                    <a:p>
                      <a:r>
                        <a:rPr lang="en-US"/>
                        <a:t>Step</a:t>
                      </a:r>
                    </a:p>
                  </a:txBody>
                  <a:tcPr/>
                </a:tc>
                <a:tc>
                  <a:txBody>
                    <a:bodyPr/>
                    <a:lstStyle/>
                    <a:p>
                      <a:r>
                        <a:rPr lang="en-US"/>
                        <a:t>Task</a:t>
                      </a:r>
                    </a:p>
                  </a:txBody>
                  <a:tcPr/>
                </a:tc>
                <a:extLst>
                  <a:ext uri="{0D108BD9-81ED-4DB2-BD59-A6C34878D82A}">
                    <a16:rowId xmlns:a16="http://schemas.microsoft.com/office/drawing/2014/main" val="3444725183"/>
                  </a:ext>
                </a:extLst>
              </a:tr>
              <a:tr h="737794">
                <a:tc>
                  <a:txBody>
                    <a:bodyPr/>
                    <a:lstStyle/>
                    <a:p>
                      <a:pPr algn="ctr"/>
                      <a:r>
                        <a:rPr lang="en-US"/>
                        <a:t>1</a:t>
                      </a:r>
                    </a:p>
                  </a:txBody>
                  <a:tcPr/>
                </a:tc>
                <a:tc>
                  <a:txBody>
                    <a:bodyPr/>
                    <a:lstStyle/>
                    <a:p>
                      <a:r>
                        <a:rPr lang="en-US"/>
                        <a:t>P = True Average Unemployment Rates</a:t>
                      </a:r>
                    </a:p>
                  </a:txBody>
                  <a:tcPr/>
                </a:tc>
                <a:extLst>
                  <a:ext uri="{0D108BD9-81ED-4DB2-BD59-A6C34878D82A}">
                    <a16:rowId xmlns:a16="http://schemas.microsoft.com/office/drawing/2014/main" val="669836563"/>
                  </a:ext>
                </a:extLst>
              </a:tr>
              <a:tr h="517413">
                <a:tc>
                  <a:txBody>
                    <a:bodyPr/>
                    <a:lstStyle/>
                    <a:p>
                      <a:pPr algn="ctr"/>
                      <a:r>
                        <a:rPr lang="en-US"/>
                        <a:t>2</a:t>
                      </a:r>
                    </a:p>
                  </a:txBody>
                  <a:tcPr/>
                </a:tc>
                <a:tc>
                  <a:txBody>
                    <a:bodyPr/>
                    <a:lstStyle/>
                    <a:p>
                      <a:pPr lvl="0">
                        <a:buNone/>
                      </a:pPr>
                      <a:r>
                        <a:rPr lang="en-US" sz="1800" b="0" i="0" u="none" strike="noStrike" noProof="0"/>
                        <a:t>H</a:t>
                      </a:r>
                      <a:r>
                        <a:rPr lang="en-US" sz="1800" b="0" i="0" u="none" strike="noStrike" baseline="-25000" noProof="0"/>
                        <a:t>0</a:t>
                      </a:r>
                      <a:r>
                        <a:rPr lang="en-US" sz="1800" b="0" i="0" u="none" strike="noStrike" noProof="0"/>
                        <a:t> :</a:t>
                      </a:r>
                      <a:r>
                        <a:rPr lang="en-US" sz="1800" b="0" i="0" u="none" strike="noStrike" noProof="0">
                          <a:latin typeface="Calibri"/>
                        </a:rPr>
                        <a:t> p = µ = 7</a:t>
                      </a:r>
                      <a:endParaRPr lang="en-US"/>
                    </a:p>
                  </a:txBody>
                  <a:tcPr/>
                </a:tc>
                <a:extLst>
                  <a:ext uri="{0D108BD9-81ED-4DB2-BD59-A6C34878D82A}">
                    <a16:rowId xmlns:a16="http://schemas.microsoft.com/office/drawing/2014/main" val="2556542289"/>
                  </a:ext>
                </a:extLst>
              </a:tr>
              <a:tr h="507832">
                <a:tc>
                  <a:txBody>
                    <a:bodyPr/>
                    <a:lstStyle/>
                    <a:p>
                      <a:pPr algn="ctr"/>
                      <a:r>
                        <a:rPr lang="en-US"/>
                        <a:t>3</a:t>
                      </a:r>
                    </a:p>
                  </a:txBody>
                  <a:tcPr/>
                </a:tc>
                <a:tc>
                  <a:txBody>
                    <a:bodyPr/>
                    <a:lstStyle/>
                    <a:p>
                      <a:pPr lvl="0">
                        <a:buNone/>
                      </a:pPr>
                      <a:r>
                        <a:rPr lang="en-US" sz="1800" b="0" i="0" u="none" strike="noStrike" noProof="0"/>
                        <a:t>H</a:t>
                      </a:r>
                      <a:r>
                        <a:rPr lang="en-US" sz="1800" b="0" i="0" u="none" strike="noStrike" baseline="-25000" noProof="0"/>
                        <a:t>a</a:t>
                      </a:r>
                      <a:r>
                        <a:rPr lang="en-US" sz="1800" b="0" i="0" u="none" strike="noStrike" noProof="0"/>
                        <a:t> :</a:t>
                      </a:r>
                      <a:r>
                        <a:rPr lang="en-US" sz="1800" b="0" i="0" u="none" strike="noStrike" noProof="0">
                          <a:latin typeface="Calibri"/>
                        </a:rPr>
                        <a:t> µ &lt; 7 (lower tail test)</a:t>
                      </a:r>
                    </a:p>
                  </a:txBody>
                  <a:tcPr/>
                </a:tc>
                <a:extLst>
                  <a:ext uri="{0D108BD9-81ED-4DB2-BD59-A6C34878D82A}">
                    <a16:rowId xmlns:a16="http://schemas.microsoft.com/office/drawing/2014/main" val="2579333269"/>
                  </a:ext>
                </a:extLst>
              </a:tr>
              <a:tr h="958174">
                <a:tc>
                  <a:txBody>
                    <a:bodyPr/>
                    <a:lstStyle/>
                    <a:p>
                      <a:pPr algn="ctr"/>
                      <a:r>
                        <a:rPr lang="en-US"/>
                        <a:t>4</a:t>
                      </a:r>
                    </a:p>
                  </a:txBody>
                  <a:tcPr/>
                </a:tc>
                <a:tc>
                  <a:txBody>
                    <a:bodyPr/>
                    <a:lstStyle/>
                    <a:p>
                      <a:endParaRPr lang="en-US" sz="1800" b="0" i="0" u="none" strike="noStrike" noProof="0"/>
                    </a:p>
                    <a:p>
                      <a:pPr lvl="0">
                        <a:buNone/>
                      </a:pPr>
                      <a:r>
                        <a:rPr lang="en-US" sz="1800" b="0" i="0" u="none" strike="noStrike" noProof="0"/>
                        <a:t>Z =</a:t>
                      </a:r>
                      <a:r>
                        <a:rPr lang="en-US" sz="1800" b="0" i="0" u="none" strike="noStrike" noProof="0">
                          <a:latin typeface="Calibri"/>
                        </a:rPr>
                        <a:t>x−𝜇0/ σ/√n</a:t>
                      </a:r>
                      <a:endParaRPr lang="en-US"/>
                    </a:p>
                  </a:txBody>
                  <a:tcPr/>
                </a:tc>
                <a:extLst>
                  <a:ext uri="{0D108BD9-81ED-4DB2-BD59-A6C34878D82A}">
                    <a16:rowId xmlns:a16="http://schemas.microsoft.com/office/drawing/2014/main" val="4126434660"/>
                  </a:ext>
                </a:extLst>
              </a:tr>
              <a:tr h="958174">
                <a:tc>
                  <a:txBody>
                    <a:bodyPr/>
                    <a:lstStyle/>
                    <a:p>
                      <a:pPr algn="ctr"/>
                      <a:r>
                        <a:rPr lang="en-US"/>
                        <a:t>5</a:t>
                      </a:r>
                    </a:p>
                  </a:txBody>
                  <a:tcPr/>
                </a:tc>
                <a:tc>
                  <a:txBody>
                    <a:bodyPr/>
                    <a:lstStyle/>
                    <a:p>
                      <a:r>
                        <a:rPr lang="en-US"/>
                        <a:t>n=50  </a:t>
                      </a:r>
                      <a:r>
                        <a:rPr lang="en-US" sz="1800" b="0" i="0" u="none" strike="noStrike" noProof="0">
                          <a:latin typeface="Calibri"/>
                        </a:rPr>
                        <a:t> 𝜇= 7.35  σ = 1.90</a:t>
                      </a:r>
                    </a:p>
                    <a:p>
                      <a:pPr lvl="0">
                        <a:buNone/>
                      </a:pPr>
                      <a:endParaRPr lang="en-US" sz="1800" b="0" i="0" u="none" strike="noStrike" noProof="0">
                        <a:latin typeface="Calibri"/>
                      </a:endParaRPr>
                    </a:p>
                    <a:p>
                      <a:pPr lvl="0">
                        <a:buNone/>
                      </a:pPr>
                      <a:r>
                        <a:rPr lang="en-US" sz="1800" b="0" i="0" u="none" strike="noStrike" noProof="0">
                          <a:latin typeface="Calibri"/>
                        </a:rPr>
                        <a:t>So, z= 7.35 - 7/(1.90/√50) </a:t>
                      </a:r>
                      <a:r>
                        <a:rPr lang="en-US" sz="1800" b="0" i="0" u="none" strike="noStrike" noProof="0"/>
                        <a:t>≈</a:t>
                      </a:r>
                      <a:r>
                        <a:rPr lang="en-US" sz="1800" b="0" i="0" u="none" strike="noStrike" noProof="0">
                          <a:latin typeface="Calibri"/>
                        </a:rPr>
                        <a:t> 1.30</a:t>
                      </a:r>
                      <a:endParaRPr lang="en-US" sz="1800" b="0" i="0" u="none" strike="noStrike" noProof="0"/>
                    </a:p>
                  </a:txBody>
                  <a:tcPr/>
                </a:tc>
                <a:extLst>
                  <a:ext uri="{0D108BD9-81ED-4DB2-BD59-A6C34878D82A}">
                    <a16:rowId xmlns:a16="http://schemas.microsoft.com/office/drawing/2014/main" val="2510107665"/>
                  </a:ext>
                </a:extLst>
              </a:tr>
              <a:tr h="517413">
                <a:tc>
                  <a:txBody>
                    <a:bodyPr/>
                    <a:lstStyle/>
                    <a:p>
                      <a:pPr algn="ctr"/>
                      <a:r>
                        <a:rPr lang="en-US"/>
                        <a:t>6</a:t>
                      </a:r>
                    </a:p>
                  </a:txBody>
                  <a:tcPr/>
                </a:tc>
                <a:tc>
                  <a:txBody>
                    <a:bodyPr/>
                    <a:lstStyle/>
                    <a:p>
                      <a:r>
                        <a:rPr lang="en-US"/>
                        <a:t> A lower-tailed test, so P-Value = 1.30 = </a:t>
                      </a:r>
                      <a:r>
                        <a:rPr lang="en-US">
                          <a:highlight>
                            <a:srgbClr val="FFFF00"/>
                          </a:highlight>
                        </a:rPr>
                        <a:t>0.</a:t>
                      </a:r>
                      <a:r>
                        <a:rPr lang="en-US" sz="1800" b="0" i="0" u="none" strike="noStrike" noProof="0">
                          <a:highlight>
                            <a:srgbClr val="FFFF00"/>
                          </a:highlight>
                          <a:latin typeface="Calibri"/>
                        </a:rPr>
                        <a:t>9032 </a:t>
                      </a:r>
                      <a:r>
                        <a:rPr lang="en-US">
                          <a:highlight>
                            <a:srgbClr val="FFFF00"/>
                          </a:highlight>
                        </a:rPr>
                        <a:t>(TABLE A.3)</a:t>
                      </a:r>
                      <a:endParaRPr lang="en-US" sz="1800" b="0" i="0" u="none" strike="noStrike" noProof="0">
                        <a:highlight>
                          <a:srgbClr val="FFFF00"/>
                        </a:highlight>
                        <a:latin typeface="Calibri"/>
                      </a:endParaRPr>
                    </a:p>
                  </a:txBody>
                  <a:tcPr/>
                </a:tc>
                <a:extLst>
                  <a:ext uri="{0D108BD9-81ED-4DB2-BD59-A6C34878D82A}">
                    <a16:rowId xmlns:a16="http://schemas.microsoft.com/office/drawing/2014/main" val="100459460"/>
                  </a:ext>
                </a:extLst>
              </a:tr>
              <a:tr h="661140">
                <a:tc>
                  <a:txBody>
                    <a:bodyPr/>
                    <a:lstStyle/>
                    <a:p>
                      <a:pPr algn="ctr"/>
                      <a:r>
                        <a:rPr lang="en-US"/>
                        <a:t>7</a:t>
                      </a:r>
                    </a:p>
                  </a:txBody>
                  <a:tcPr/>
                </a:tc>
                <a:tc>
                  <a:txBody>
                    <a:bodyPr/>
                    <a:lstStyle/>
                    <a:p>
                      <a:pPr lvl="0" algn="l">
                        <a:lnSpc>
                          <a:spcPct val="100000"/>
                        </a:lnSpc>
                        <a:spcBef>
                          <a:spcPts val="0"/>
                        </a:spcBef>
                        <a:spcAft>
                          <a:spcPts val="0"/>
                        </a:spcAft>
                        <a:buNone/>
                      </a:pPr>
                      <a:r>
                        <a:rPr lang="en-US" sz="1800" b="0" i="0" u="none" strike="noStrike" noProof="0">
                          <a:latin typeface="Calibri"/>
                        </a:rPr>
                        <a:t>Because the P-value = 0.9032 &gt; 0.05 then the </a:t>
                      </a:r>
                      <a:r>
                        <a:rPr lang="en-US" sz="1800" b="0" i="0" u="none" strike="noStrike" noProof="0"/>
                        <a:t>H</a:t>
                      </a:r>
                      <a:r>
                        <a:rPr lang="en-US" sz="1800" b="0" i="0" u="none" strike="noStrike" baseline="-25000" noProof="0"/>
                        <a:t>0</a:t>
                      </a:r>
                      <a:r>
                        <a:rPr lang="en-US" sz="1800" b="0" i="0" u="none" strike="noStrike" noProof="0">
                          <a:latin typeface="Calibri"/>
                        </a:rPr>
                        <a:t> cannot be rejected. The true average unemployment rates remains plausible.</a:t>
                      </a:r>
                    </a:p>
                  </a:txBody>
                  <a:tcPr/>
                </a:tc>
                <a:extLst>
                  <a:ext uri="{0D108BD9-81ED-4DB2-BD59-A6C34878D82A}">
                    <a16:rowId xmlns:a16="http://schemas.microsoft.com/office/drawing/2014/main" val="2143724794"/>
                  </a:ext>
                </a:extLst>
              </a:tr>
            </a:tbl>
          </a:graphicData>
        </a:graphic>
      </p:graphicFrame>
      <p:sp>
        <p:nvSpPr>
          <p:cNvPr id="7" name="Rectangle: Rounded Corners 6">
            <a:extLst>
              <a:ext uri="{FF2B5EF4-FFF2-40B4-BE49-F238E27FC236}">
                <a16:creationId xmlns:a16="http://schemas.microsoft.com/office/drawing/2014/main" id="{3755E5C3-6480-C3EF-9F5A-E667535B24A9}"/>
              </a:ext>
            </a:extLst>
          </p:cNvPr>
          <p:cNvSpPr/>
          <p:nvPr/>
        </p:nvSpPr>
        <p:spPr>
          <a:xfrm>
            <a:off x="675223" y="423478"/>
            <a:ext cx="7814820" cy="80982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u="sng">
                <a:latin typeface="Times New Roman"/>
                <a:cs typeface="Times New Roman"/>
              </a:rPr>
              <a:t>Hypothesis 1:</a:t>
            </a:r>
            <a:r>
              <a:rPr lang="en-US" sz="1600">
                <a:latin typeface="Times New Roman"/>
                <a:cs typeface="Times New Roman"/>
              </a:rPr>
              <a:t> Within the 50 states in 2020, the true average unemployment rates are at most 7%.</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367438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73C623F-BB16-4BD9-913F-EE35FEE31C8E}"/>
              </a:ext>
            </a:extLst>
          </p:cNvPr>
          <p:cNvSpPr/>
          <p:nvPr/>
        </p:nvSpPr>
        <p:spPr>
          <a:xfrm>
            <a:off x="664590" y="253357"/>
            <a:ext cx="7814820" cy="115007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u="sng">
                <a:latin typeface="Times New Roman"/>
                <a:cs typeface="Times New Roman"/>
              </a:rPr>
              <a:t>Hypothesis 2:</a:t>
            </a:r>
            <a:r>
              <a:rPr lang="en-US" sz="1600" b="1">
                <a:latin typeface="Times New Roman"/>
                <a:cs typeface="Times New Roman"/>
              </a:rPr>
              <a:t> </a:t>
            </a:r>
            <a:r>
              <a:rPr lang="en-US" sz="1600">
                <a:latin typeface="Times New Roman"/>
                <a:cs typeface="Times New Roman"/>
              </a:rPr>
              <a:t>Across all states in the nation, the true average total of non-employer establishments exceeds that of total employer establishments by 10% or more, at a significance level of 0.05.</a:t>
            </a:r>
          </a:p>
        </p:txBody>
      </p:sp>
      <p:pic>
        <p:nvPicPr>
          <p:cNvPr id="7" name="Picture 7" descr="Table&#10;&#10;Description automatically generated">
            <a:extLst>
              <a:ext uri="{FF2B5EF4-FFF2-40B4-BE49-F238E27FC236}">
                <a16:creationId xmlns:a16="http://schemas.microsoft.com/office/drawing/2014/main" id="{B55524E0-045B-D85E-FA9C-7B301E1B45CD}"/>
              </a:ext>
            </a:extLst>
          </p:cNvPr>
          <p:cNvPicPr>
            <a:picLocks noChangeAspect="1"/>
          </p:cNvPicPr>
          <p:nvPr/>
        </p:nvPicPr>
        <p:blipFill>
          <a:blip r:embed="rId2"/>
          <a:stretch>
            <a:fillRect/>
          </a:stretch>
        </p:blipFill>
        <p:spPr>
          <a:xfrm>
            <a:off x="515080" y="2120257"/>
            <a:ext cx="8120332" cy="2618414"/>
          </a:xfrm>
          <a:prstGeom prst="rect">
            <a:avLst/>
          </a:prstGeom>
        </p:spPr>
      </p:pic>
    </p:spTree>
    <p:extLst>
      <p:ext uri="{BB962C8B-B14F-4D97-AF65-F5344CB8AC3E}">
        <p14:creationId xmlns:p14="http://schemas.microsoft.com/office/powerpoint/2010/main" val="186541100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E1FB64B0-C976-F33F-948C-21911306EF1A}"/>
              </a:ext>
            </a:extLst>
          </p:cNvPr>
          <p:cNvGraphicFramePr>
            <a:graphicFrameLocks noGrp="1"/>
          </p:cNvGraphicFramePr>
          <p:nvPr>
            <p:extLst>
              <p:ext uri="{D42A27DB-BD31-4B8C-83A1-F6EECF244321}">
                <p14:modId xmlns:p14="http://schemas.microsoft.com/office/powerpoint/2010/main" val="2036021025"/>
              </p:ext>
            </p:extLst>
          </p:nvPr>
        </p:nvGraphicFramePr>
        <p:xfrm>
          <a:off x="202545" y="802920"/>
          <a:ext cx="8696351" cy="6081677"/>
        </p:xfrm>
        <a:graphic>
          <a:graphicData uri="http://schemas.openxmlformats.org/drawingml/2006/table">
            <a:tbl>
              <a:tblPr firstRow="1" bandRow="1">
                <a:tableStyleId>{5C22544A-7EE6-4342-B048-85BDC9FD1C3A}</a:tableStyleId>
              </a:tblPr>
              <a:tblGrid>
                <a:gridCol w="1129581">
                  <a:extLst>
                    <a:ext uri="{9D8B030D-6E8A-4147-A177-3AD203B41FA5}">
                      <a16:colId xmlns:a16="http://schemas.microsoft.com/office/drawing/2014/main" val="2987600"/>
                    </a:ext>
                  </a:extLst>
                </a:gridCol>
                <a:gridCol w="7566770">
                  <a:extLst>
                    <a:ext uri="{9D8B030D-6E8A-4147-A177-3AD203B41FA5}">
                      <a16:colId xmlns:a16="http://schemas.microsoft.com/office/drawing/2014/main" val="3577986758"/>
                    </a:ext>
                  </a:extLst>
                </a:gridCol>
              </a:tblGrid>
              <a:tr h="356419">
                <a:tc>
                  <a:txBody>
                    <a:bodyPr/>
                    <a:lstStyle/>
                    <a:p>
                      <a:r>
                        <a:rPr lang="en-US"/>
                        <a:t>Step</a:t>
                      </a:r>
                    </a:p>
                  </a:txBody>
                  <a:tcPr/>
                </a:tc>
                <a:tc>
                  <a:txBody>
                    <a:bodyPr/>
                    <a:lstStyle/>
                    <a:p>
                      <a:r>
                        <a:rPr lang="en-US"/>
                        <a:t>Task</a:t>
                      </a:r>
                    </a:p>
                  </a:txBody>
                  <a:tcPr/>
                </a:tc>
                <a:extLst>
                  <a:ext uri="{0D108BD9-81ED-4DB2-BD59-A6C34878D82A}">
                    <a16:rowId xmlns:a16="http://schemas.microsoft.com/office/drawing/2014/main" val="3444725183"/>
                  </a:ext>
                </a:extLst>
              </a:tr>
              <a:tr h="859636">
                <a:tc>
                  <a:txBody>
                    <a:bodyPr/>
                    <a:lstStyle/>
                    <a:p>
                      <a:pPr algn="ctr"/>
                      <a:r>
                        <a:rPr lang="en-US"/>
                        <a:t>1</a:t>
                      </a:r>
                    </a:p>
                  </a:txBody>
                  <a:tcPr/>
                </a:tc>
                <a:tc>
                  <a:txBody>
                    <a:bodyPr/>
                    <a:lstStyle/>
                    <a:p>
                      <a:pPr lvl="0">
                        <a:buNone/>
                      </a:pPr>
                      <a:r>
                        <a:rPr lang="en-US" sz="1800" b="0" i="0" u="none" strike="noStrike" noProof="0">
                          <a:latin typeface="Calibri"/>
                        </a:rPr>
                        <a:t>μ1−μ2</a:t>
                      </a:r>
                      <a:br>
                        <a:rPr lang="en-US" sz="1800" b="0" i="0" u="none" strike="noStrike" noProof="0">
                          <a:latin typeface="Calibri"/>
                        </a:rPr>
                      </a:br>
                      <a:r>
                        <a:rPr lang="en-US" sz="1800" b="0" i="0" u="none" strike="noStrike" noProof="0">
                          <a:latin typeface="Calibri"/>
                        </a:rPr>
                        <a:t>μ1= true average proportion of non-employer establishments </a:t>
                      </a:r>
                      <a:br>
                        <a:rPr lang="en-US" sz="1800" b="0" i="0" u="none" strike="noStrike" noProof="0">
                          <a:latin typeface="Calibri"/>
                        </a:rPr>
                      </a:br>
                      <a:r>
                        <a:rPr lang="en-US" sz="1800" b="0" i="0" u="none" strike="noStrike" noProof="0">
                          <a:latin typeface="Calibri"/>
                        </a:rPr>
                        <a:t>μ2= true average proportion of employer establishments</a:t>
                      </a:r>
                    </a:p>
                  </a:txBody>
                  <a:tcPr/>
                </a:tc>
                <a:extLst>
                  <a:ext uri="{0D108BD9-81ED-4DB2-BD59-A6C34878D82A}">
                    <a16:rowId xmlns:a16="http://schemas.microsoft.com/office/drawing/2014/main" val="669836563"/>
                  </a:ext>
                </a:extLst>
              </a:tr>
              <a:tr h="476285">
                <a:tc>
                  <a:txBody>
                    <a:bodyPr/>
                    <a:lstStyle/>
                    <a:p>
                      <a:pPr algn="ctr"/>
                      <a:r>
                        <a:rPr lang="en-US"/>
                        <a:t>2</a:t>
                      </a:r>
                    </a:p>
                  </a:txBody>
                  <a:tcPr/>
                </a:tc>
                <a:tc>
                  <a:txBody>
                    <a:bodyPr/>
                    <a:lstStyle/>
                    <a:p>
                      <a:pPr lvl="0">
                        <a:buNone/>
                      </a:pPr>
                      <a:r>
                        <a:rPr lang="en-US" sz="1800" b="0" i="0" u="none" strike="noStrike" noProof="0"/>
                        <a:t>H0:μ1−μ2 = 0</a:t>
                      </a:r>
                      <a:endParaRPr lang="en-US"/>
                    </a:p>
                  </a:txBody>
                  <a:tcPr/>
                </a:tc>
                <a:extLst>
                  <a:ext uri="{0D108BD9-81ED-4DB2-BD59-A6C34878D82A}">
                    <a16:rowId xmlns:a16="http://schemas.microsoft.com/office/drawing/2014/main" val="2556542289"/>
                  </a:ext>
                </a:extLst>
              </a:tr>
              <a:tr h="464668">
                <a:tc>
                  <a:txBody>
                    <a:bodyPr/>
                    <a:lstStyle/>
                    <a:p>
                      <a:pPr algn="ctr"/>
                      <a:r>
                        <a:rPr lang="en-US"/>
                        <a:t>3</a:t>
                      </a:r>
                    </a:p>
                  </a:txBody>
                  <a:tcPr/>
                </a:tc>
                <a:tc>
                  <a:txBody>
                    <a:bodyPr/>
                    <a:lstStyle/>
                    <a:p>
                      <a:pPr lvl="0">
                        <a:buNone/>
                      </a:pPr>
                      <a:r>
                        <a:rPr lang="en-US" sz="1800" b="0" i="0" u="none" strike="noStrike" noProof="0"/>
                        <a:t>Ha:μ1−μ2 &gt; 0</a:t>
                      </a:r>
                      <a:endParaRPr lang="en-US" sz="1800" b="0" i="0" u="none" strike="noStrike" noProof="0">
                        <a:latin typeface="Calibri"/>
                      </a:endParaRPr>
                    </a:p>
                  </a:txBody>
                  <a:tcPr/>
                </a:tc>
                <a:extLst>
                  <a:ext uri="{0D108BD9-81ED-4DB2-BD59-A6C34878D82A}">
                    <a16:rowId xmlns:a16="http://schemas.microsoft.com/office/drawing/2014/main" val="2579333269"/>
                  </a:ext>
                </a:extLst>
              </a:tr>
              <a:tr h="871253">
                <a:tc>
                  <a:txBody>
                    <a:bodyPr/>
                    <a:lstStyle/>
                    <a:p>
                      <a:pPr algn="ctr"/>
                      <a:r>
                        <a:rPr lang="en-US"/>
                        <a:t>4</a:t>
                      </a:r>
                    </a:p>
                  </a:txBody>
                  <a:tcPr/>
                </a:tc>
                <a:tc>
                  <a:txBody>
                    <a:bodyPr/>
                    <a:lstStyle/>
                    <a:p>
                      <a:endParaRPr lang="en-US" sz="1800" b="0" i="0" u="none" strike="noStrike" noProof="0"/>
                    </a:p>
                    <a:p>
                      <a:pPr lvl="0">
                        <a:buNone/>
                      </a:pPr>
                      <a:r>
                        <a:rPr lang="en-US" sz="1800" b="0" i="0" u="none" strike="noStrike" noProof="0"/>
                        <a:t>The test statistic is </a:t>
                      </a:r>
                      <a:endParaRPr lang="en-US"/>
                    </a:p>
                  </a:txBody>
                  <a:tcPr/>
                </a:tc>
                <a:extLst>
                  <a:ext uri="{0D108BD9-81ED-4DB2-BD59-A6C34878D82A}">
                    <a16:rowId xmlns:a16="http://schemas.microsoft.com/office/drawing/2014/main" val="4126434660"/>
                  </a:ext>
                </a:extLst>
              </a:tr>
              <a:tr h="1103587">
                <a:tc>
                  <a:txBody>
                    <a:bodyPr/>
                    <a:lstStyle/>
                    <a:p>
                      <a:pPr lvl="0" algn="ctr">
                        <a:buNone/>
                      </a:pPr>
                      <a:r>
                        <a:rPr lang="en-US"/>
                        <a:t>5</a:t>
                      </a:r>
                    </a:p>
                  </a:txBody>
                  <a:tcPr/>
                </a:tc>
                <a:tc>
                  <a:txBody>
                    <a:bodyPr/>
                    <a:lstStyle/>
                    <a:p>
                      <a:pPr lvl="0">
                        <a:buNone/>
                      </a:pPr>
                      <a:r>
                        <a:rPr lang="en-US"/>
                        <a:t>n(non-employer establishment) = 50 </a:t>
                      </a:r>
                      <a:r>
                        <a:rPr lang="en-US" sz="1800" b="0" i="0" u="none" strike="noStrike" noProof="0">
                          <a:latin typeface="Calibri"/>
                        </a:rPr>
                        <a:t>  </a:t>
                      </a:r>
                      <a:endParaRPr lang="en-US"/>
                    </a:p>
                    <a:p>
                      <a:pPr lvl="0">
                        <a:buNone/>
                      </a:pPr>
                      <a:r>
                        <a:rPr lang="en-US" sz="1800" b="0" i="0" u="none" strike="noStrike" noProof="0"/>
                        <a:t>n(employer establishment) = 50 </a:t>
                      </a:r>
                      <a:r>
                        <a:rPr lang="en-US" sz="1800" b="0" i="0" u="none" strike="noStrike" noProof="0">
                          <a:latin typeface="Calibri"/>
                        </a:rPr>
                        <a:t>  </a:t>
                      </a:r>
                      <a:endParaRPr lang="en-US"/>
                    </a:p>
                    <a:p>
                      <a:pPr lvl="0">
                        <a:buNone/>
                      </a:pPr>
                      <a:r>
                        <a:rPr lang="en-US" sz="1800" b="0" i="0" u="none" strike="noStrike" noProof="0"/>
                        <a:t>x̄ (NE </a:t>
                      </a:r>
                      <a:r>
                        <a:rPr lang="en-US" sz="1800" b="0" i="0" u="none" strike="noStrike" noProof="0" err="1"/>
                        <a:t>Estab</a:t>
                      </a:r>
                      <a:r>
                        <a:rPr lang="en-US" sz="1800" b="0" i="0" u="none" strike="noStrike" noProof="0"/>
                        <a:t>.) =   </a:t>
                      </a:r>
                      <a:r>
                        <a:rPr lang="en-US" sz="1800" b="0" i="0" u="none" strike="noStrike" noProof="0">
                          <a:latin typeface="Calibri"/>
                        </a:rPr>
                        <a:t>158,702</a:t>
                      </a:r>
                      <a:r>
                        <a:rPr lang="en-US" sz="1800" b="0" i="0" u="none" strike="noStrike" noProof="0"/>
                        <a:t>   ȳ (E </a:t>
                      </a:r>
                      <a:r>
                        <a:rPr lang="en-US" sz="1800" b="0" i="0" u="none" strike="noStrike" noProof="0" err="1"/>
                        <a:t>Estab</a:t>
                      </a:r>
                      <a:r>
                        <a:rPr lang="en-US" sz="1800" b="0" i="0" u="none" strike="noStrike" noProof="0"/>
                        <a:t>.) = </a:t>
                      </a:r>
                      <a:r>
                        <a:rPr lang="en-US" sz="1800" b="0" i="0" u="none" strike="noStrike" noProof="0">
                          <a:latin typeface="Calibri"/>
                        </a:rPr>
                        <a:t>528,459 </a:t>
                      </a:r>
                      <a:endParaRPr lang="en-US"/>
                    </a:p>
                    <a:p>
                      <a:pPr lvl="0">
                        <a:buNone/>
                      </a:pPr>
                      <a:r>
                        <a:rPr lang="en-US" sz="1800" b="0" i="0" u="none" strike="noStrike" noProof="0"/>
                        <a:t>S1 (</a:t>
                      </a:r>
                      <a:r>
                        <a:rPr lang="en-US" sz="1800" b="0" i="0" u="none" strike="noStrike" noProof="0">
                          <a:latin typeface="Calibri"/>
                        </a:rPr>
                        <a:t>NE </a:t>
                      </a:r>
                      <a:r>
                        <a:rPr lang="en-US" sz="1800" b="0" i="0" u="none" strike="noStrike" noProof="0" err="1">
                          <a:latin typeface="Calibri"/>
                        </a:rPr>
                        <a:t>Estab</a:t>
                      </a:r>
                      <a:r>
                        <a:rPr lang="en-US" sz="1800" b="0" i="0" u="none" strike="noStrike" noProof="0">
                          <a:latin typeface="Calibri"/>
                        </a:rPr>
                        <a:t>.</a:t>
                      </a:r>
                      <a:r>
                        <a:rPr lang="en-US" sz="1800" b="0" i="0" u="none" strike="noStrike" noProof="0"/>
                        <a:t>) = 672,430 S2 (</a:t>
                      </a:r>
                      <a:r>
                        <a:rPr lang="en-US" sz="1800" b="0" i="0" u="none" strike="noStrike" noProof="0">
                          <a:latin typeface="Calibri"/>
                        </a:rPr>
                        <a:t>E </a:t>
                      </a:r>
                      <a:r>
                        <a:rPr lang="en-US" sz="1800" b="0" i="0" u="none" strike="noStrike" noProof="0" err="1">
                          <a:latin typeface="Calibri"/>
                        </a:rPr>
                        <a:t>Estab</a:t>
                      </a:r>
                      <a:r>
                        <a:rPr lang="en-US" sz="1800" b="0" i="0" u="none" strike="noStrike" noProof="0">
                          <a:latin typeface="Calibri"/>
                        </a:rPr>
                        <a:t>.</a:t>
                      </a:r>
                      <a:r>
                        <a:rPr lang="en-US" sz="1800" b="0" i="0" u="none" strike="noStrike" noProof="0"/>
                        <a:t>) = 178,798</a:t>
                      </a:r>
                      <a:endParaRPr lang="en-US"/>
                    </a:p>
                  </a:txBody>
                  <a:tcPr/>
                </a:tc>
                <a:extLst>
                  <a:ext uri="{0D108BD9-81ED-4DB2-BD59-A6C34878D82A}">
                    <a16:rowId xmlns:a16="http://schemas.microsoft.com/office/drawing/2014/main" val="2510107665"/>
                  </a:ext>
                </a:extLst>
              </a:tr>
              <a:tr h="476285">
                <a:tc>
                  <a:txBody>
                    <a:bodyPr/>
                    <a:lstStyle/>
                    <a:p>
                      <a:pPr algn="ctr"/>
                      <a:r>
                        <a:rPr lang="en-US"/>
                        <a:t>6</a:t>
                      </a:r>
                    </a:p>
                  </a:txBody>
                  <a:tcPr/>
                </a:tc>
                <a:tc>
                  <a:txBody>
                    <a:bodyPr/>
                    <a:lstStyle/>
                    <a:p>
                      <a:r>
                        <a:rPr lang="en-US"/>
                        <a:t> </a:t>
                      </a:r>
                      <a:r>
                        <a:rPr lang="en-US" sz="1800" b="0" i="0" u="none" strike="noStrike" noProof="0">
                          <a:latin typeface="Calibri"/>
                        </a:rPr>
                        <a:t>Since upper-tailed: P-value = 1 - Φ(-2.10) = 0.9821</a:t>
                      </a:r>
                      <a:endParaRPr lang="en-US" sz="1800" b="0" i="0" u="none" strike="noStrike" noProof="0">
                        <a:highlight>
                          <a:srgbClr val="FFFF00"/>
                        </a:highlight>
                        <a:latin typeface="Calibri"/>
                      </a:endParaRPr>
                    </a:p>
                  </a:txBody>
                  <a:tcPr/>
                </a:tc>
                <a:extLst>
                  <a:ext uri="{0D108BD9-81ED-4DB2-BD59-A6C34878D82A}">
                    <a16:rowId xmlns:a16="http://schemas.microsoft.com/office/drawing/2014/main" val="100459460"/>
                  </a:ext>
                </a:extLst>
              </a:tr>
              <a:tr h="1324306">
                <a:tc>
                  <a:txBody>
                    <a:bodyPr/>
                    <a:lstStyle/>
                    <a:p>
                      <a:pPr algn="ctr"/>
                      <a:r>
                        <a:rPr lang="en-US"/>
                        <a:t>7</a:t>
                      </a:r>
                    </a:p>
                  </a:txBody>
                  <a:tcPr/>
                </a:tc>
                <a:tc>
                  <a:txBody>
                    <a:bodyPr/>
                    <a:lstStyle/>
                    <a:p>
                      <a:pPr lvl="0" algn="l">
                        <a:lnSpc>
                          <a:spcPct val="100000"/>
                        </a:lnSpc>
                        <a:spcBef>
                          <a:spcPts val="0"/>
                        </a:spcBef>
                        <a:spcAft>
                          <a:spcPts val="0"/>
                        </a:spcAft>
                        <a:buNone/>
                      </a:pPr>
                      <a:r>
                        <a:rPr lang="en-US" sz="1800" b="0" i="0" u="none" strike="noStrike" noProof="0">
                          <a:latin typeface="Calibri"/>
                        </a:rPr>
                        <a:t>Because the P-value = 0.9821 &gt; 0.05 so we fail to reject H0 at significance level 0.05. It is plausible that the true average </a:t>
                      </a:r>
                      <a:r>
                        <a:rPr lang="en-US" sz="1800" b="0" i="0" u="none" strike="noStrike" noProof="0">
                          <a:latin typeface="Times New Roman"/>
                        </a:rPr>
                        <a:t>total of non-employer establishments does not exceed that of total employer establishments by 10% or more.</a:t>
                      </a:r>
                    </a:p>
                  </a:txBody>
                  <a:tcPr/>
                </a:tc>
                <a:extLst>
                  <a:ext uri="{0D108BD9-81ED-4DB2-BD59-A6C34878D82A}">
                    <a16:rowId xmlns:a16="http://schemas.microsoft.com/office/drawing/2014/main" val="2143724794"/>
                  </a:ext>
                </a:extLst>
              </a:tr>
            </a:tbl>
          </a:graphicData>
        </a:graphic>
      </p:graphicFrame>
      <p:pic>
        <p:nvPicPr>
          <p:cNvPr id="8" name="Picture 8" descr="Diagram, schematic&#10;&#10;Description automatically generated">
            <a:extLst>
              <a:ext uri="{FF2B5EF4-FFF2-40B4-BE49-F238E27FC236}">
                <a16:creationId xmlns:a16="http://schemas.microsoft.com/office/drawing/2014/main" id="{AE50D95A-195B-CC7B-69AE-4A89D5319967}"/>
              </a:ext>
            </a:extLst>
          </p:cNvPr>
          <p:cNvPicPr>
            <a:picLocks noChangeAspect="1"/>
          </p:cNvPicPr>
          <p:nvPr/>
        </p:nvPicPr>
        <p:blipFill>
          <a:blip r:embed="rId2"/>
          <a:stretch>
            <a:fillRect/>
          </a:stretch>
        </p:blipFill>
        <p:spPr>
          <a:xfrm>
            <a:off x="3352802" y="3042571"/>
            <a:ext cx="1518302" cy="866240"/>
          </a:xfrm>
          <a:prstGeom prst="rect">
            <a:avLst/>
          </a:prstGeom>
        </p:spPr>
      </p:pic>
      <p:sp>
        <p:nvSpPr>
          <p:cNvPr id="10" name="Rectangle: Rounded Corners 9">
            <a:extLst>
              <a:ext uri="{FF2B5EF4-FFF2-40B4-BE49-F238E27FC236}">
                <a16:creationId xmlns:a16="http://schemas.microsoft.com/office/drawing/2014/main" id="{FA866BA6-E24C-E32D-8220-E1051F2519D1}"/>
              </a:ext>
            </a:extLst>
          </p:cNvPr>
          <p:cNvSpPr/>
          <p:nvPr/>
        </p:nvSpPr>
        <p:spPr>
          <a:xfrm>
            <a:off x="664590" y="44422"/>
            <a:ext cx="7814820" cy="7567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u="sng">
                <a:latin typeface="Times New Roman"/>
                <a:cs typeface="Times New Roman"/>
              </a:rPr>
              <a:t>Hypothesis 2:</a:t>
            </a:r>
            <a:r>
              <a:rPr lang="en-US" sz="1400" b="1">
                <a:latin typeface="Times New Roman"/>
                <a:cs typeface="Times New Roman"/>
              </a:rPr>
              <a:t> </a:t>
            </a:r>
            <a:r>
              <a:rPr lang="en-US" sz="1400">
                <a:latin typeface="Times New Roman"/>
                <a:cs typeface="Times New Roman"/>
              </a:rPr>
              <a:t>Across all states in the nation, the true average total of non-employer establishments exceeds that of total employer establishments by 10% or more, at a significance level of 0.05.</a:t>
            </a:r>
          </a:p>
        </p:txBody>
      </p:sp>
    </p:spTree>
    <p:extLst>
      <p:ext uri="{BB962C8B-B14F-4D97-AF65-F5344CB8AC3E}">
        <p14:creationId xmlns:p14="http://schemas.microsoft.com/office/powerpoint/2010/main" val="309541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
            <a:extLst>
              <a:ext uri="{FF2B5EF4-FFF2-40B4-BE49-F238E27FC236}">
                <a16:creationId xmlns:a16="http://schemas.microsoft.com/office/drawing/2014/main" id="{2B414E91-9812-7133-83F2-2B421961461E}"/>
              </a:ext>
            </a:extLst>
          </p:cNvPr>
          <p:cNvPicPr>
            <a:picLocks noChangeAspect="1"/>
          </p:cNvPicPr>
          <p:nvPr/>
        </p:nvPicPr>
        <p:blipFill rotWithShape="1">
          <a:blip r:embed="rId2"/>
          <a:srcRect t="6544" r="24242" b="2546"/>
          <a:stretch/>
        </p:blipFill>
        <p:spPr>
          <a:xfrm>
            <a:off x="20" y="10"/>
            <a:ext cx="9143980" cy="6857990"/>
          </a:xfrm>
          <a:prstGeom prst="rect">
            <a:avLst/>
          </a:prstGeom>
        </p:spPr>
      </p:pic>
      <p:sp>
        <p:nvSpPr>
          <p:cNvPr id="14" name="Rectangle 8">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6"/>
            <a:ext cx="5398329"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C2C85C-23FD-499A-8D0D-0239152B3CF6}"/>
              </a:ext>
            </a:extLst>
          </p:cNvPr>
          <p:cNvSpPr>
            <a:spLocks noGrp="1"/>
          </p:cNvSpPr>
          <p:nvPr>
            <p:ph type="title"/>
          </p:nvPr>
        </p:nvSpPr>
        <p:spPr>
          <a:xfrm>
            <a:off x="446103" y="640263"/>
            <a:ext cx="4964858" cy="1344975"/>
          </a:xfrm>
        </p:spPr>
        <p:txBody>
          <a:bodyPr>
            <a:normAutofit/>
          </a:bodyPr>
          <a:lstStyle/>
          <a:p>
            <a:r>
              <a:rPr lang="en-US" sz="3500"/>
              <a:t>Data</a:t>
            </a:r>
          </a:p>
        </p:txBody>
      </p:sp>
      <p:sp>
        <p:nvSpPr>
          <p:cNvPr id="3" name="Content Placeholder 2">
            <a:extLst>
              <a:ext uri="{FF2B5EF4-FFF2-40B4-BE49-F238E27FC236}">
                <a16:creationId xmlns:a16="http://schemas.microsoft.com/office/drawing/2014/main" id="{F2F1B3CB-2EC6-4613-9965-239D120804C7}"/>
              </a:ext>
            </a:extLst>
          </p:cNvPr>
          <p:cNvSpPr>
            <a:spLocks noGrp="1"/>
          </p:cNvSpPr>
          <p:nvPr>
            <p:ph idx="1"/>
          </p:nvPr>
        </p:nvSpPr>
        <p:spPr>
          <a:xfrm>
            <a:off x="445581" y="2121763"/>
            <a:ext cx="4965379" cy="3773010"/>
          </a:xfrm>
        </p:spPr>
        <p:txBody>
          <a:bodyPr vert="horz" lIns="91440" tIns="45720" rIns="91440" bIns="45720" rtlCol="0" anchor="t">
            <a:normAutofit fontScale="92500" lnSpcReduction="20000"/>
          </a:bodyPr>
          <a:lstStyle/>
          <a:p>
            <a:r>
              <a:rPr lang="en-US" sz="2100">
                <a:cs typeface="Calibri"/>
              </a:rPr>
              <a:t>The sources we used for this project were the CDC, Mental Health America, U.S. Census, KFF, and National Center for Educational Statistics.</a:t>
            </a:r>
            <a:endParaRPr lang="en-US" sz="2100">
              <a:ea typeface="Calibri"/>
              <a:cs typeface="Calibri"/>
            </a:endParaRPr>
          </a:p>
          <a:p>
            <a:r>
              <a:rPr lang="en-US" sz="2100">
                <a:cs typeface="Calibri"/>
              </a:rPr>
              <a:t>The data includes a variety of values whether it is rates, percentages or totals per state.</a:t>
            </a:r>
            <a:endParaRPr lang="en-US" sz="2100">
              <a:ea typeface="Calibri"/>
              <a:cs typeface="Calibri"/>
            </a:endParaRPr>
          </a:p>
          <a:p>
            <a:r>
              <a:rPr lang="en-US" sz="2100"/>
              <a:t>One of the challenges that we ran into was finding data that was recorded by state.</a:t>
            </a:r>
            <a:endParaRPr lang="en-US" sz="2100">
              <a:cs typeface="Calibri"/>
            </a:endParaRPr>
          </a:p>
          <a:p>
            <a:r>
              <a:rPr lang="en-US" sz="2100">
                <a:cs typeface="Calibri"/>
              </a:rPr>
              <a:t>Another challenge was making sure the data could work in </a:t>
            </a:r>
            <a:r>
              <a:rPr lang="en-US" sz="2100" err="1">
                <a:cs typeface="Calibri"/>
              </a:rPr>
              <a:t>OpenMarkov</a:t>
            </a:r>
            <a:endParaRPr lang="en-US" sz="2100" err="1">
              <a:ea typeface="Calibri"/>
              <a:cs typeface="Calibri"/>
            </a:endParaRPr>
          </a:p>
          <a:p>
            <a:r>
              <a:rPr lang="en-US" sz="2100">
                <a:cs typeface="Calibri"/>
              </a:rPr>
              <a:t>We identified outliers using boxplots and generally filled them with the average of the data. We also separated the data into multiple colors to identify topics used by the data more efficiently.</a:t>
            </a:r>
            <a:endParaRPr lang="en-US" sz="2100">
              <a:ea typeface="Calibri"/>
              <a:cs typeface="Calibri"/>
            </a:endParaRPr>
          </a:p>
        </p:txBody>
      </p:sp>
    </p:spTree>
    <p:extLst>
      <p:ext uri="{BB962C8B-B14F-4D97-AF65-F5344CB8AC3E}">
        <p14:creationId xmlns:p14="http://schemas.microsoft.com/office/powerpoint/2010/main" val="3512948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93D1-7697-4D69-2E00-4D0C6779D64B}"/>
              </a:ext>
            </a:extLst>
          </p:cNvPr>
          <p:cNvSpPr>
            <a:spLocks noGrp="1"/>
          </p:cNvSpPr>
          <p:nvPr>
            <p:ph type="title"/>
          </p:nvPr>
        </p:nvSpPr>
        <p:spPr>
          <a:solidFill>
            <a:schemeClr val="accent6"/>
          </a:solidFill>
        </p:spPr>
        <p:txBody>
          <a:bodyPr/>
          <a:lstStyle/>
          <a:p>
            <a:pPr algn="ctr"/>
            <a:r>
              <a:rPr lang="en-US">
                <a:cs typeface="Calibri Light"/>
              </a:rPr>
              <a:t>Comparing residents to staff </a:t>
            </a:r>
          </a:p>
        </p:txBody>
      </p:sp>
      <p:sp>
        <p:nvSpPr>
          <p:cNvPr id="3" name="Content Placeholder 2">
            <a:extLst>
              <a:ext uri="{FF2B5EF4-FFF2-40B4-BE49-F238E27FC236}">
                <a16:creationId xmlns:a16="http://schemas.microsoft.com/office/drawing/2014/main" id="{E15DECBB-952B-5641-A51C-DDD85CC16055}"/>
              </a:ext>
            </a:extLst>
          </p:cNvPr>
          <p:cNvSpPr>
            <a:spLocks noGrp="1"/>
          </p:cNvSpPr>
          <p:nvPr>
            <p:ph idx="1"/>
          </p:nvPr>
        </p:nvSpPr>
        <p:spPr/>
        <p:txBody>
          <a:bodyPr vert="horz" lIns="91440" tIns="45720" rIns="91440" bIns="45720" rtlCol="0" anchor="t">
            <a:normAutofit/>
          </a:bodyPr>
          <a:lstStyle/>
          <a:p>
            <a:endParaRPr lang="en-US">
              <a:cs typeface="Calibri"/>
            </a:endParaRPr>
          </a:p>
        </p:txBody>
      </p:sp>
      <p:pic>
        <p:nvPicPr>
          <p:cNvPr id="4" name="Picture 4" descr="Diagram&#10;&#10;Description automatically generated">
            <a:extLst>
              <a:ext uri="{FF2B5EF4-FFF2-40B4-BE49-F238E27FC236}">
                <a16:creationId xmlns:a16="http://schemas.microsoft.com/office/drawing/2014/main" id="{E9D870E1-11DB-B6FC-2695-B1ABD920C9E3}"/>
              </a:ext>
            </a:extLst>
          </p:cNvPr>
          <p:cNvPicPr>
            <a:picLocks noChangeAspect="1"/>
          </p:cNvPicPr>
          <p:nvPr/>
        </p:nvPicPr>
        <p:blipFill>
          <a:blip r:embed="rId2"/>
          <a:stretch>
            <a:fillRect/>
          </a:stretch>
        </p:blipFill>
        <p:spPr>
          <a:xfrm>
            <a:off x="683451" y="1849725"/>
            <a:ext cx="7452202" cy="2453959"/>
          </a:xfrm>
          <a:prstGeom prst="rect">
            <a:avLst/>
          </a:prstGeom>
        </p:spPr>
      </p:pic>
      <p:sp>
        <p:nvSpPr>
          <p:cNvPr id="5" name="TextBox 4">
            <a:extLst>
              <a:ext uri="{FF2B5EF4-FFF2-40B4-BE49-F238E27FC236}">
                <a16:creationId xmlns:a16="http://schemas.microsoft.com/office/drawing/2014/main" id="{6B01FB26-43B0-786C-DF57-E83BB16D8BAD}"/>
              </a:ext>
            </a:extLst>
          </p:cNvPr>
          <p:cNvSpPr txBox="1"/>
          <p:nvPr/>
        </p:nvSpPr>
        <p:spPr>
          <a:xfrm>
            <a:off x="2378380" y="4468661"/>
            <a:ext cx="3870542" cy="738664"/>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Observation: We notice that there are relationships between F/V staff with boosters and F/V resident. </a:t>
            </a:r>
          </a:p>
        </p:txBody>
      </p:sp>
    </p:spTree>
    <p:extLst>
      <p:ext uri="{BB962C8B-B14F-4D97-AF65-F5344CB8AC3E}">
        <p14:creationId xmlns:p14="http://schemas.microsoft.com/office/powerpoint/2010/main" val="2917608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03EEC-A4C2-E300-4A4B-6E89DB50C94F}"/>
              </a:ext>
            </a:extLst>
          </p:cNvPr>
          <p:cNvSpPr>
            <a:spLocks noGrp="1"/>
          </p:cNvSpPr>
          <p:nvPr>
            <p:ph type="title"/>
          </p:nvPr>
        </p:nvSpPr>
        <p:spPr>
          <a:solidFill>
            <a:schemeClr val="accent6"/>
          </a:solidFill>
        </p:spPr>
        <p:txBody>
          <a:bodyPr/>
          <a:lstStyle/>
          <a:p>
            <a:pPr algn="ctr"/>
            <a:r>
              <a:rPr lang="en-US">
                <a:cs typeface="Calibri Light"/>
              </a:rPr>
              <a:t>More comparisons </a:t>
            </a:r>
          </a:p>
        </p:txBody>
      </p:sp>
      <p:pic>
        <p:nvPicPr>
          <p:cNvPr id="5" name="Picture 4" descr="Diagram&#10;&#10;Description automatically generated">
            <a:extLst>
              <a:ext uri="{FF2B5EF4-FFF2-40B4-BE49-F238E27FC236}">
                <a16:creationId xmlns:a16="http://schemas.microsoft.com/office/drawing/2014/main" id="{CD5889B2-6048-FBF1-6727-65A756DDCE84}"/>
              </a:ext>
            </a:extLst>
          </p:cNvPr>
          <p:cNvPicPr>
            <a:picLocks noChangeAspect="1"/>
          </p:cNvPicPr>
          <p:nvPr/>
        </p:nvPicPr>
        <p:blipFill>
          <a:blip r:embed="rId2"/>
          <a:stretch>
            <a:fillRect/>
          </a:stretch>
        </p:blipFill>
        <p:spPr>
          <a:xfrm>
            <a:off x="627513" y="1901934"/>
            <a:ext cx="7452202" cy="2453959"/>
          </a:xfrm>
          <a:prstGeom prst="rect">
            <a:avLst/>
          </a:prstGeom>
        </p:spPr>
      </p:pic>
      <p:sp>
        <p:nvSpPr>
          <p:cNvPr id="4" name="TextBox 3">
            <a:extLst>
              <a:ext uri="{FF2B5EF4-FFF2-40B4-BE49-F238E27FC236}">
                <a16:creationId xmlns:a16="http://schemas.microsoft.com/office/drawing/2014/main" id="{B6B7A3C8-8438-3348-482E-4305D5447EE9}"/>
              </a:ext>
            </a:extLst>
          </p:cNvPr>
          <p:cNvSpPr txBox="1"/>
          <p:nvPr/>
        </p:nvSpPr>
        <p:spPr>
          <a:xfrm>
            <a:off x="1276133" y="4475786"/>
            <a:ext cx="2743200" cy="1754326"/>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Observation: We do see a relationship between Residents who are Fully vaccinated and Full vaccinated staff with booster shots.</a:t>
            </a:r>
          </a:p>
        </p:txBody>
      </p:sp>
      <p:sp>
        <p:nvSpPr>
          <p:cNvPr id="6" name="TextBox 5">
            <a:extLst>
              <a:ext uri="{FF2B5EF4-FFF2-40B4-BE49-F238E27FC236}">
                <a16:creationId xmlns:a16="http://schemas.microsoft.com/office/drawing/2014/main" id="{228776B2-44C4-0362-C571-58DD74B8B2E2}"/>
              </a:ext>
            </a:extLst>
          </p:cNvPr>
          <p:cNvSpPr txBox="1"/>
          <p:nvPr/>
        </p:nvSpPr>
        <p:spPr>
          <a:xfrm>
            <a:off x="5468919" y="4756642"/>
            <a:ext cx="2743200" cy="1200329"/>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Insight: I was not expecting there to be no relationship at all between residents and fully vaccinated staff. </a:t>
            </a:r>
          </a:p>
        </p:txBody>
      </p:sp>
    </p:spTree>
    <p:extLst>
      <p:ext uri="{BB962C8B-B14F-4D97-AF65-F5344CB8AC3E}">
        <p14:creationId xmlns:p14="http://schemas.microsoft.com/office/powerpoint/2010/main" val="680455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C809-33E6-3015-0535-ADC9DFE62BB3}"/>
              </a:ext>
            </a:extLst>
          </p:cNvPr>
          <p:cNvSpPr>
            <a:spLocks noGrp="1"/>
          </p:cNvSpPr>
          <p:nvPr>
            <p:ph type="title"/>
          </p:nvPr>
        </p:nvSpPr>
        <p:spPr>
          <a:solidFill>
            <a:schemeClr val="accent6"/>
          </a:solidFill>
        </p:spPr>
        <p:txBody>
          <a:bodyPr/>
          <a:lstStyle/>
          <a:p>
            <a:pPr algn="ctr"/>
            <a:r>
              <a:rPr lang="en-US">
                <a:cs typeface="Calibri Light"/>
              </a:rPr>
              <a:t>More Comparisons</a:t>
            </a:r>
          </a:p>
        </p:txBody>
      </p:sp>
      <p:pic>
        <p:nvPicPr>
          <p:cNvPr id="5" name="Picture 4" descr="Diagram&#10;&#10;Description automatically generated">
            <a:extLst>
              <a:ext uri="{FF2B5EF4-FFF2-40B4-BE49-F238E27FC236}">
                <a16:creationId xmlns:a16="http://schemas.microsoft.com/office/drawing/2014/main" id="{25B7742B-401C-AB2F-9842-F11060CFEE4B}"/>
              </a:ext>
            </a:extLst>
          </p:cNvPr>
          <p:cNvPicPr>
            <a:picLocks noChangeAspect="1"/>
          </p:cNvPicPr>
          <p:nvPr/>
        </p:nvPicPr>
        <p:blipFill>
          <a:blip r:embed="rId2"/>
          <a:stretch>
            <a:fillRect/>
          </a:stretch>
        </p:blipFill>
        <p:spPr>
          <a:xfrm>
            <a:off x="4570414" y="1839232"/>
            <a:ext cx="4549067" cy="2476252"/>
          </a:xfrm>
          <a:prstGeom prst="rect">
            <a:avLst/>
          </a:prstGeom>
        </p:spPr>
      </p:pic>
      <p:sp>
        <p:nvSpPr>
          <p:cNvPr id="6" name="TextBox 5">
            <a:extLst>
              <a:ext uri="{FF2B5EF4-FFF2-40B4-BE49-F238E27FC236}">
                <a16:creationId xmlns:a16="http://schemas.microsoft.com/office/drawing/2014/main" id="{DFB92712-F020-F7F2-7E6D-F0F0483FBFA9}"/>
              </a:ext>
            </a:extLst>
          </p:cNvPr>
          <p:cNvSpPr txBox="1"/>
          <p:nvPr/>
        </p:nvSpPr>
        <p:spPr>
          <a:xfrm>
            <a:off x="2413539" y="4982958"/>
            <a:ext cx="3056452" cy="1200329"/>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 We notice that Full vaccinated staff also had little to no effect on vaccination rates of any group </a:t>
            </a:r>
          </a:p>
        </p:txBody>
      </p:sp>
      <p:pic>
        <p:nvPicPr>
          <p:cNvPr id="10" name="Picture 4" descr="Diagram&#10;&#10;Description automatically generated">
            <a:extLst>
              <a:ext uri="{FF2B5EF4-FFF2-40B4-BE49-F238E27FC236}">
                <a16:creationId xmlns:a16="http://schemas.microsoft.com/office/drawing/2014/main" id="{E7DE8659-DDDF-B242-6050-E16E58B8E0CF}"/>
              </a:ext>
            </a:extLst>
          </p:cNvPr>
          <p:cNvPicPr>
            <a:picLocks noGrp="1" noChangeAspect="1"/>
          </p:cNvPicPr>
          <p:nvPr>
            <p:ph idx="1"/>
          </p:nvPr>
        </p:nvPicPr>
        <p:blipFill>
          <a:blip r:embed="rId3"/>
          <a:stretch>
            <a:fillRect/>
          </a:stretch>
        </p:blipFill>
        <p:spPr>
          <a:xfrm>
            <a:off x="29045" y="1922583"/>
            <a:ext cx="4543743" cy="2537031"/>
          </a:xfrm>
          <a:solidFill>
            <a:srgbClr val="FF0000"/>
          </a:solidFill>
        </p:spPr>
      </p:pic>
      <p:sp>
        <p:nvSpPr>
          <p:cNvPr id="11" name="Arrow: Right 10">
            <a:extLst>
              <a:ext uri="{FF2B5EF4-FFF2-40B4-BE49-F238E27FC236}">
                <a16:creationId xmlns:a16="http://schemas.microsoft.com/office/drawing/2014/main" id="{45728D40-E0A4-B475-0B40-7FCE4A6F25B0}"/>
              </a:ext>
            </a:extLst>
          </p:cNvPr>
          <p:cNvSpPr/>
          <p:nvPr/>
        </p:nvSpPr>
        <p:spPr>
          <a:xfrm>
            <a:off x="4060421" y="2739180"/>
            <a:ext cx="977050" cy="484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45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7C6F7-E779-8CA2-DB51-7B5AD8340D60}"/>
              </a:ext>
            </a:extLst>
          </p:cNvPr>
          <p:cNvSpPr>
            <a:spLocks noGrp="1"/>
          </p:cNvSpPr>
          <p:nvPr>
            <p:ph type="title"/>
          </p:nvPr>
        </p:nvSpPr>
        <p:spPr>
          <a:xfrm>
            <a:off x="628650" y="340457"/>
            <a:ext cx="7886700" cy="1243333"/>
          </a:xfrm>
          <a:solidFill>
            <a:schemeClr val="accent6"/>
          </a:solidFill>
          <a:ln>
            <a:solidFill>
              <a:srgbClr val="4472C4"/>
            </a:solidFill>
          </a:ln>
        </p:spPr>
        <p:txBody>
          <a:bodyPr>
            <a:normAutofit/>
          </a:bodyPr>
          <a:lstStyle/>
          <a:p>
            <a:pPr algn="ctr"/>
            <a:r>
              <a:rPr lang="en-US" sz="2000">
                <a:cs typeface="Calibri Light"/>
              </a:rPr>
              <a:t>Extra</a:t>
            </a:r>
            <a:endParaRPr lang="en-US"/>
          </a:p>
        </p:txBody>
      </p:sp>
      <p:pic>
        <p:nvPicPr>
          <p:cNvPr id="4" name="Picture 4" descr="Chart, scatter chart&#10;&#10;Description automatically generated">
            <a:extLst>
              <a:ext uri="{FF2B5EF4-FFF2-40B4-BE49-F238E27FC236}">
                <a16:creationId xmlns:a16="http://schemas.microsoft.com/office/drawing/2014/main" id="{FC410986-CA79-7339-90FD-C1A78DB13F14}"/>
              </a:ext>
            </a:extLst>
          </p:cNvPr>
          <p:cNvPicPr>
            <a:picLocks noGrp="1" noChangeAspect="1"/>
          </p:cNvPicPr>
          <p:nvPr>
            <p:ph idx="1"/>
          </p:nvPr>
        </p:nvPicPr>
        <p:blipFill>
          <a:blip r:embed="rId2"/>
          <a:stretch>
            <a:fillRect/>
          </a:stretch>
        </p:blipFill>
        <p:spPr>
          <a:xfrm>
            <a:off x="397995" y="1712332"/>
            <a:ext cx="4277617" cy="2851745"/>
          </a:xfrm>
        </p:spPr>
      </p:pic>
      <p:sp>
        <p:nvSpPr>
          <p:cNvPr id="5" name="TextBox 4">
            <a:extLst>
              <a:ext uri="{FF2B5EF4-FFF2-40B4-BE49-F238E27FC236}">
                <a16:creationId xmlns:a16="http://schemas.microsoft.com/office/drawing/2014/main" id="{BDD947F3-291B-2E07-2D03-E2BA7DC93C92}"/>
              </a:ext>
            </a:extLst>
          </p:cNvPr>
          <p:cNvSpPr txBox="1"/>
          <p:nvPr/>
        </p:nvSpPr>
        <p:spPr>
          <a:xfrm>
            <a:off x="626594" y="4614759"/>
            <a:ext cx="4075330" cy="400110"/>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When comparing Fully vaccinated  resident to  fully vaccinated  staff we see there a low R-sq value of 7.6% indicating a weak bond between the pair .</a:t>
            </a:r>
          </a:p>
        </p:txBody>
      </p:sp>
      <p:pic>
        <p:nvPicPr>
          <p:cNvPr id="6" name="Picture 6" descr="Chart, scatter chart&#10;&#10;Description automatically generated">
            <a:extLst>
              <a:ext uri="{FF2B5EF4-FFF2-40B4-BE49-F238E27FC236}">
                <a16:creationId xmlns:a16="http://schemas.microsoft.com/office/drawing/2014/main" id="{EED1723B-3F64-76F3-FE44-7F62F25A5E28}"/>
              </a:ext>
            </a:extLst>
          </p:cNvPr>
          <p:cNvPicPr>
            <a:picLocks noChangeAspect="1"/>
          </p:cNvPicPr>
          <p:nvPr/>
        </p:nvPicPr>
        <p:blipFill>
          <a:blip r:embed="rId3"/>
          <a:stretch>
            <a:fillRect/>
          </a:stretch>
        </p:blipFill>
        <p:spPr>
          <a:xfrm>
            <a:off x="4861452" y="1708744"/>
            <a:ext cx="4009543" cy="2856676"/>
          </a:xfrm>
          <a:prstGeom prst="rect">
            <a:avLst/>
          </a:prstGeom>
        </p:spPr>
      </p:pic>
      <p:sp>
        <p:nvSpPr>
          <p:cNvPr id="7" name="TextBox 6">
            <a:extLst>
              <a:ext uri="{FF2B5EF4-FFF2-40B4-BE49-F238E27FC236}">
                <a16:creationId xmlns:a16="http://schemas.microsoft.com/office/drawing/2014/main" id="{2176D4E1-B1A1-CBB7-9BE3-50A488B129DA}"/>
              </a:ext>
            </a:extLst>
          </p:cNvPr>
          <p:cNvSpPr txBox="1"/>
          <p:nvPr/>
        </p:nvSpPr>
        <p:spPr>
          <a:xfrm>
            <a:off x="4894341" y="4614758"/>
            <a:ext cx="3754629" cy="553998"/>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Resident and staff who are fully vaccinated and received a booster shot had an R-sq value of 11.8% showing weak confidence in the pair. </a:t>
            </a:r>
            <a:endParaRPr lang="en-US" sz="1000">
              <a:cs typeface="Calibri"/>
            </a:endParaRPr>
          </a:p>
        </p:txBody>
      </p:sp>
      <p:sp>
        <p:nvSpPr>
          <p:cNvPr id="3" name="TextBox 2">
            <a:extLst>
              <a:ext uri="{FF2B5EF4-FFF2-40B4-BE49-F238E27FC236}">
                <a16:creationId xmlns:a16="http://schemas.microsoft.com/office/drawing/2014/main" id="{8F2D9B0F-0C65-6CEB-EA5A-AE9FDDEF95CE}"/>
              </a:ext>
            </a:extLst>
          </p:cNvPr>
          <p:cNvSpPr txBox="1"/>
          <p:nvPr/>
        </p:nvSpPr>
        <p:spPr>
          <a:xfrm>
            <a:off x="1481787" y="5223263"/>
            <a:ext cx="5292335" cy="1200329"/>
          </a:xfrm>
          <a:prstGeom prst="rect">
            <a:avLst/>
          </a:prstGeom>
          <a:solidFill>
            <a:srgbClr val="FF030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Extra insight: Although we see a low R-sq value in each of the line plots we did notice a greater correlation resident and staff receiving booster shots than we did in vaccinations. </a:t>
            </a:r>
            <a:endParaRPr lang="en-US">
              <a:ea typeface="Calibri"/>
              <a:cs typeface="Calibri"/>
            </a:endParaRPr>
          </a:p>
        </p:txBody>
      </p:sp>
    </p:spTree>
    <p:extLst>
      <p:ext uri="{BB962C8B-B14F-4D97-AF65-F5344CB8AC3E}">
        <p14:creationId xmlns:p14="http://schemas.microsoft.com/office/powerpoint/2010/main" val="1331024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5E52-5B26-0733-A272-F551FA7199AD}"/>
              </a:ext>
            </a:extLst>
          </p:cNvPr>
          <p:cNvSpPr>
            <a:spLocks noGrp="1"/>
          </p:cNvSpPr>
          <p:nvPr>
            <p:ph type="title"/>
          </p:nvPr>
        </p:nvSpPr>
        <p:spPr>
          <a:xfrm>
            <a:off x="628650" y="414464"/>
            <a:ext cx="7886700" cy="815736"/>
          </a:xfrm>
          <a:solidFill>
            <a:schemeClr val="accent6"/>
          </a:solidFill>
        </p:spPr>
        <p:txBody>
          <a:bodyPr>
            <a:normAutofit/>
          </a:bodyPr>
          <a:lstStyle/>
          <a:p>
            <a:pPr algn="ctr"/>
            <a:r>
              <a:rPr lang="en-US" sz="2000">
                <a:cs typeface="Calibri Light"/>
              </a:rPr>
              <a:t>Part A: Comparing each county averages </a:t>
            </a:r>
          </a:p>
        </p:txBody>
      </p:sp>
      <p:pic>
        <p:nvPicPr>
          <p:cNvPr id="10" name="Picture 11" descr="Chart, line chart&#10;&#10;Description automatically generated">
            <a:extLst>
              <a:ext uri="{FF2B5EF4-FFF2-40B4-BE49-F238E27FC236}">
                <a16:creationId xmlns:a16="http://schemas.microsoft.com/office/drawing/2014/main" id="{1FA9277D-0367-DFD3-65BE-52BCD3B6CD9F}"/>
              </a:ext>
            </a:extLst>
          </p:cNvPr>
          <p:cNvPicPr>
            <a:picLocks noGrp="1" noChangeAspect="1"/>
          </p:cNvPicPr>
          <p:nvPr>
            <p:ph idx="1"/>
          </p:nvPr>
        </p:nvPicPr>
        <p:blipFill>
          <a:blip r:embed="rId2"/>
          <a:stretch>
            <a:fillRect/>
          </a:stretch>
        </p:blipFill>
        <p:spPr>
          <a:xfrm>
            <a:off x="302690" y="1430920"/>
            <a:ext cx="4098191" cy="2649832"/>
          </a:xfrm>
        </p:spPr>
      </p:pic>
      <p:pic>
        <p:nvPicPr>
          <p:cNvPr id="20" name="Picture 20" descr="Chart, line chart&#10;&#10;Description automatically generated">
            <a:extLst>
              <a:ext uri="{FF2B5EF4-FFF2-40B4-BE49-F238E27FC236}">
                <a16:creationId xmlns:a16="http://schemas.microsoft.com/office/drawing/2014/main" id="{8B048F40-D46B-CF00-070C-C99E5763BB97}"/>
              </a:ext>
            </a:extLst>
          </p:cNvPr>
          <p:cNvPicPr>
            <a:picLocks noChangeAspect="1"/>
          </p:cNvPicPr>
          <p:nvPr/>
        </p:nvPicPr>
        <p:blipFill>
          <a:blip r:embed="rId3"/>
          <a:stretch>
            <a:fillRect/>
          </a:stretch>
        </p:blipFill>
        <p:spPr>
          <a:xfrm>
            <a:off x="4688768" y="1429208"/>
            <a:ext cx="4453586" cy="2700349"/>
          </a:xfrm>
          <a:prstGeom prst="rect">
            <a:avLst/>
          </a:prstGeom>
        </p:spPr>
      </p:pic>
      <p:sp>
        <p:nvSpPr>
          <p:cNvPr id="3" name="TextBox 2">
            <a:extLst>
              <a:ext uri="{FF2B5EF4-FFF2-40B4-BE49-F238E27FC236}">
                <a16:creationId xmlns:a16="http://schemas.microsoft.com/office/drawing/2014/main" id="{1C1D8253-D285-DCCF-0234-6F1F222D16D6}"/>
              </a:ext>
            </a:extLst>
          </p:cNvPr>
          <p:cNvSpPr txBox="1"/>
          <p:nvPr/>
        </p:nvSpPr>
        <p:spPr>
          <a:xfrm>
            <a:off x="2419212" y="4507859"/>
            <a:ext cx="4733170" cy="1200329"/>
          </a:xfrm>
          <a:prstGeom prst="rect">
            <a:avLst/>
          </a:prstGeom>
          <a:solidFill>
            <a:srgbClr val="FFFF00"/>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We took the percentages of each city in each county to get a better representation of what each county values look like in comparison to one another.</a:t>
            </a:r>
          </a:p>
        </p:txBody>
      </p:sp>
    </p:spTree>
    <p:extLst>
      <p:ext uri="{BB962C8B-B14F-4D97-AF65-F5344CB8AC3E}">
        <p14:creationId xmlns:p14="http://schemas.microsoft.com/office/powerpoint/2010/main" val="4013476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6AB3-F276-D033-1858-523188647A5B}"/>
              </a:ext>
            </a:extLst>
          </p:cNvPr>
          <p:cNvSpPr>
            <a:spLocks noGrp="1"/>
          </p:cNvSpPr>
          <p:nvPr>
            <p:ph type="title"/>
          </p:nvPr>
        </p:nvSpPr>
        <p:spPr>
          <a:solidFill>
            <a:schemeClr val="accent6"/>
          </a:solidFill>
        </p:spPr>
        <p:txBody>
          <a:bodyPr/>
          <a:lstStyle/>
          <a:p>
            <a:pPr algn="ctr"/>
            <a:r>
              <a:rPr lang="en-US" sz="3200">
                <a:ea typeface="Calibri Light"/>
                <a:cs typeface="Calibri Light"/>
              </a:rPr>
              <a:t>Comparing County averages</a:t>
            </a:r>
            <a:r>
              <a:rPr lang="en-US">
                <a:ea typeface="Calibri Light"/>
                <a:cs typeface="Calibri Light"/>
              </a:rPr>
              <a:t> </a:t>
            </a:r>
          </a:p>
        </p:txBody>
      </p:sp>
      <p:pic>
        <p:nvPicPr>
          <p:cNvPr id="4" name="Picture 4" descr="Chart, line chart&#10;&#10;Description automatically generated">
            <a:extLst>
              <a:ext uri="{FF2B5EF4-FFF2-40B4-BE49-F238E27FC236}">
                <a16:creationId xmlns:a16="http://schemas.microsoft.com/office/drawing/2014/main" id="{F308A659-4AA8-D3D0-6640-219DFBD9892B}"/>
              </a:ext>
            </a:extLst>
          </p:cNvPr>
          <p:cNvPicPr>
            <a:picLocks noGrp="1" noChangeAspect="1"/>
          </p:cNvPicPr>
          <p:nvPr>
            <p:ph idx="1"/>
          </p:nvPr>
        </p:nvPicPr>
        <p:blipFill>
          <a:blip r:embed="rId2"/>
          <a:stretch>
            <a:fillRect/>
          </a:stretch>
        </p:blipFill>
        <p:spPr>
          <a:xfrm>
            <a:off x="476250" y="2138869"/>
            <a:ext cx="3841521" cy="2557839"/>
          </a:xfrm>
        </p:spPr>
      </p:pic>
      <p:pic>
        <p:nvPicPr>
          <p:cNvPr id="6" name="Picture 6" descr="Chart, line chart&#10;&#10;Description automatically generated">
            <a:extLst>
              <a:ext uri="{FF2B5EF4-FFF2-40B4-BE49-F238E27FC236}">
                <a16:creationId xmlns:a16="http://schemas.microsoft.com/office/drawing/2014/main" id="{6CCCB13B-9B30-23FE-CFF8-E40A49A73DC1}"/>
              </a:ext>
            </a:extLst>
          </p:cNvPr>
          <p:cNvPicPr>
            <a:picLocks noChangeAspect="1"/>
          </p:cNvPicPr>
          <p:nvPr/>
        </p:nvPicPr>
        <p:blipFill>
          <a:blip r:embed="rId3"/>
          <a:stretch>
            <a:fillRect/>
          </a:stretch>
        </p:blipFill>
        <p:spPr>
          <a:xfrm>
            <a:off x="4622983" y="2176444"/>
            <a:ext cx="4165782" cy="2521559"/>
          </a:xfrm>
          <a:prstGeom prst="rect">
            <a:avLst/>
          </a:prstGeom>
        </p:spPr>
      </p:pic>
    </p:spTree>
    <p:extLst>
      <p:ext uri="{BB962C8B-B14F-4D97-AF65-F5344CB8AC3E}">
        <p14:creationId xmlns:p14="http://schemas.microsoft.com/office/powerpoint/2010/main" val="1138950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35501-FBAC-A795-3774-A6CCA8D751F0}"/>
              </a:ext>
            </a:extLst>
          </p:cNvPr>
          <p:cNvSpPr>
            <a:spLocks noGrp="1"/>
          </p:cNvSpPr>
          <p:nvPr>
            <p:ph type="title"/>
          </p:nvPr>
        </p:nvSpPr>
        <p:spPr>
          <a:solidFill>
            <a:schemeClr val="accent6"/>
          </a:solidFill>
        </p:spPr>
        <p:txBody>
          <a:bodyPr>
            <a:normAutofit/>
          </a:bodyPr>
          <a:lstStyle/>
          <a:p>
            <a:pPr algn="ctr"/>
            <a:r>
              <a:rPr lang="en-US" sz="2800">
                <a:cs typeface="Calibri Light"/>
              </a:rPr>
              <a:t>Comparing Means of all county averages</a:t>
            </a:r>
            <a:endParaRPr lang="en-US"/>
          </a:p>
        </p:txBody>
      </p:sp>
      <p:pic>
        <p:nvPicPr>
          <p:cNvPr id="7" name="Picture 7" descr="Chart, line chart&#10;&#10;Description automatically generated">
            <a:extLst>
              <a:ext uri="{FF2B5EF4-FFF2-40B4-BE49-F238E27FC236}">
                <a16:creationId xmlns:a16="http://schemas.microsoft.com/office/drawing/2014/main" id="{9808E981-11F7-71A2-2F21-9EE9067CC50A}"/>
              </a:ext>
            </a:extLst>
          </p:cNvPr>
          <p:cNvPicPr>
            <a:picLocks noGrp="1" noChangeAspect="1"/>
          </p:cNvPicPr>
          <p:nvPr>
            <p:ph idx="1"/>
          </p:nvPr>
        </p:nvPicPr>
        <p:blipFill>
          <a:blip r:embed="rId2"/>
          <a:stretch>
            <a:fillRect/>
          </a:stretch>
        </p:blipFill>
        <p:spPr>
          <a:xfrm>
            <a:off x="548827" y="2376568"/>
            <a:ext cx="4091074" cy="2510042"/>
          </a:xfrm>
        </p:spPr>
      </p:pic>
      <p:pic>
        <p:nvPicPr>
          <p:cNvPr id="3" name="Picture 3" descr="Table&#10;&#10;Description automatically generated">
            <a:extLst>
              <a:ext uri="{FF2B5EF4-FFF2-40B4-BE49-F238E27FC236}">
                <a16:creationId xmlns:a16="http://schemas.microsoft.com/office/drawing/2014/main" id="{DC50B91E-465A-6F03-D6D6-F9B140DF3C16}"/>
              </a:ext>
            </a:extLst>
          </p:cNvPr>
          <p:cNvPicPr>
            <a:picLocks noChangeAspect="1"/>
          </p:cNvPicPr>
          <p:nvPr/>
        </p:nvPicPr>
        <p:blipFill>
          <a:blip r:embed="rId3"/>
          <a:stretch>
            <a:fillRect/>
          </a:stretch>
        </p:blipFill>
        <p:spPr>
          <a:xfrm>
            <a:off x="1087084" y="4838083"/>
            <a:ext cx="3105012" cy="1202890"/>
          </a:xfrm>
          <a:prstGeom prst="rect">
            <a:avLst/>
          </a:prstGeom>
        </p:spPr>
      </p:pic>
      <p:sp>
        <p:nvSpPr>
          <p:cNvPr id="4" name="TextBox 3">
            <a:extLst>
              <a:ext uri="{FF2B5EF4-FFF2-40B4-BE49-F238E27FC236}">
                <a16:creationId xmlns:a16="http://schemas.microsoft.com/office/drawing/2014/main" id="{05B7D821-9587-9F75-4EF3-43297CE8049E}"/>
              </a:ext>
            </a:extLst>
          </p:cNvPr>
          <p:cNvSpPr txBox="1"/>
          <p:nvPr/>
        </p:nvSpPr>
        <p:spPr>
          <a:xfrm>
            <a:off x="5083471" y="2772800"/>
            <a:ext cx="3680623" cy="2031325"/>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Observation</a:t>
            </a:r>
            <a:r>
              <a:rPr lang="en-US"/>
              <a:t>: After taking all the values of each county we  compared the mean values of all the counties. we notice Oakland county has the most variation in numbers in comparison to Kent, Oakland, and Wayne county. </a:t>
            </a:r>
            <a:endParaRPr lang="en-US">
              <a:cs typeface="Calibri"/>
            </a:endParaRPr>
          </a:p>
        </p:txBody>
      </p:sp>
    </p:spTree>
    <p:extLst>
      <p:ext uri="{BB962C8B-B14F-4D97-AF65-F5344CB8AC3E}">
        <p14:creationId xmlns:p14="http://schemas.microsoft.com/office/powerpoint/2010/main" val="1976747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F96B-8B04-99CD-39B6-3C21DC9014FD}"/>
              </a:ext>
            </a:extLst>
          </p:cNvPr>
          <p:cNvSpPr>
            <a:spLocks noGrp="1"/>
          </p:cNvSpPr>
          <p:nvPr>
            <p:ph type="title"/>
          </p:nvPr>
        </p:nvSpPr>
        <p:spPr>
          <a:solidFill>
            <a:schemeClr val="accent6"/>
          </a:solidFill>
        </p:spPr>
        <p:txBody>
          <a:bodyPr/>
          <a:lstStyle/>
          <a:p>
            <a:r>
              <a:rPr lang="en-US" sz="2800" b="1">
                <a:cs typeface="Calibri Light"/>
              </a:rPr>
              <a:t>B. </a:t>
            </a:r>
            <a:r>
              <a:rPr lang="en-US" sz="2800">
                <a:cs typeface="Calibri Light"/>
              </a:rPr>
              <a:t>Does having a higher vaccination rate in residents translate to having a higher booster shot rate in Michigan? </a:t>
            </a:r>
            <a:endParaRPr lang="en-US">
              <a:cs typeface="Calibri Light"/>
            </a:endParaRPr>
          </a:p>
        </p:txBody>
      </p:sp>
      <p:pic>
        <p:nvPicPr>
          <p:cNvPr id="4" name="Picture 4" descr="Diagram&#10;&#10;Description automatically generated">
            <a:extLst>
              <a:ext uri="{FF2B5EF4-FFF2-40B4-BE49-F238E27FC236}">
                <a16:creationId xmlns:a16="http://schemas.microsoft.com/office/drawing/2014/main" id="{0F5A70EE-85B6-2624-4377-68C1A72FE1BE}"/>
              </a:ext>
            </a:extLst>
          </p:cNvPr>
          <p:cNvPicPr>
            <a:picLocks noGrp="1" noChangeAspect="1"/>
          </p:cNvPicPr>
          <p:nvPr>
            <p:ph idx="1"/>
          </p:nvPr>
        </p:nvPicPr>
        <p:blipFill>
          <a:blip r:embed="rId2"/>
          <a:stretch>
            <a:fillRect/>
          </a:stretch>
        </p:blipFill>
        <p:spPr>
          <a:xfrm>
            <a:off x="193130" y="1907666"/>
            <a:ext cx="4543743" cy="2537031"/>
          </a:xfrm>
          <a:solidFill>
            <a:srgbClr val="FF0000"/>
          </a:solidFill>
        </p:spPr>
      </p:pic>
      <p:pic>
        <p:nvPicPr>
          <p:cNvPr id="5" name="Picture 5">
            <a:extLst>
              <a:ext uri="{FF2B5EF4-FFF2-40B4-BE49-F238E27FC236}">
                <a16:creationId xmlns:a16="http://schemas.microsoft.com/office/drawing/2014/main" id="{BD2EB7A2-39AF-984A-4923-7CF219846178}"/>
              </a:ext>
            </a:extLst>
          </p:cNvPr>
          <p:cNvPicPr>
            <a:picLocks noChangeAspect="1"/>
          </p:cNvPicPr>
          <p:nvPr/>
        </p:nvPicPr>
        <p:blipFill>
          <a:blip r:embed="rId3"/>
          <a:stretch>
            <a:fillRect/>
          </a:stretch>
        </p:blipFill>
        <p:spPr>
          <a:xfrm>
            <a:off x="4733823" y="1966456"/>
            <a:ext cx="4686112" cy="2417672"/>
          </a:xfrm>
          <a:prstGeom prst="rect">
            <a:avLst/>
          </a:prstGeom>
        </p:spPr>
      </p:pic>
      <p:sp>
        <p:nvSpPr>
          <p:cNvPr id="6" name="TextBox 5">
            <a:extLst>
              <a:ext uri="{FF2B5EF4-FFF2-40B4-BE49-F238E27FC236}">
                <a16:creationId xmlns:a16="http://schemas.microsoft.com/office/drawing/2014/main" id="{062B5A4B-F420-972E-E949-F29DC57A2AD8}"/>
              </a:ext>
            </a:extLst>
          </p:cNvPr>
          <p:cNvSpPr txBox="1"/>
          <p:nvPr/>
        </p:nvSpPr>
        <p:spPr>
          <a:xfrm>
            <a:off x="3110899" y="47666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7" name="Arrow: Right 6">
            <a:extLst>
              <a:ext uri="{FF2B5EF4-FFF2-40B4-BE49-F238E27FC236}">
                <a16:creationId xmlns:a16="http://schemas.microsoft.com/office/drawing/2014/main" id="{C3F362E1-368D-ED0C-19B3-E7CF3B6E5CED}"/>
              </a:ext>
            </a:extLst>
          </p:cNvPr>
          <p:cNvSpPr/>
          <p:nvPr/>
        </p:nvSpPr>
        <p:spPr>
          <a:xfrm>
            <a:off x="4203296" y="2650844"/>
            <a:ext cx="977050" cy="484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C38065A-2212-B8E9-7A62-981BB14B9A80}"/>
              </a:ext>
            </a:extLst>
          </p:cNvPr>
          <p:cNvSpPr txBox="1"/>
          <p:nvPr/>
        </p:nvSpPr>
        <p:spPr>
          <a:xfrm>
            <a:off x="3437671" y="4522868"/>
            <a:ext cx="2743200" cy="1477328"/>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Observation: Residents who are full vaccinated had little to no effect on booster shots with staff or residents. </a:t>
            </a:r>
          </a:p>
        </p:txBody>
      </p:sp>
    </p:spTree>
    <p:extLst>
      <p:ext uri="{BB962C8B-B14F-4D97-AF65-F5344CB8AC3E}">
        <p14:creationId xmlns:p14="http://schemas.microsoft.com/office/powerpoint/2010/main" val="1841455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0061-BB05-5723-4414-09698AD1EA55}"/>
              </a:ext>
            </a:extLst>
          </p:cNvPr>
          <p:cNvSpPr>
            <a:spLocks noGrp="1"/>
          </p:cNvSpPr>
          <p:nvPr>
            <p:ph type="title"/>
          </p:nvPr>
        </p:nvSpPr>
        <p:spPr>
          <a:solidFill>
            <a:schemeClr val="accent6"/>
          </a:solidFill>
        </p:spPr>
        <p:txBody>
          <a:bodyPr>
            <a:normAutofit/>
          </a:bodyPr>
          <a:lstStyle/>
          <a:p>
            <a:br>
              <a:rPr lang="en-US" sz="2800">
                <a:ea typeface="Calibri Light"/>
                <a:cs typeface="Calibri Light"/>
              </a:rPr>
            </a:br>
            <a:r>
              <a:rPr lang="en-US" sz="2800">
                <a:ea typeface="Calibri Light"/>
                <a:cs typeface="Calibri Light"/>
              </a:rPr>
              <a:t>C. Did higher vaccination rates impact willingness to report vaccination rates by staff? </a:t>
            </a:r>
            <a:endParaRPr lang="en-US" sz="2800">
              <a:ea typeface="+mj-lt"/>
              <a:cs typeface="+mj-lt"/>
            </a:endParaRPr>
          </a:p>
          <a:p>
            <a:endParaRPr lang="en-US">
              <a:ea typeface="Calibri Light"/>
              <a:cs typeface="Calibri Light"/>
            </a:endParaRPr>
          </a:p>
        </p:txBody>
      </p:sp>
      <p:sp>
        <p:nvSpPr>
          <p:cNvPr id="3" name="Content Placeholder 2">
            <a:extLst>
              <a:ext uri="{FF2B5EF4-FFF2-40B4-BE49-F238E27FC236}">
                <a16:creationId xmlns:a16="http://schemas.microsoft.com/office/drawing/2014/main" id="{C46D7EE4-E398-17F0-0704-6C42A478C60E}"/>
              </a:ext>
            </a:extLst>
          </p:cNvPr>
          <p:cNvSpPr>
            <a:spLocks noGrp="1"/>
          </p:cNvSpPr>
          <p:nvPr>
            <p:ph idx="1"/>
          </p:nvPr>
        </p:nvSpPr>
        <p:spPr>
          <a:xfrm>
            <a:off x="2750190" y="2565697"/>
            <a:ext cx="3421600" cy="2033106"/>
          </a:xfrm>
          <a:solidFill>
            <a:srgbClr val="FFFF00"/>
          </a:solidFill>
        </p:spPr>
        <p:txBody>
          <a:bodyPr vert="horz" lIns="91440" tIns="45720" rIns="91440" bIns="45720" rtlCol="0" anchor="t">
            <a:normAutofit fontScale="77500" lnSpcReduction="20000"/>
          </a:bodyPr>
          <a:lstStyle/>
          <a:p>
            <a:r>
              <a:rPr lang="en-US">
                <a:ea typeface="Calibri"/>
                <a:cs typeface="Calibri"/>
              </a:rPr>
              <a:t>We will first compare county reporting rates to one another and then Compare the average fully vaccinated staff rates to the reporting rates to see if made an impact on one another. </a:t>
            </a:r>
          </a:p>
        </p:txBody>
      </p:sp>
    </p:spTree>
    <p:extLst>
      <p:ext uri="{BB962C8B-B14F-4D97-AF65-F5344CB8AC3E}">
        <p14:creationId xmlns:p14="http://schemas.microsoft.com/office/powerpoint/2010/main" val="183972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EF3B-8392-4092-E025-559BF8915AE4}"/>
              </a:ext>
            </a:extLst>
          </p:cNvPr>
          <p:cNvSpPr>
            <a:spLocks noGrp="1"/>
          </p:cNvSpPr>
          <p:nvPr>
            <p:ph type="title"/>
          </p:nvPr>
        </p:nvSpPr>
        <p:spPr>
          <a:solidFill>
            <a:schemeClr val="accent6"/>
          </a:solidFill>
        </p:spPr>
        <p:txBody>
          <a:bodyPr/>
          <a:lstStyle/>
          <a:p>
            <a:r>
              <a:rPr lang="en-US">
                <a:cs typeface="Calibri Light"/>
              </a:rPr>
              <a:t>C. Let's take a deeper look </a:t>
            </a:r>
            <a:endParaRPr lang="en-US"/>
          </a:p>
        </p:txBody>
      </p:sp>
      <p:pic>
        <p:nvPicPr>
          <p:cNvPr id="7" name="Picture 7" descr="Diagram&#10;&#10;Description automatically generated">
            <a:extLst>
              <a:ext uri="{FF2B5EF4-FFF2-40B4-BE49-F238E27FC236}">
                <a16:creationId xmlns:a16="http://schemas.microsoft.com/office/drawing/2014/main" id="{7D791811-15DD-0553-1A75-6EE320A9E503}"/>
              </a:ext>
            </a:extLst>
          </p:cNvPr>
          <p:cNvPicPr>
            <a:picLocks noGrp="1" noChangeAspect="1"/>
          </p:cNvPicPr>
          <p:nvPr>
            <p:ph idx="1"/>
          </p:nvPr>
        </p:nvPicPr>
        <p:blipFill>
          <a:blip r:embed="rId2"/>
          <a:stretch>
            <a:fillRect/>
          </a:stretch>
        </p:blipFill>
        <p:spPr>
          <a:xfrm>
            <a:off x="731530" y="1922584"/>
            <a:ext cx="6450304" cy="3674437"/>
          </a:xfrm>
        </p:spPr>
      </p:pic>
      <p:sp>
        <p:nvSpPr>
          <p:cNvPr id="8" name="TextBox 7">
            <a:extLst>
              <a:ext uri="{FF2B5EF4-FFF2-40B4-BE49-F238E27FC236}">
                <a16:creationId xmlns:a16="http://schemas.microsoft.com/office/drawing/2014/main" id="{8C7335AB-131B-0589-17A3-7A1527BDDF22}"/>
              </a:ext>
            </a:extLst>
          </p:cNvPr>
          <p:cNvSpPr txBox="1"/>
          <p:nvPr/>
        </p:nvSpPr>
        <p:spPr>
          <a:xfrm>
            <a:off x="5035167" y="4826331"/>
            <a:ext cx="2743200" cy="1200329"/>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 We notice that submitted data only had a relationship with county. </a:t>
            </a:r>
          </a:p>
        </p:txBody>
      </p:sp>
    </p:spTree>
    <p:extLst>
      <p:ext uri="{BB962C8B-B14F-4D97-AF65-F5344CB8AC3E}">
        <p14:creationId xmlns:p14="http://schemas.microsoft.com/office/powerpoint/2010/main" val="1279009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B88BAE-781A-133C-7AD7-0B1530695407}"/>
              </a:ext>
            </a:extLst>
          </p:cNvPr>
          <p:cNvSpPr txBox="1">
            <a:spLocks/>
          </p:cNvSpPr>
          <p:nvPr/>
        </p:nvSpPr>
        <p:spPr>
          <a:xfrm>
            <a:off x="622899" y="229979"/>
            <a:ext cx="1977606" cy="66420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Analysis </a:t>
            </a:r>
          </a:p>
        </p:txBody>
      </p:sp>
      <p:pic>
        <p:nvPicPr>
          <p:cNvPr id="2" name="Picture 2" descr="Map&#10;&#10;Description automatically generated">
            <a:extLst>
              <a:ext uri="{FF2B5EF4-FFF2-40B4-BE49-F238E27FC236}">
                <a16:creationId xmlns:a16="http://schemas.microsoft.com/office/drawing/2014/main" id="{5C1E15F5-B2DF-BA81-F4A5-4348594ADEA8}"/>
              </a:ext>
            </a:extLst>
          </p:cNvPr>
          <p:cNvPicPr>
            <a:picLocks noChangeAspect="1"/>
          </p:cNvPicPr>
          <p:nvPr/>
        </p:nvPicPr>
        <p:blipFill>
          <a:blip r:embed="rId2"/>
          <a:stretch>
            <a:fillRect/>
          </a:stretch>
        </p:blipFill>
        <p:spPr>
          <a:xfrm>
            <a:off x="406360" y="849357"/>
            <a:ext cx="5216286" cy="2877997"/>
          </a:xfrm>
          <a:prstGeom prst="rect">
            <a:avLst/>
          </a:prstGeom>
        </p:spPr>
      </p:pic>
      <p:pic>
        <p:nvPicPr>
          <p:cNvPr id="4" name="Picture 5" descr="Map&#10;&#10;Description automatically generated">
            <a:extLst>
              <a:ext uri="{FF2B5EF4-FFF2-40B4-BE49-F238E27FC236}">
                <a16:creationId xmlns:a16="http://schemas.microsoft.com/office/drawing/2014/main" id="{39595B15-3C77-05FB-3CCC-0A8E93AE26D7}"/>
              </a:ext>
            </a:extLst>
          </p:cNvPr>
          <p:cNvPicPr>
            <a:picLocks noChangeAspect="1"/>
          </p:cNvPicPr>
          <p:nvPr/>
        </p:nvPicPr>
        <p:blipFill>
          <a:blip r:embed="rId3"/>
          <a:stretch>
            <a:fillRect/>
          </a:stretch>
        </p:blipFill>
        <p:spPr>
          <a:xfrm>
            <a:off x="425570" y="3798098"/>
            <a:ext cx="5172973" cy="2827390"/>
          </a:xfrm>
          <a:prstGeom prst="rect">
            <a:avLst/>
          </a:prstGeom>
        </p:spPr>
      </p:pic>
      <p:sp>
        <p:nvSpPr>
          <p:cNvPr id="6" name="Rectangle: Rounded Corners 5">
            <a:extLst>
              <a:ext uri="{FF2B5EF4-FFF2-40B4-BE49-F238E27FC236}">
                <a16:creationId xmlns:a16="http://schemas.microsoft.com/office/drawing/2014/main" id="{D8D0C3F9-5283-2BC2-5086-251D323F7B89}"/>
              </a:ext>
            </a:extLst>
          </p:cNvPr>
          <p:cNvSpPr/>
          <p:nvPr/>
        </p:nvSpPr>
        <p:spPr>
          <a:xfrm>
            <a:off x="6127631" y="3733800"/>
            <a:ext cx="2587923" cy="260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a:cs typeface="Times New Roman"/>
              </a:rPr>
              <a:t>Here, we are looking at the Unemployment Rates in the United States (50) during the pandemic (2020) compared to the following year (2021)</a:t>
            </a:r>
          </a:p>
        </p:txBody>
      </p:sp>
      <p:sp>
        <p:nvSpPr>
          <p:cNvPr id="7" name="Rectangle: Rounded Corners 6">
            <a:extLst>
              <a:ext uri="{FF2B5EF4-FFF2-40B4-BE49-F238E27FC236}">
                <a16:creationId xmlns:a16="http://schemas.microsoft.com/office/drawing/2014/main" id="{10EE959F-2254-79C3-3C36-BBB9BE2841E1}"/>
              </a:ext>
            </a:extLst>
          </p:cNvPr>
          <p:cNvSpPr/>
          <p:nvPr/>
        </p:nvSpPr>
        <p:spPr>
          <a:xfrm>
            <a:off x="6127630" y="901460"/>
            <a:ext cx="2587924" cy="26023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Times New Roman"/>
                <a:cs typeface="Times New Roman"/>
              </a:rPr>
              <a:t>Is there strong evidence to conclude that the average number of unemployment rates during the pandemic (2020) exceeds unemployment rates for the following year (2021)? </a:t>
            </a:r>
            <a:endParaRPr lang="en-US" sz="1600">
              <a:solidFill>
                <a:schemeClr val="bg1"/>
              </a:solidFill>
            </a:endParaRPr>
          </a:p>
        </p:txBody>
      </p:sp>
    </p:spTree>
    <p:extLst>
      <p:ext uri="{BB962C8B-B14F-4D97-AF65-F5344CB8AC3E}">
        <p14:creationId xmlns:p14="http://schemas.microsoft.com/office/powerpoint/2010/main" val="371937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D1CF6-D8A6-D556-01FA-FA7B23118288}"/>
              </a:ext>
            </a:extLst>
          </p:cNvPr>
          <p:cNvSpPr>
            <a:spLocks noGrp="1"/>
          </p:cNvSpPr>
          <p:nvPr>
            <p:ph type="title"/>
          </p:nvPr>
        </p:nvSpPr>
        <p:spPr>
          <a:xfrm>
            <a:off x="628650" y="200666"/>
            <a:ext cx="7886700" cy="1325563"/>
          </a:xfrm>
          <a:solidFill>
            <a:schemeClr val="accent6"/>
          </a:solidFill>
        </p:spPr>
        <p:txBody>
          <a:bodyPr>
            <a:normAutofit/>
          </a:bodyPr>
          <a:lstStyle/>
          <a:p>
            <a:pPr algn="ctr"/>
            <a:r>
              <a:rPr lang="en-US" sz="2400" b="1">
                <a:ea typeface="+mj-lt"/>
                <a:cs typeface="+mj-lt"/>
              </a:rPr>
              <a:t>Comparing county reporting rates </a:t>
            </a:r>
          </a:p>
          <a:p>
            <a:endParaRPr lang="en-US">
              <a:ea typeface="Calibri Light"/>
              <a:cs typeface="Calibri Light"/>
            </a:endParaRPr>
          </a:p>
        </p:txBody>
      </p:sp>
      <p:pic>
        <p:nvPicPr>
          <p:cNvPr id="10" name="Picture 10" descr="Chart, bar chart&#10;&#10;Description automatically generated">
            <a:extLst>
              <a:ext uri="{FF2B5EF4-FFF2-40B4-BE49-F238E27FC236}">
                <a16:creationId xmlns:a16="http://schemas.microsoft.com/office/drawing/2014/main" id="{9EFEE4ED-225A-ECC6-55C8-D3ACA30602E2}"/>
              </a:ext>
            </a:extLst>
          </p:cNvPr>
          <p:cNvPicPr>
            <a:picLocks noGrp="1" noChangeAspect="1"/>
          </p:cNvPicPr>
          <p:nvPr>
            <p:ph idx="1"/>
          </p:nvPr>
        </p:nvPicPr>
        <p:blipFill>
          <a:blip r:embed="rId2"/>
          <a:stretch>
            <a:fillRect/>
          </a:stretch>
        </p:blipFill>
        <p:spPr>
          <a:xfrm>
            <a:off x="1494255" y="1636496"/>
            <a:ext cx="5670331" cy="3406350"/>
          </a:xfrm>
        </p:spPr>
      </p:pic>
      <p:cxnSp>
        <p:nvCxnSpPr>
          <p:cNvPr id="11" name="Straight Arrow Connector 10">
            <a:extLst>
              <a:ext uri="{FF2B5EF4-FFF2-40B4-BE49-F238E27FC236}">
                <a16:creationId xmlns:a16="http://schemas.microsoft.com/office/drawing/2014/main" id="{B8FEA9C7-B123-DFD3-BF6A-C94D0CCB200E}"/>
              </a:ext>
            </a:extLst>
          </p:cNvPr>
          <p:cNvCxnSpPr/>
          <p:nvPr/>
        </p:nvCxnSpPr>
        <p:spPr>
          <a:xfrm flipH="1">
            <a:off x="6131082" y="2675770"/>
            <a:ext cx="1396271" cy="823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63BC19-6682-8C67-E466-70AAC2A029E4}"/>
              </a:ext>
            </a:extLst>
          </p:cNvPr>
          <p:cNvSpPr txBox="1"/>
          <p:nvPr/>
        </p:nvSpPr>
        <p:spPr>
          <a:xfrm>
            <a:off x="6862727" y="2471633"/>
            <a:ext cx="2126473" cy="646331"/>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Kent county had a 100% reporting rate.</a:t>
            </a:r>
          </a:p>
        </p:txBody>
      </p:sp>
      <p:cxnSp>
        <p:nvCxnSpPr>
          <p:cNvPr id="13" name="Straight Arrow Connector 12">
            <a:extLst>
              <a:ext uri="{FF2B5EF4-FFF2-40B4-BE49-F238E27FC236}">
                <a16:creationId xmlns:a16="http://schemas.microsoft.com/office/drawing/2014/main" id="{BCE06B6E-71EE-5DBE-A781-4EE7B096B0B1}"/>
              </a:ext>
            </a:extLst>
          </p:cNvPr>
          <p:cNvCxnSpPr/>
          <p:nvPr/>
        </p:nvCxnSpPr>
        <p:spPr>
          <a:xfrm flipV="1">
            <a:off x="1111342" y="4032157"/>
            <a:ext cx="1235095" cy="66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F6FE54-8D0F-C742-D596-19E5A708064A}"/>
              </a:ext>
            </a:extLst>
          </p:cNvPr>
          <p:cNvSpPr txBox="1"/>
          <p:nvPr/>
        </p:nvSpPr>
        <p:spPr>
          <a:xfrm>
            <a:off x="-326249" y="4780247"/>
            <a:ext cx="2743199" cy="646331"/>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Genesee had the highest non-reporting rate at 27% </a:t>
            </a:r>
          </a:p>
        </p:txBody>
      </p:sp>
      <p:pic>
        <p:nvPicPr>
          <p:cNvPr id="16" name="Picture 16" descr="Table&#10;&#10;Description automatically generated">
            <a:extLst>
              <a:ext uri="{FF2B5EF4-FFF2-40B4-BE49-F238E27FC236}">
                <a16:creationId xmlns:a16="http://schemas.microsoft.com/office/drawing/2014/main" id="{290BDF8B-1D2E-4CAE-5AA2-29C42CCCBBBB}"/>
              </a:ext>
            </a:extLst>
          </p:cNvPr>
          <p:cNvPicPr>
            <a:picLocks noChangeAspect="1"/>
          </p:cNvPicPr>
          <p:nvPr/>
        </p:nvPicPr>
        <p:blipFill>
          <a:blip r:embed="rId3"/>
          <a:stretch>
            <a:fillRect/>
          </a:stretch>
        </p:blipFill>
        <p:spPr>
          <a:xfrm>
            <a:off x="2884098" y="5103429"/>
            <a:ext cx="2743200" cy="935595"/>
          </a:xfrm>
          <a:prstGeom prst="rect">
            <a:avLst/>
          </a:prstGeom>
        </p:spPr>
      </p:pic>
    </p:spTree>
    <p:extLst>
      <p:ext uri="{BB962C8B-B14F-4D97-AF65-F5344CB8AC3E}">
        <p14:creationId xmlns:p14="http://schemas.microsoft.com/office/powerpoint/2010/main" val="4071281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183D-43CF-CC24-E88C-3228D546EC3A}"/>
              </a:ext>
            </a:extLst>
          </p:cNvPr>
          <p:cNvSpPr>
            <a:spLocks noGrp="1"/>
          </p:cNvSpPr>
          <p:nvPr>
            <p:ph type="title"/>
          </p:nvPr>
        </p:nvSpPr>
        <p:spPr>
          <a:solidFill>
            <a:schemeClr val="accent6"/>
          </a:solidFill>
          <a:ln>
            <a:solidFill>
              <a:schemeClr val="accent6"/>
            </a:solidFill>
          </a:ln>
        </p:spPr>
        <p:txBody>
          <a:bodyPr>
            <a:normAutofit/>
          </a:bodyPr>
          <a:lstStyle/>
          <a:p>
            <a:r>
              <a:rPr lang="en-US" sz="2800">
                <a:cs typeface="Calibri Light"/>
              </a:rPr>
              <a:t>C. Did higher vaccination rates impact willingness to report vaccination rates by staff? </a:t>
            </a:r>
          </a:p>
        </p:txBody>
      </p:sp>
      <p:sp>
        <p:nvSpPr>
          <p:cNvPr id="14" name="TextBox 13">
            <a:extLst>
              <a:ext uri="{FF2B5EF4-FFF2-40B4-BE49-F238E27FC236}">
                <a16:creationId xmlns:a16="http://schemas.microsoft.com/office/drawing/2014/main" id="{2FA36076-D105-B0EC-2548-608A490227E5}"/>
              </a:ext>
            </a:extLst>
          </p:cNvPr>
          <p:cNvSpPr txBox="1"/>
          <p:nvPr/>
        </p:nvSpPr>
        <p:spPr>
          <a:xfrm>
            <a:off x="2075446" y="5443322"/>
            <a:ext cx="5198404" cy="400110"/>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ea typeface="Calibri"/>
                <a:cs typeface="Calibri"/>
              </a:rPr>
              <a:t>Insight: From observing this chart, there is higher willingness to report amongst fully vaccinated staff. </a:t>
            </a:r>
          </a:p>
        </p:txBody>
      </p:sp>
      <p:sp>
        <p:nvSpPr>
          <p:cNvPr id="15" name="TextBox 14">
            <a:extLst>
              <a:ext uri="{FF2B5EF4-FFF2-40B4-BE49-F238E27FC236}">
                <a16:creationId xmlns:a16="http://schemas.microsoft.com/office/drawing/2014/main" id="{73BF4C9E-C9D5-7718-D152-A331271D184C}"/>
              </a:ext>
            </a:extLst>
          </p:cNvPr>
          <p:cNvSpPr txBox="1"/>
          <p:nvPr/>
        </p:nvSpPr>
        <p:spPr>
          <a:xfrm>
            <a:off x="6323091" y="602706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5" name="Picture 7" descr="Chart, bar chart&#10;&#10;Description automatically generated">
            <a:extLst>
              <a:ext uri="{FF2B5EF4-FFF2-40B4-BE49-F238E27FC236}">
                <a16:creationId xmlns:a16="http://schemas.microsoft.com/office/drawing/2014/main" id="{69B42AD7-D09F-243B-D23E-9237A5F9C15D}"/>
              </a:ext>
            </a:extLst>
          </p:cNvPr>
          <p:cNvPicPr>
            <a:picLocks noChangeAspect="1"/>
          </p:cNvPicPr>
          <p:nvPr/>
        </p:nvPicPr>
        <p:blipFill>
          <a:blip r:embed="rId2"/>
          <a:stretch>
            <a:fillRect/>
          </a:stretch>
        </p:blipFill>
        <p:spPr>
          <a:xfrm>
            <a:off x="1761674" y="1738180"/>
            <a:ext cx="5486400" cy="3657600"/>
          </a:xfrm>
          <a:prstGeom prst="rect">
            <a:avLst/>
          </a:prstGeom>
        </p:spPr>
      </p:pic>
    </p:spTree>
    <p:extLst>
      <p:ext uri="{BB962C8B-B14F-4D97-AF65-F5344CB8AC3E}">
        <p14:creationId xmlns:p14="http://schemas.microsoft.com/office/powerpoint/2010/main" val="3612274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8E0F-8989-5E5B-ACED-5920D8E65A58}"/>
              </a:ext>
            </a:extLst>
          </p:cNvPr>
          <p:cNvSpPr>
            <a:spLocks noGrp="1"/>
          </p:cNvSpPr>
          <p:nvPr>
            <p:ph type="title"/>
          </p:nvPr>
        </p:nvSpPr>
        <p:spPr>
          <a:solidFill>
            <a:schemeClr val="accent6"/>
          </a:solidFill>
        </p:spPr>
        <p:txBody>
          <a:bodyPr>
            <a:normAutofit/>
          </a:bodyPr>
          <a:lstStyle/>
          <a:p>
            <a:pPr algn="ctr"/>
            <a:r>
              <a:rPr lang="en-US" sz="2800">
                <a:cs typeface="Calibri Light"/>
              </a:rPr>
              <a:t>Insight</a:t>
            </a:r>
          </a:p>
        </p:txBody>
      </p:sp>
      <p:sp>
        <p:nvSpPr>
          <p:cNvPr id="3" name="Content Placeholder 2">
            <a:extLst>
              <a:ext uri="{FF2B5EF4-FFF2-40B4-BE49-F238E27FC236}">
                <a16:creationId xmlns:a16="http://schemas.microsoft.com/office/drawing/2014/main" id="{F2DB2E38-43F9-B793-C99C-CE23EFAEE828}"/>
              </a:ext>
            </a:extLst>
          </p:cNvPr>
          <p:cNvSpPr>
            <a:spLocks noGrp="1"/>
          </p:cNvSpPr>
          <p:nvPr>
            <p:ph idx="1"/>
          </p:nvPr>
        </p:nvSpPr>
        <p:spPr>
          <a:xfrm>
            <a:off x="1516736" y="1973640"/>
            <a:ext cx="6266764" cy="3891507"/>
          </a:xfrm>
          <a:solidFill>
            <a:srgbClr val="FFFF00"/>
          </a:solidFill>
        </p:spPr>
        <p:txBody>
          <a:bodyPr vert="horz" lIns="91440" tIns="45720" rIns="91440" bIns="45720" rtlCol="0" anchor="t">
            <a:noAutofit/>
          </a:bodyPr>
          <a:lstStyle/>
          <a:p>
            <a:r>
              <a:rPr lang="en-US">
                <a:cs typeface="Calibri"/>
              </a:rPr>
              <a:t>After analyzing the data, I was shocked that residents were more likely to get the vaccination booster shot than staff members. Working in a public environment exposed to the virus I expected staff member to be more cautious than residents of the same county.  It was quite surprising how low the correlation between the staff and booster shot really was. </a:t>
            </a:r>
            <a:endParaRPr lang="en-US"/>
          </a:p>
        </p:txBody>
      </p:sp>
    </p:spTree>
    <p:extLst>
      <p:ext uri="{BB962C8B-B14F-4D97-AF65-F5344CB8AC3E}">
        <p14:creationId xmlns:p14="http://schemas.microsoft.com/office/powerpoint/2010/main" val="3181649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F44-E373-6AAC-4DB9-072C3ACE1567}"/>
              </a:ext>
            </a:extLst>
          </p:cNvPr>
          <p:cNvSpPr>
            <a:spLocks noGrp="1"/>
          </p:cNvSpPr>
          <p:nvPr>
            <p:ph type="title"/>
          </p:nvPr>
        </p:nvSpPr>
        <p:spPr>
          <a:solidFill>
            <a:srgbClr val="FF0303"/>
          </a:solidFill>
          <a:ln>
            <a:solidFill>
              <a:srgbClr val="4472C4"/>
            </a:solidFill>
          </a:ln>
        </p:spPr>
        <p:txBody>
          <a:bodyPr/>
          <a:lstStyle/>
          <a:p>
            <a:r>
              <a:rPr lang="en-US">
                <a:cs typeface="Calibri Light"/>
              </a:rPr>
              <a:t>Q1. CONCLUSION </a:t>
            </a:r>
            <a:endParaRPr lang="en-US"/>
          </a:p>
        </p:txBody>
      </p:sp>
      <p:sp>
        <p:nvSpPr>
          <p:cNvPr id="3" name="Content Placeholder 2">
            <a:extLst>
              <a:ext uri="{FF2B5EF4-FFF2-40B4-BE49-F238E27FC236}">
                <a16:creationId xmlns:a16="http://schemas.microsoft.com/office/drawing/2014/main" id="{9CAE4622-8A7D-F23A-FD7F-AC2295F79F60}"/>
              </a:ext>
            </a:extLst>
          </p:cNvPr>
          <p:cNvSpPr>
            <a:spLocks noGrp="1"/>
          </p:cNvSpPr>
          <p:nvPr>
            <p:ph idx="1"/>
          </p:nvPr>
        </p:nvSpPr>
        <p:spPr>
          <a:solidFill>
            <a:schemeClr val="bg1"/>
          </a:solidFill>
        </p:spPr>
        <p:txBody>
          <a:bodyPr vert="horz" lIns="91440" tIns="45720" rIns="91440" bIns="45720" rtlCol="0" anchor="t">
            <a:normAutofit/>
          </a:bodyPr>
          <a:lstStyle/>
          <a:p>
            <a:pPr marL="514350" indent="-514350">
              <a:buAutoNum type="alphaUcPeriod"/>
            </a:pPr>
            <a:r>
              <a:rPr lang="en-US">
                <a:cs typeface="Calibri" panose="020F0502020204030204"/>
              </a:rPr>
              <a:t>We see that when vaccination rates were compared to staff and resident there was very little change and had very low confidence and correlation to one another .</a:t>
            </a:r>
          </a:p>
          <a:p>
            <a:pPr marL="514350" indent="-514350">
              <a:buAutoNum type="alphaUcPeriod"/>
            </a:pPr>
            <a:r>
              <a:rPr lang="en-US">
                <a:cs typeface="Calibri" panose="020F0502020204030204"/>
              </a:rPr>
              <a:t>When comparing the data, we see that comparing higher vaccination rates to higher booster shots rate there was very low confidence and correlation to one another .</a:t>
            </a:r>
          </a:p>
          <a:p>
            <a:pPr marL="514350" indent="-514350">
              <a:buAutoNum type="alphaUcPeriod"/>
            </a:pPr>
            <a:r>
              <a:rPr lang="en-US">
                <a:cs typeface="Calibri" panose="020F0502020204030204"/>
              </a:rPr>
              <a:t>Higher vaccination rates had no impact on reporting rates.</a:t>
            </a:r>
          </a:p>
          <a:p>
            <a:pPr marL="514350" indent="-514350">
              <a:buAutoNum type="alphaUcPeriod"/>
            </a:pPr>
            <a:endParaRPr lang="en-US">
              <a:cs typeface="Calibri" panose="020F0502020204030204"/>
            </a:endParaRPr>
          </a:p>
        </p:txBody>
      </p:sp>
    </p:spTree>
    <p:extLst>
      <p:ext uri="{BB962C8B-B14F-4D97-AF65-F5344CB8AC3E}">
        <p14:creationId xmlns:p14="http://schemas.microsoft.com/office/powerpoint/2010/main" val="4128145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E01A8-3190-4EF2-5A44-8BE03A391749}"/>
              </a:ext>
            </a:extLst>
          </p:cNvPr>
          <p:cNvSpPr>
            <a:spLocks noGrp="1"/>
          </p:cNvSpPr>
          <p:nvPr>
            <p:ph type="title"/>
          </p:nvPr>
        </p:nvSpPr>
        <p:spPr>
          <a:solidFill>
            <a:schemeClr val="bg1"/>
          </a:solidFill>
        </p:spPr>
        <p:txBody>
          <a:bodyPr>
            <a:normAutofit/>
          </a:bodyPr>
          <a:lstStyle/>
          <a:p>
            <a:r>
              <a:rPr lang="en-US" sz="4000" b="1">
                <a:cs typeface="Calibri Light"/>
              </a:rPr>
              <a:t>Query 2</a:t>
            </a:r>
          </a:p>
        </p:txBody>
      </p:sp>
      <p:sp>
        <p:nvSpPr>
          <p:cNvPr id="3" name="Content Placeholder 2">
            <a:extLst>
              <a:ext uri="{FF2B5EF4-FFF2-40B4-BE49-F238E27FC236}">
                <a16:creationId xmlns:a16="http://schemas.microsoft.com/office/drawing/2014/main" id="{6F9A503D-D14B-FAD1-5B70-DD520320C726}"/>
              </a:ext>
            </a:extLst>
          </p:cNvPr>
          <p:cNvSpPr>
            <a:spLocks noGrp="1"/>
          </p:cNvSpPr>
          <p:nvPr>
            <p:ph idx="1"/>
          </p:nvPr>
        </p:nvSpPr>
        <p:spPr/>
        <p:txBody>
          <a:bodyPr vert="horz" lIns="91440" tIns="45720" rIns="91440" bIns="45720" rtlCol="0" anchor="t">
            <a:noAutofit/>
          </a:bodyPr>
          <a:lstStyle/>
          <a:p>
            <a:pPr>
              <a:buAutoNum type="alphaUcPeriod"/>
            </a:pPr>
            <a:r>
              <a:rPr lang="en-US" sz="2400">
                <a:cs typeface="Calibri"/>
              </a:rPr>
              <a:t>How</a:t>
            </a:r>
            <a:r>
              <a:rPr lang="en-US" sz="2400">
                <a:ea typeface="+mn-lt"/>
                <a:cs typeface="+mn-lt"/>
              </a:rPr>
              <a:t> did ethnicity, income, and area code impact covid 19 rates and what city was impacted the most? </a:t>
            </a:r>
            <a:endParaRPr lang="en-US" sz="2400">
              <a:cs typeface="Calibri"/>
            </a:endParaRPr>
          </a:p>
          <a:p>
            <a:pPr>
              <a:buAutoNum type="alphaUcPeriod"/>
            </a:pPr>
            <a:r>
              <a:rPr lang="en-US" sz="2400">
                <a:cs typeface="Calibri"/>
              </a:rPr>
              <a:t>What is the probability of a Minority groups living in Wayne county getting above a 90% vaccination rate? </a:t>
            </a:r>
            <a:endParaRPr lang="en-US"/>
          </a:p>
          <a:p>
            <a:pPr>
              <a:buAutoNum type="alphaUcPeriod"/>
            </a:pPr>
            <a:r>
              <a:rPr lang="en-US" sz="2400">
                <a:cs typeface="Calibri" panose="020F0502020204030204"/>
              </a:rPr>
              <a:t>Did lower income area codes correspond to lower hospital  accessibility  during covid 19 if so, was there a significant factor that was found?</a:t>
            </a:r>
            <a:endParaRPr lang="en-US">
              <a:cs typeface="Calibri" panose="020F0502020204030204"/>
            </a:endParaRPr>
          </a:p>
          <a:p>
            <a:pPr>
              <a:buAutoNum type="alphaUcPeriod"/>
            </a:pPr>
            <a:r>
              <a:rPr lang="en-US" sz="2400">
                <a:cs typeface="Calibri"/>
              </a:rPr>
              <a:t> How was health/mental care provider distribution ratios for each county before and after covid 19 and did this attribute to higher death rates in Wayne county ?</a:t>
            </a:r>
          </a:p>
          <a:p>
            <a:endParaRPr lang="en-US" sz="2400">
              <a:cs typeface="Calibri"/>
            </a:endParaRPr>
          </a:p>
        </p:txBody>
      </p:sp>
    </p:spTree>
    <p:extLst>
      <p:ext uri="{BB962C8B-B14F-4D97-AF65-F5344CB8AC3E}">
        <p14:creationId xmlns:p14="http://schemas.microsoft.com/office/powerpoint/2010/main" val="4130122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914E-207E-4959-7950-004F9CE60384}"/>
              </a:ext>
            </a:extLst>
          </p:cNvPr>
          <p:cNvSpPr>
            <a:spLocks noGrp="1"/>
          </p:cNvSpPr>
          <p:nvPr>
            <p:ph type="title"/>
          </p:nvPr>
        </p:nvSpPr>
        <p:spPr>
          <a:solidFill>
            <a:schemeClr val="accent6"/>
          </a:solidFill>
          <a:ln>
            <a:solidFill>
              <a:srgbClr val="4472C4"/>
            </a:solidFill>
          </a:ln>
        </p:spPr>
        <p:txBody>
          <a:bodyPr>
            <a:normAutofit fontScale="90000"/>
          </a:bodyPr>
          <a:lstStyle/>
          <a:p>
            <a:pPr marL="514350" indent="-514350" algn="ctr">
              <a:buAutoNum type="alphaUcPeriod"/>
            </a:pPr>
            <a:r>
              <a:rPr lang="en-US" sz="3200">
                <a:ea typeface="+mj-lt"/>
                <a:cs typeface="+mj-lt"/>
              </a:rPr>
              <a:t>How did ethnicity, income, and area code impact covid 19 rates and what city was impacted the most?</a:t>
            </a:r>
            <a:endParaRPr lang="en-US" sz="3200" b="1">
              <a:cs typeface="Calibri Light"/>
            </a:endParaRPr>
          </a:p>
        </p:txBody>
      </p:sp>
      <p:sp>
        <p:nvSpPr>
          <p:cNvPr id="3" name="Content Placeholder 2">
            <a:extLst>
              <a:ext uri="{FF2B5EF4-FFF2-40B4-BE49-F238E27FC236}">
                <a16:creationId xmlns:a16="http://schemas.microsoft.com/office/drawing/2014/main" id="{7C0216B9-EA4C-D993-71EA-0763964BFF53}"/>
              </a:ext>
            </a:extLst>
          </p:cNvPr>
          <p:cNvSpPr>
            <a:spLocks noGrp="1"/>
          </p:cNvSpPr>
          <p:nvPr>
            <p:ph idx="1"/>
          </p:nvPr>
        </p:nvSpPr>
        <p:spPr/>
        <p:txBody>
          <a:bodyPr vert="horz" lIns="91440" tIns="45720" rIns="91440" bIns="45720" rtlCol="0" anchor="t">
            <a:normAutofit/>
          </a:bodyPr>
          <a:lstStyle/>
          <a:p>
            <a:pPr marL="457200" lvl="1" indent="0">
              <a:buNone/>
            </a:pPr>
            <a:r>
              <a:rPr lang="en-US">
                <a:cs typeface="Calibri" panose="020F0502020204030204"/>
              </a:rPr>
              <a:t>    </a:t>
            </a:r>
          </a:p>
        </p:txBody>
      </p:sp>
      <p:graphicFrame>
        <p:nvGraphicFramePr>
          <p:cNvPr id="22" name="Chart 21">
            <a:extLst>
              <a:ext uri="{FF2B5EF4-FFF2-40B4-BE49-F238E27FC236}">
                <a16:creationId xmlns:a16="http://schemas.microsoft.com/office/drawing/2014/main" id="{C723D204-3957-0DFD-DC7A-3739BC39104E}"/>
              </a:ext>
            </a:extLst>
          </p:cNvPr>
          <p:cNvGraphicFramePr>
            <a:graphicFrameLocks/>
          </p:cNvGraphicFramePr>
          <p:nvPr>
            <p:extLst>
              <p:ext uri="{D42A27DB-BD31-4B8C-83A1-F6EECF244321}">
                <p14:modId xmlns:p14="http://schemas.microsoft.com/office/powerpoint/2010/main" val="719206188"/>
              </p:ext>
            </p:extLst>
          </p:nvPr>
        </p:nvGraphicFramePr>
        <p:xfrm>
          <a:off x="933495" y="1715825"/>
          <a:ext cx="6901735" cy="4190670"/>
        </p:xfrm>
        <a:graphic>
          <a:graphicData uri="http://schemas.openxmlformats.org/drawingml/2006/chart">
            <c:chart xmlns:c="http://schemas.openxmlformats.org/drawingml/2006/chart" xmlns:r="http://schemas.openxmlformats.org/officeDocument/2006/relationships" r:id="rId2"/>
          </a:graphicData>
        </a:graphic>
      </p:graphicFrame>
      <p:sp>
        <p:nvSpPr>
          <p:cNvPr id="23" name="TextBox 22">
            <a:extLst>
              <a:ext uri="{FF2B5EF4-FFF2-40B4-BE49-F238E27FC236}">
                <a16:creationId xmlns:a16="http://schemas.microsoft.com/office/drawing/2014/main" id="{EEA4C6D1-847B-2E23-653F-9FA8D5B4623C}"/>
              </a:ext>
            </a:extLst>
          </p:cNvPr>
          <p:cNvSpPr txBox="1"/>
          <p:nvPr/>
        </p:nvSpPr>
        <p:spPr>
          <a:xfrm>
            <a:off x="1043347" y="5851377"/>
            <a:ext cx="668909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First, we will show the relationship between ethnicity and area code to better understand each concentration of ethnic groups.</a:t>
            </a:r>
            <a:endParaRPr lang="en-US">
              <a:cs typeface="Calibri"/>
            </a:endParaRPr>
          </a:p>
        </p:txBody>
      </p:sp>
    </p:spTree>
    <p:extLst>
      <p:ext uri="{BB962C8B-B14F-4D97-AF65-F5344CB8AC3E}">
        <p14:creationId xmlns:p14="http://schemas.microsoft.com/office/powerpoint/2010/main" val="2609084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29DF-A987-AC3E-0190-10D2F84D369D}"/>
              </a:ext>
            </a:extLst>
          </p:cNvPr>
          <p:cNvSpPr>
            <a:spLocks noGrp="1"/>
          </p:cNvSpPr>
          <p:nvPr>
            <p:ph type="title"/>
          </p:nvPr>
        </p:nvSpPr>
        <p:spPr>
          <a:solidFill>
            <a:schemeClr val="accent6"/>
          </a:solidFill>
        </p:spPr>
        <p:txBody>
          <a:bodyPr/>
          <a:lstStyle/>
          <a:p>
            <a:pPr algn="ctr"/>
            <a:r>
              <a:rPr lang="en-US" sz="2800">
                <a:cs typeface="Calibri Light"/>
              </a:rPr>
              <a:t>Relationship between area  and ethnicity </a:t>
            </a:r>
            <a:endParaRPr lang="en-US"/>
          </a:p>
        </p:txBody>
      </p:sp>
      <p:graphicFrame>
        <p:nvGraphicFramePr>
          <p:cNvPr id="5" name="Chart 4">
            <a:extLst>
              <a:ext uri="{FF2B5EF4-FFF2-40B4-BE49-F238E27FC236}">
                <a16:creationId xmlns:a16="http://schemas.microsoft.com/office/drawing/2014/main" id="{7217B7D1-00E1-9BEE-6CFC-1D10174A727A}"/>
              </a:ext>
            </a:extLst>
          </p:cNvPr>
          <p:cNvGraphicFramePr>
            <a:graphicFrameLocks/>
          </p:cNvGraphicFramePr>
          <p:nvPr>
            <p:extLst>
              <p:ext uri="{D42A27DB-BD31-4B8C-83A1-F6EECF244321}">
                <p14:modId xmlns:p14="http://schemas.microsoft.com/office/powerpoint/2010/main" val="1825953312"/>
              </p:ext>
            </p:extLst>
          </p:nvPr>
        </p:nvGraphicFramePr>
        <p:xfrm>
          <a:off x="627703" y="1771764"/>
          <a:ext cx="6965130" cy="341499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DF597BF-B82B-2F42-80ED-6868A970FE7F}"/>
              </a:ext>
            </a:extLst>
          </p:cNvPr>
          <p:cNvSpPr txBox="1"/>
          <p:nvPr/>
        </p:nvSpPr>
        <p:spPr>
          <a:xfrm>
            <a:off x="940505" y="5180605"/>
            <a:ext cx="3078828" cy="707886"/>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Observation 1: We notice places such as Flint and multiple Detroit area codes have a high concertation of Black or African Americans when compared to other areas.</a:t>
            </a:r>
          </a:p>
        </p:txBody>
      </p:sp>
      <p:sp>
        <p:nvSpPr>
          <p:cNvPr id="7" name="TextBox 6">
            <a:extLst>
              <a:ext uri="{FF2B5EF4-FFF2-40B4-BE49-F238E27FC236}">
                <a16:creationId xmlns:a16="http://schemas.microsoft.com/office/drawing/2014/main" id="{436E9AA6-B958-426F-61DD-B5C41A27254B}"/>
              </a:ext>
            </a:extLst>
          </p:cNvPr>
          <p:cNvSpPr txBox="1"/>
          <p:nvPr/>
        </p:nvSpPr>
        <p:spPr>
          <a:xfrm>
            <a:off x="4230825" y="5207875"/>
            <a:ext cx="3362247" cy="553998"/>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Observation 2: We notice places such Bloomfield, Bloomfield Hills, Pontiac, Birmingham, and Forrest Hills, all have a high White American concentration. </a:t>
            </a:r>
            <a:endParaRPr lang="en-US" sz="1000">
              <a:cs typeface="Calibri"/>
            </a:endParaRPr>
          </a:p>
        </p:txBody>
      </p:sp>
    </p:spTree>
    <p:extLst>
      <p:ext uri="{BB962C8B-B14F-4D97-AF65-F5344CB8AC3E}">
        <p14:creationId xmlns:p14="http://schemas.microsoft.com/office/powerpoint/2010/main" val="3031344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3668-75C6-E6A3-D97F-BE23F1A36368}"/>
              </a:ext>
            </a:extLst>
          </p:cNvPr>
          <p:cNvSpPr>
            <a:spLocks noGrp="1"/>
          </p:cNvSpPr>
          <p:nvPr>
            <p:ph type="title"/>
          </p:nvPr>
        </p:nvSpPr>
        <p:spPr>
          <a:solidFill>
            <a:schemeClr val="accent6"/>
          </a:solidFill>
          <a:ln>
            <a:solidFill>
              <a:schemeClr val="accent6"/>
            </a:solidFill>
          </a:ln>
        </p:spPr>
        <p:txBody>
          <a:bodyPr>
            <a:normAutofit/>
          </a:bodyPr>
          <a:lstStyle/>
          <a:p>
            <a:r>
              <a:rPr lang="en-US" sz="2800">
                <a:cs typeface="Calibri Light"/>
              </a:rPr>
              <a:t>Showing the relationship between area code and income</a:t>
            </a:r>
          </a:p>
        </p:txBody>
      </p:sp>
      <p:pic>
        <p:nvPicPr>
          <p:cNvPr id="6" name="Picture 6">
            <a:extLst>
              <a:ext uri="{FF2B5EF4-FFF2-40B4-BE49-F238E27FC236}">
                <a16:creationId xmlns:a16="http://schemas.microsoft.com/office/drawing/2014/main" id="{16589641-E69F-C2A1-50B3-899EFF79EFA3}"/>
              </a:ext>
            </a:extLst>
          </p:cNvPr>
          <p:cNvPicPr>
            <a:picLocks noGrp="1" noChangeAspect="1"/>
          </p:cNvPicPr>
          <p:nvPr>
            <p:ph idx="1"/>
          </p:nvPr>
        </p:nvPicPr>
        <p:blipFill>
          <a:blip r:embed="rId2"/>
          <a:stretch>
            <a:fillRect/>
          </a:stretch>
        </p:blipFill>
        <p:spPr>
          <a:xfrm>
            <a:off x="628650" y="2096630"/>
            <a:ext cx="7886700" cy="3661973"/>
          </a:xfrm>
        </p:spPr>
      </p:pic>
      <p:pic>
        <p:nvPicPr>
          <p:cNvPr id="8" name="Picture 8" descr="Chart&#10;&#10;Description automatically generated">
            <a:extLst>
              <a:ext uri="{FF2B5EF4-FFF2-40B4-BE49-F238E27FC236}">
                <a16:creationId xmlns:a16="http://schemas.microsoft.com/office/drawing/2014/main" id="{740BFB29-5635-03F0-40B6-8822F7B8EAE7}"/>
              </a:ext>
            </a:extLst>
          </p:cNvPr>
          <p:cNvPicPr>
            <a:picLocks noChangeAspect="1"/>
          </p:cNvPicPr>
          <p:nvPr/>
        </p:nvPicPr>
        <p:blipFill>
          <a:blip r:embed="rId3"/>
          <a:stretch>
            <a:fillRect/>
          </a:stretch>
        </p:blipFill>
        <p:spPr>
          <a:xfrm>
            <a:off x="962881" y="1689170"/>
            <a:ext cx="6841590" cy="3990563"/>
          </a:xfrm>
          <a:prstGeom prst="rect">
            <a:avLst/>
          </a:prstGeom>
        </p:spPr>
      </p:pic>
      <p:sp>
        <p:nvSpPr>
          <p:cNvPr id="9" name="TextBox 8">
            <a:extLst>
              <a:ext uri="{FF2B5EF4-FFF2-40B4-BE49-F238E27FC236}">
                <a16:creationId xmlns:a16="http://schemas.microsoft.com/office/drawing/2014/main" id="{F094E823-A3A9-816A-AFA4-9609CD908777}"/>
              </a:ext>
            </a:extLst>
          </p:cNvPr>
          <p:cNvSpPr txBox="1"/>
          <p:nvPr/>
        </p:nvSpPr>
        <p:spPr>
          <a:xfrm>
            <a:off x="2402351" y="5680319"/>
            <a:ext cx="3638208" cy="707886"/>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Next, we visually compared area code to income, and noticed that Cities such as Detroit and Flint appeared on the lower scale and cities such as Forrest Hills and Bloomfield Hills appeared on the top in every income bracket. </a:t>
            </a:r>
            <a:endParaRPr lang="en-US" sz="1000">
              <a:cs typeface="Calibri"/>
            </a:endParaRPr>
          </a:p>
        </p:txBody>
      </p:sp>
    </p:spTree>
    <p:extLst>
      <p:ext uri="{BB962C8B-B14F-4D97-AF65-F5344CB8AC3E}">
        <p14:creationId xmlns:p14="http://schemas.microsoft.com/office/powerpoint/2010/main" val="1214377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374D27-FBF2-9539-0EC6-CCB5AC1D86D4}"/>
              </a:ext>
            </a:extLst>
          </p:cNvPr>
          <p:cNvSpPr>
            <a:spLocks noGrp="1"/>
          </p:cNvSpPr>
          <p:nvPr>
            <p:ph type="body" idx="1"/>
          </p:nvPr>
        </p:nvSpPr>
        <p:spPr>
          <a:xfrm>
            <a:off x="661180" y="211383"/>
            <a:ext cx="7886700" cy="1500187"/>
          </a:xfrm>
          <a:solidFill>
            <a:schemeClr val="accent6"/>
          </a:solidFill>
        </p:spPr>
        <p:txBody>
          <a:bodyPr vert="horz" lIns="91440" tIns="45720" rIns="91440" bIns="45720" rtlCol="0" anchor="t">
            <a:normAutofit/>
          </a:bodyPr>
          <a:lstStyle/>
          <a:p>
            <a:pPr algn="ctr"/>
            <a:r>
              <a:rPr lang="en-US">
                <a:cs typeface="Calibri"/>
              </a:rPr>
              <a:t>Comparing ethnicity to income in Michigan</a:t>
            </a:r>
          </a:p>
        </p:txBody>
      </p:sp>
      <p:pic>
        <p:nvPicPr>
          <p:cNvPr id="5" name="Picture 5" descr="Chart, bar chart&#10;&#10;Description automatically generated">
            <a:extLst>
              <a:ext uri="{FF2B5EF4-FFF2-40B4-BE49-F238E27FC236}">
                <a16:creationId xmlns:a16="http://schemas.microsoft.com/office/drawing/2014/main" id="{0FAE8D8F-0854-2475-FC16-EEA9EFC5B81A}"/>
              </a:ext>
            </a:extLst>
          </p:cNvPr>
          <p:cNvPicPr>
            <a:picLocks noChangeAspect="1"/>
          </p:cNvPicPr>
          <p:nvPr/>
        </p:nvPicPr>
        <p:blipFill>
          <a:blip r:embed="rId2"/>
          <a:stretch>
            <a:fillRect/>
          </a:stretch>
        </p:blipFill>
        <p:spPr>
          <a:xfrm>
            <a:off x="1618422" y="1719892"/>
            <a:ext cx="5526156" cy="3418215"/>
          </a:xfrm>
          <a:prstGeom prst="rect">
            <a:avLst/>
          </a:prstGeom>
        </p:spPr>
      </p:pic>
      <p:sp>
        <p:nvSpPr>
          <p:cNvPr id="6" name="TextBox 5">
            <a:extLst>
              <a:ext uri="{FF2B5EF4-FFF2-40B4-BE49-F238E27FC236}">
                <a16:creationId xmlns:a16="http://schemas.microsoft.com/office/drawing/2014/main" id="{C1D6E6F7-4484-CE2C-5037-DF977136B50C}"/>
              </a:ext>
            </a:extLst>
          </p:cNvPr>
          <p:cNvSpPr txBox="1"/>
          <p:nvPr/>
        </p:nvSpPr>
        <p:spPr>
          <a:xfrm>
            <a:off x="2314161" y="5287617"/>
            <a:ext cx="4341743" cy="923330"/>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Observation: Asians and White people had higher overall averages in wages in 2019 when compared to Black and others. </a:t>
            </a:r>
          </a:p>
        </p:txBody>
      </p:sp>
    </p:spTree>
    <p:extLst>
      <p:ext uri="{BB962C8B-B14F-4D97-AF65-F5344CB8AC3E}">
        <p14:creationId xmlns:p14="http://schemas.microsoft.com/office/powerpoint/2010/main" val="4043380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B8C6-A65F-9AD3-924A-FF80C8C79850}"/>
              </a:ext>
            </a:extLst>
          </p:cNvPr>
          <p:cNvSpPr>
            <a:spLocks noGrp="1"/>
          </p:cNvSpPr>
          <p:nvPr>
            <p:ph type="title"/>
          </p:nvPr>
        </p:nvSpPr>
        <p:spPr>
          <a:xfrm>
            <a:off x="884931" y="113641"/>
            <a:ext cx="7670407" cy="824052"/>
          </a:xfrm>
          <a:solidFill>
            <a:schemeClr val="accent6"/>
          </a:solidFill>
        </p:spPr>
        <p:txBody>
          <a:bodyPr>
            <a:normAutofit fontScale="90000"/>
          </a:bodyPr>
          <a:lstStyle/>
          <a:p>
            <a:pPr algn="ctr"/>
            <a:r>
              <a:rPr lang="en-US" sz="2800">
                <a:cs typeface="Calibri Light"/>
              </a:rPr>
              <a:t>A: Analysis</a:t>
            </a:r>
            <a:r>
              <a:rPr lang="en-US">
                <a:cs typeface="Calibri Light"/>
              </a:rPr>
              <a:t> </a:t>
            </a:r>
            <a:endParaRPr lang="en-US"/>
          </a:p>
        </p:txBody>
      </p:sp>
      <p:sp>
        <p:nvSpPr>
          <p:cNvPr id="4" name="TextBox 3">
            <a:extLst>
              <a:ext uri="{FF2B5EF4-FFF2-40B4-BE49-F238E27FC236}">
                <a16:creationId xmlns:a16="http://schemas.microsoft.com/office/drawing/2014/main" id="{3804ACA4-7C0B-A6E4-A665-4294CE6488E7}"/>
              </a:ext>
            </a:extLst>
          </p:cNvPr>
          <p:cNvSpPr txBox="1"/>
          <p:nvPr/>
        </p:nvSpPr>
        <p:spPr>
          <a:xfrm>
            <a:off x="2310020" y="2430118"/>
            <a:ext cx="4267200" cy="2031325"/>
          </a:xfrm>
          <a:prstGeom prst="rect">
            <a:avLst/>
          </a:prstGeom>
          <a:solidFill>
            <a:srgbClr val="FFFF00"/>
          </a:solidFill>
          <a:ln>
            <a:solidFill>
              <a:srgbClr val="FFFF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Insight : When we consider all the charts, we see that smaller ethnicity groups such as Black Americans and Others are more likely to make less income on average than White and Asian Americans during covid 19. This most likely lead to a concentration of ethnic groups in certain area.   </a:t>
            </a:r>
          </a:p>
        </p:txBody>
      </p:sp>
    </p:spTree>
    <p:extLst>
      <p:ext uri="{BB962C8B-B14F-4D97-AF65-F5344CB8AC3E}">
        <p14:creationId xmlns:p14="http://schemas.microsoft.com/office/powerpoint/2010/main" val="1961906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6D61971-FB7A-843E-6397-379860476CB0}"/>
              </a:ext>
            </a:extLst>
          </p:cNvPr>
          <p:cNvSpPr txBox="1">
            <a:spLocks/>
          </p:cNvSpPr>
          <p:nvPr/>
        </p:nvSpPr>
        <p:spPr>
          <a:xfrm>
            <a:off x="355843" y="59063"/>
            <a:ext cx="1977606" cy="66420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Analysis </a:t>
            </a:r>
          </a:p>
        </p:txBody>
      </p:sp>
      <p:sp>
        <p:nvSpPr>
          <p:cNvPr id="10" name="Rectangle: Rounded Corners 9">
            <a:extLst>
              <a:ext uri="{FF2B5EF4-FFF2-40B4-BE49-F238E27FC236}">
                <a16:creationId xmlns:a16="http://schemas.microsoft.com/office/drawing/2014/main" id="{730E047A-E4EB-3A02-026E-76CD95067B80}"/>
              </a:ext>
            </a:extLst>
          </p:cNvPr>
          <p:cNvSpPr/>
          <p:nvPr/>
        </p:nvSpPr>
        <p:spPr>
          <a:xfrm>
            <a:off x="579516" y="3824315"/>
            <a:ext cx="3516162" cy="231804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Observation:</a:t>
            </a:r>
            <a:r>
              <a:rPr lang="en-US">
                <a:solidFill>
                  <a:schemeClr val="tx1"/>
                </a:solidFill>
                <a:cs typeface="Calibri"/>
              </a:rPr>
              <a:t> Looking at the first 3 states most affected in 2020 - Nevada, Hawaii, California – unemployment rates in these states are higher than the first 3 states in 2021 – California, Nevada, New York.</a:t>
            </a:r>
            <a:endParaRPr lang="en-US">
              <a:solidFill>
                <a:schemeClr val="tx1"/>
              </a:solidFill>
              <a:ea typeface="Calibri"/>
              <a:cs typeface="Calibri"/>
            </a:endParaRPr>
          </a:p>
        </p:txBody>
      </p:sp>
      <p:sp>
        <p:nvSpPr>
          <p:cNvPr id="11" name="Rectangle: Rounded Corners 10">
            <a:extLst>
              <a:ext uri="{FF2B5EF4-FFF2-40B4-BE49-F238E27FC236}">
                <a16:creationId xmlns:a16="http://schemas.microsoft.com/office/drawing/2014/main" id="{7A20388F-9B59-0454-4A29-0A4D4698CA3D}"/>
              </a:ext>
            </a:extLst>
          </p:cNvPr>
          <p:cNvSpPr/>
          <p:nvPr/>
        </p:nvSpPr>
        <p:spPr>
          <a:xfrm>
            <a:off x="4571982" y="4120814"/>
            <a:ext cx="4025229" cy="1730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cs typeface="Calibri"/>
              </a:rPr>
              <a:t>Conclusion</a:t>
            </a:r>
            <a:r>
              <a:rPr lang="en-US">
                <a:cs typeface="Calibri"/>
              </a:rPr>
              <a:t>: Unemployment rates decreased in 2021 compared to 2020. In 2020, regulations were issued and people started going back to their jobs, causing rates to decrease.</a:t>
            </a:r>
            <a:endParaRPr lang="en-US"/>
          </a:p>
        </p:txBody>
      </p:sp>
      <p:pic>
        <p:nvPicPr>
          <p:cNvPr id="14" name="Picture 14" descr="A picture containing graphical user interface&#10;&#10;Description automatically generated">
            <a:extLst>
              <a:ext uri="{FF2B5EF4-FFF2-40B4-BE49-F238E27FC236}">
                <a16:creationId xmlns:a16="http://schemas.microsoft.com/office/drawing/2014/main" id="{0A4DAEEF-3083-E205-B39D-B5027D36B66A}"/>
              </a:ext>
            </a:extLst>
          </p:cNvPr>
          <p:cNvPicPr>
            <a:picLocks noChangeAspect="1"/>
          </p:cNvPicPr>
          <p:nvPr/>
        </p:nvPicPr>
        <p:blipFill>
          <a:blip r:embed="rId2"/>
          <a:stretch>
            <a:fillRect/>
          </a:stretch>
        </p:blipFill>
        <p:spPr>
          <a:xfrm>
            <a:off x="7483489" y="228479"/>
            <a:ext cx="1419225" cy="657225"/>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F9CD06A9-9F0A-9347-F4DC-E3D0167585EF}"/>
              </a:ext>
            </a:extLst>
          </p:cNvPr>
          <p:cNvPicPr>
            <a:picLocks noChangeAspect="1"/>
          </p:cNvPicPr>
          <p:nvPr/>
        </p:nvPicPr>
        <p:blipFill>
          <a:blip r:embed="rId3"/>
          <a:stretch>
            <a:fillRect/>
          </a:stretch>
        </p:blipFill>
        <p:spPr>
          <a:xfrm>
            <a:off x="3036434" y="46065"/>
            <a:ext cx="1438275" cy="676275"/>
          </a:xfrm>
          <a:prstGeom prst="rect">
            <a:avLst/>
          </a:prstGeom>
        </p:spPr>
      </p:pic>
      <p:pic>
        <p:nvPicPr>
          <p:cNvPr id="16" name="Picture 16" descr="Chart, treemap chart&#10;&#10;Description automatically generated">
            <a:extLst>
              <a:ext uri="{FF2B5EF4-FFF2-40B4-BE49-F238E27FC236}">
                <a16:creationId xmlns:a16="http://schemas.microsoft.com/office/drawing/2014/main" id="{C6D15962-047A-DC8D-D159-5760FB8E7DE1}"/>
              </a:ext>
            </a:extLst>
          </p:cNvPr>
          <p:cNvPicPr>
            <a:picLocks noChangeAspect="1"/>
          </p:cNvPicPr>
          <p:nvPr/>
        </p:nvPicPr>
        <p:blipFill rotWithShape="1">
          <a:blip r:embed="rId4"/>
          <a:srcRect l="1277" t="1543" r="1276" b="1806"/>
          <a:stretch/>
        </p:blipFill>
        <p:spPr>
          <a:xfrm>
            <a:off x="1922" y="718418"/>
            <a:ext cx="4471964" cy="2973799"/>
          </a:xfrm>
          <a:prstGeom prst="rect">
            <a:avLst/>
          </a:prstGeom>
        </p:spPr>
      </p:pic>
      <p:pic>
        <p:nvPicPr>
          <p:cNvPr id="17" name="Picture 17" descr="Chart, treemap chart&#10;&#10;Description automatically generated">
            <a:extLst>
              <a:ext uri="{FF2B5EF4-FFF2-40B4-BE49-F238E27FC236}">
                <a16:creationId xmlns:a16="http://schemas.microsoft.com/office/drawing/2014/main" id="{3E61FB5F-BD1A-0CF7-FDA9-4871DEC97E23}"/>
              </a:ext>
            </a:extLst>
          </p:cNvPr>
          <p:cNvPicPr>
            <a:picLocks noChangeAspect="1"/>
          </p:cNvPicPr>
          <p:nvPr/>
        </p:nvPicPr>
        <p:blipFill rotWithShape="1">
          <a:blip r:embed="rId5"/>
          <a:srcRect l="641" t="2164" r="1513" b="2062"/>
          <a:stretch/>
        </p:blipFill>
        <p:spPr>
          <a:xfrm>
            <a:off x="4477871" y="721811"/>
            <a:ext cx="4471227" cy="2968053"/>
          </a:xfrm>
          <a:prstGeom prst="rect">
            <a:avLst/>
          </a:prstGeom>
        </p:spPr>
      </p:pic>
    </p:spTree>
    <p:extLst>
      <p:ext uri="{BB962C8B-B14F-4D97-AF65-F5344CB8AC3E}">
        <p14:creationId xmlns:p14="http://schemas.microsoft.com/office/powerpoint/2010/main" val="2615076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C44586-BBB9-7B91-E811-A6457336D8D0}"/>
              </a:ext>
            </a:extLst>
          </p:cNvPr>
          <p:cNvSpPr>
            <a:spLocks noGrp="1"/>
          </p:cNvSpPr>
          <p:nvPr>
            <p:ph type="body" idx="1"/>
          </p:nvPr>
        </p:nvSpPr>
        <p:spPr>
          <a:xfrm>
            <a:off x="623888" y="211382"/>
            <a:ext cx="7886700" cy="1500187"/>
          </a:xfrm>
          <a:solidFill>
            <a:schemeClr val="accent5"/>
          </a:solidFill>
        </p:spPr>
        <p:txBody>
          <a:bodyPr vert="horz" lIns="91440" tIns="45720" rIns="91440" bIns="45720" rtlCol="0" anchor="t">
            <a:normAutofit/>
          </a:bodyPr>
          <a:lstStyle/>
          <a:p>
            <a:pPr algn="ctr"/>
            <a:r>
              <a:rPr lang="en-US" sz="2800">
                <a:ea typeface="+mn-lt"/>
                <a:cs typeface="+mn-lt"/>
              </a:rPr>
              <a:t>B. What is the probability that  Wayne county will have a greater than 2000 vaccination rate for F/V residents?</a:t>
            </a:r>
            <a:endParaRPr lang="en-US" sz="2800">
              <a:cs typeface="Calibri"/>
            </a:endParaRPr>
          </a:p>
          <a:p>
            <a:pPr algn="ctr"/>
            <a:endParaRPr lang="en-US" sz="2800">
              <a:cs typeface="Calibri"/>
            </a:endParaRPr>
          </a:p>
        </p:txBody>
      </p:sp>
      <p:sp>
        <p:nvSpPr>
          <p:cNvPr id="4" name="TextBox 3">
            <a:extLst>
              <a:ext uri="{FF2B5EF4-FFF2-40B4-BE49-F238E27FC236}">
                <a16:creationId xmlns:a16="http://schemas.microsoft.com/office/drawing/2014/main" id="{75BA6AC4-7594-01C7-155B-81596B1343C5}"/>
              </a:ext>
            </a:extLst>
          </p:cNvPr>
          <p:cNvSpPr txBox="1"/>
          <p:nvPr/>
        </p:nvSpPr>
        <p:spPr>
          <a:xfrm>
            <a:off x="813712" y="2163682"/>
            <a:ext cx="3414456" cy="246221"/>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We will first need to find the mean value. </a:t>
            </a:r>
            <a:endParaRPr lang="en-US"/>
          </a:p>
        </p:txBody>
      </p:sp>
      <p:sp>
        <p:nvSpPr>
          <p:cNvPr id="2" name="TextBox 1">
            <a:extLst>
              <a:ext uri="{FF2B5EF4-FFF2-40B4-BE49-F238E27FC236}">
                <a16:creationId xmlns:a16="http://schemas.microsoft.com/office/drawing/2014/main" id="{4D720A45-B2D2-90F9-F471-811EEA6292B3}"/>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p:txBody>
      </p:sp>
      <p:pic>
        <p:nvPicPr>
          <p:cNvPr id="5" name="Picture 5">
            <a:extLst>
              <a:ext uri="{FF2B5EF4-FFF2-40B4-BE49-F238E27FC236}">
                <a16:creationId xmlns:a16="http://schemas.microsoft.com/office/drawing/2014/main" id="{033F0E84-82CC-D361-5B2E-BE95CC608197}"/>
              </a:ext>
            </a:extLst>
          </p:cNvPr>
          <p:cNvPicPr>
            <a:picLocks noChangeAspect="1"/>
          </p:cNvPicPr>
          <p:nvPr/>
        </p:nvPicPr>
        <p:blipFill>
          <a:blip r:embed="rId2"/>
          <a:stretch>
            <a:fillRect/>
          </a:stretch>
        </p:blipFill>
        <p:spPr>
          <a:xfrm>
            <a:off x="5836774" y="2113893"/>
            <a:ext cx="2305210" cy="4114800"/>
          </a:xfrm>
          <a:prstGeom prst="rect">
            <a:avLst/>
          </a:prstGeom>
        </p:spPr>
      </p:pic>
      <p:sp>
        <p:nvSpPr>
          <p:cNvPr id="6" name="TextBox 5">
            <a:extLst>
              <a:ext uri="{FF2B5EF4-FFF2-40B4-BE49-F238E27FC236}">
                <a16:creationId xmlns:a16="http://schemas.microsoft.com/office/drawing/2014/main" id="{809AC90E-56E4-EF61-8181-C864DAA61484}"/>
              </a:ext>
            </a:extLst>
          </p:cNvPr>
          <p:cNvSpPr txBox="1"/>
          <p:nvPr/>
        </p:nvSpPr>
        <p:spPr>
          <a:xfrm>
            <a:off x="526564" y="2700687"/>
            <a:ext cx="4316922"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rPr>
              <a:t>Mean = City sum/total number of  Cities</a:t>
            </a:r>
            <a:endParaRPr lang="en-US">
              <a:solidFill>
                <a:srgbClr val="000000"/>
              </a:solidFill>
              <a:ea typeface="Calibri"/>
              <a:cs typeface="Calibri"/>
            </a:endParaRPr>
          </a:p>
          <a:p>
            <a:r>
              <a:rPr lang="en-US">
                <a:solidFill>
                  <a:srgbClr val="000000"/>
                </a:solidFill>
                <a:ea typeface="Calibri"/>
                <a:cs typeface="Calibri"/>
              </a:rPr>
              <a:t>           </a:t>
            </a:r>
          </a:p>
        </p:txBody>
      </p:sp>
      <p:sp>
        <p:nvSpPr>
          <p:cNvPr id="9" name="TextBox 8">
            <a:extLst>
              <a:ext uri="{FF2B5EF4-FFF2-40B4-BE49-F238E27FC236}">
                <a16:creationId xmlns:a16="http://schemas.microsoft.com/office/drawing/2014/main" id="{2B333266-0082-3108-5203-E61C3BA4BDB3}"/>
              </a:ext>
            </a:extLst>
          </p:cNvPr>
          <p:cNvSpPr txBox="1"/>
          <p:nvPr/>
        </p:nvSpPr>
        <p:spPr>
          <a:xfrm>
            <a:off x="813479" y="3863964"/>
            <a:ext cx="3041536" cy="246221"/>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Second, we will need the standard deviation value. </a:t>
            </a:r>
            <a:endParaRPr lang="en-US" sz="1000">
              <a:ea typeface="Calibri"/>
              <a:cs typeface="Calibri"/>
            </a:endParaRPr>
          </a:p>
        </p:txBody>
      </p:sp>
      <p:sp>
        <p:nvSpPr>
          <p:cNvPr id="10" name="TextBox 9">
            <a:extLst>
              <a:ext uri="{FF2B5EF4-FFF2-40B4-BE49-F238E27FC236}">
                <a16:creationId xmlns:a16="http://schemas.microsoft.com/office/drawing/2014/main" id="{6EF99BAE-414B-265B-1EBA-1B135E9CE031}"/>
              </a:ext>
            </a:extLst>
          </p:cNvPr>
          <p:cNvSpPr txBox="1"/>
          <p:nvPr/>
        </p:nvSpPr>
        <p:spPr>
          <a:xfrm>
            <a:off x="915332" y="43089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ea typeface="Calibri"/>
              <a:cs typeface="Calibri"/>
            </a:endParaRPr>
          </a:p>
        </p:txBody>
      </p:sp>
      <p:pic>
        <p:nvPicPr>
          <p:cNvPr id="11" name="Picture 11" descr="Graphical user interface, text&#10;&#10;Description automatically generated">
            <a:extLst>
              <a:ext uri="{FF2B5EF4-FFF2-40B4-BE49-F238E27FC236}">
                <a16:creationId xmlns:a16="http://schemas.microsoft.com/office/drawing/2014/main" id="{B8480077-752D-F9A8-14F3-33E8CEFD9172}"/>
              </a:ext>
            </a:extLst>
          </p:cNvPr>
          <p:cNvPicPr>
            <a:picLocks noChangeAspect="1"/>
          </p:cNvPicPr>
          <p:nvPr/>
        </p:nvPicPr>
        <p:blipFill>
          <a:blip r:embed="rId3"/>
          <a:stretch>
            <a:fillRect/>
          </a:stretch>
        </p:blipFill>
        <p:spPr>
          <a:xfrm>
            <a:off x="841048" y="4236331"/>
            <a:ext cx="2743200" cy="1504709"/>
          </a:xfrm>
          <a:prstGeom prst="rect">
            <a:avLst/>
          </a:prstGeom>
        </p:spPr>
      </p:pic>
    </p:spTree>
    <p:extLst>
      <p:ext uri="{BB962C8B-B14F-4D97-AF65-F5344CB8AC3E}">
        <p14:creationId xmlns:p14="http://schemas.microsoft.com/office/powerpoint/2010/main" val="3766826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913D-3467-13B0-41AF-9F4613FAD692}"/>
              </a:ext>
            </a:extLst>
          </p:cNvPr>
          <p:cNvSpPr>
            <a:spLocks noGrp="1"/>
          </p:cNvSpPr>
          <p:nvPr>
            <p:ph type="title"/>
          </p:nvPr>
        </p:nvSpPr>
        <p:spPr>
          <a:xfrm>
            <a:off x="627617" y="318747"/>
            <a:ext cx="7886700" cy="1200702"/>
          </a:xfrm>
          <a:solidFill>
            <a:schemeClr val="accent5"/>
          </a:solidFill>
          <a:ln>
            <a:solidFill>
              <a:schemeClr val="accent6"/>
            </a:solidFill>
          </a:ln>
        </p:spPr>
        <p:txBody>
          <a:bodyPr>
            <a:normAutofit/>
          </a:bodyPr>
          <a:lstStyle/>
          <a:p>
            <a:pPr algn="ctr"/>
            <a:r>
              <a:rPr lang="en-US" sz="2800">
                <a:ea typeface="Calibri Light"/>
                <a:cs typeface="Calibri Light"/>
              </a:rPr>
              <a:t>B. Finding mean and standard deviation of Wayne county</a:t>
            </a:r>
          </a:p>
        </p:txBody>
      </p:sp>
      <p:sp>
        <p:nvSpPr>
          <p:cNvPr id="3" name="Text Placeholder 2">
            <a:extLst>
              <a:ext uri="{FF2B5EF4-FFF2-40B4-BE49-F238E27FC236}">
                <a16:creationId xmlns:a16="http://schemas.microsoft.com/office/drawing/2014/main" id="{5D7F4317-4043-D4A2-DFB2-DB2D5FFCE06D}"/>
              </a:ext>
            </a:extLst>
          </p:cNvPr>
          <p:cNvSpPr>
            <a:spLocks noGrp="1"/>
          </p:cNvSpPr>
          <p:nvPr>
            <p:ph type="body" idx="1"/>
          </p:nvPr>
        </p:nvSpPr>
        <p:spPr>
          <a:xfrm>
            <a:off x="280802" y="1852231"/>
            <a:ext cx="7886700" cy="1500187"/>
          </a:xfrm>
        </p:spPr>
        <p:txBody>
          <a:bodyPr vert="horz" lIns="91440" tIns="45720" rIns="91440" bIns="45720" rtlCol="0" anchor="t">
            <a:normAutofit lnSpcReduction="10000"/>
          </a:bodyPr>
          <a:lstStyle/>
          <a:p>
            <a:pPr>
              <a:lnSpc>
                <a:spcPct val="100000"/>
              </a:lnSpc>
              <a:spcBef>
                <a:spcPts val="0"/>
              </a:spcBef>
            </a:pPr>
            <a:r>
              <a:rPr lang="en-US">
                <a:ea typeface="+mn-lt"/>
                <a:cs typeface="+mn-lt"/>
              </a:rPr>
              <a:t>Mean=  City sum/total number of  Cities </a:t>
            </a:r>
            <a:endParaRPr lang="en-US"/>
          </a:p>
          <a:p>
            <a:pPr>
              <a:lnSpc>
                <a:spcPct val="100000"/>
              </a:lnSpc>
              <a:spcBef>
                <a:spcPts val="0"/>
              </a:spcBef>
            </a:pPr>
            <a:r>
              <a:rPr lang="en-US">
                <a:ea typeface="+mn-lt"/>
                <a:cs typeface="+mn-lt"/>
              </a:rPr>
              <a:t>           =  1628/16</a:t>
            </a:r>
            <a:endParaRPr lang="en-US"/>
          </a:p>
          <a:p>
            <a:pPr>
              <a:lnSpc>
                <a:spcPct val="100000"/>
              </a:lnSpc>
              <a:spcBef>
                <a:spcPts val="0"/>
              </a:spcBef>
            </a:pPr>
            <a:r>
              <a:rPr lang="en-US">
                <a:ea typeface="+mn-lt"/>
                <a:cs typeface="+mn-lt"/>
              </a:rPr>
              <a:t>           =  101.77</a:t>
            </a:r>
          </a:p>
          <a:p>
            <a:pPr>
              <a:lnSpc>
                <a:spcPct val="100000"/>
              </a:lnSpc>
              <a:spcBef>
                <a:spcPts val="0"/>
              </a:spcBef>
            </a:pPr>
            <a:r>
              <a:rPr lang="en-US">
                <a:ea typeface="+mn-lt"/>
                <a:cs typeface="+mn-lt"/>
              </a:rPr>
              <a:t>           =  Round answer = 102</a:t>
            </a:r>
            <a:r>
              <a:rPr lang="en-US">
                <a:cs typeface="Calibri" panose="020F0502020204030204"/>
              </a:rPr>
              <a:t>    </a:t>
            </a:r>
          </a:p>
        </p:txBody>
      </p:sp>
      <p:sp>
        <p:nvSpPr>
          <p:cNvPr id="4" name="TextBox 3">
            <a:extLst>
              <a:ext uri="{FF2B5EF4-FFF2-40B4-BE49-F238E27FC236}">
                <a16:creationId xmlns:a16="http://schemas.microsoft.com/office/drawing/2014/main" id="{B2066336-9AE2-450B-DAF8-9464684C9389}"/>
              </a:ext>
            </a:extLst>
          </p:cNvPr>
          <p:cNvSpPr txBox="1"/>
          <p:nvPr/>
        </p:nvSpPr>
        <p:spPr>
          <a:xfrm>
            <a:off x="992713" y="3502466"/>
            <a:ext cx="3675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Standard Deviation =</a:t>
            </a:r>
          </a:p>
          <a:p>
            <a:endParaRPr lang="en-US">
              <a:ea typeface="Calibri"/>
              <a:cs typeface="Calibri"/>
            </a:endParaRPr>
          </a:p>
        </p:txBody>
      </p:sp>
      <p:pic>
        <p:nvPicPr>
          <p:cNvPr id="5" name="Picture 5" descr="A picture containing text&#10;&#10;Description automatically generated">
            <a:extLst>
              <a:ext uri="{FF2B5EF4-FFF2-40B4-BE49-F238E27FC236}">
                <a16:creationId xmlns:a16="http://schemas.microsoft.com/office/drawing/2014/main" id="{DFFCBB95-2776-AA45-0A3C-9A63FA4E20E1}"/>
              </a:ext>
            </a:extLst>
          </p:cNvPr>
          <p:cNvPicPr>
            <a:picLocks noChangeAspect="1"/>
          </p:cNvPicPr>
          <p:nvPr/>
        </p:nvPicPr>
        <p:blipFill>
          <a:blip r:embed="rId2"/>
          <a:stretch>
            <a:fillRect/>
          </a:stretch>
        </p:blipFill>
        <p:spPr>
          <a:xfrm>
            <a:off x="769883" y="3826483"/>
            <a:ext cx="2743200" cy="1307105"/>
          </a:xfrm>
          <a:prstGeom prst="rect">
            <a:avLst/>
          </a:prstGeom>
        </p:spPr>
      </p:pic>
      <p:pic>
        <p:nvPicPr>
          <p:cNvPr id="6" name="Picture 6" descr="A picture containing logo&#10;&#10;Description automatically generated">
            <a:extLst>
              <a:ext uri="{FF2B5EF4-FFF2-40B4-BE49-F238E27FC236}">
                <a16:creationId xmlns:a16="http://schemas.microsoft.com/office/drawing/2014/main" id="{9C0775E0-29A2-3FAA-D05F-3E637FACA827}"/>
              </a:ext>
            </a:extLst>
          </p:cNvPr>
          <p:cNvPicPr>
            <a:picLocks noChangeAspect="1"/>
          </p:cNvPicPr>
          <p:nvPr/>
        </p:nvPicPr>
        <p:blipFill>
          <a:blip r:embed="rId3"/>
          <a:stretch>
            <a:fillRect/>
          </a:stretch>
        </p:blipFill>
        <p:spPr>
          <a:xfrm>
            <a:off x="5341883" y="3665848"/>
            <a:ext cx="2743200" cy="524786"/>
          </a:xfrm>
          <a:prstGeom prst="rect">
            <a:avLst/>
          </a:prstGeom>
        </p:spPr>
      </p:pic>
      <p:sp>
        <p:nvSpPr>
          <p:cNvPr id="7" name="TextBox 6">
            <a:extLst>
              <a:ext uri="{FF2B5EF4-FFF2-40B4-BE49-F238E27FC236}">
                <a16:creationId xmlns:a16="http://schemas.microsoft.com/office/drawing/2014/main" id="{40EDB3B3-0DAF-C3DB-B248-0FCCF07EDF44}"/>
              </a:ext>
            </a:extLst>
          </p:cNvPr>
          <p:cNvSpPr txBox="1"/>
          <p:nvPr/>
        </p:nvSpPr>
        <p:spPr>
          <a:xfrm>
            <a:off x="5694964" y="33169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Margin of Error:</a:t>
            </a:r>
          </a:p>
        </p:txBody>
      </p:sp>
    </p:spTree>
    <p:extLst>
      <p:ext uri="{BB962C8B-B14F-4D97-AF65-F5344CB8AC3E}">
        <p14:creationId xmlns:p14="http://schemas.microsoft.com/office/powerpoint/2010/main" val="3346867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6876-2E57-9870-40E4-C36D8165CEA5}"/>
              </a:ext>
            </a:extLst>
          </p:cNvPr>
          <p:cNvSpPr>
            <a:spLocks noGrp="1"/>
          </p:cNvSpPr>
          <p:nvPr>
            <p:ph type="title"/>
          </p:nvPr>
        </p:nvSpPr>
        <p:spPr>
          <a:xfrm>
            <a:off x="627617" y="247891"/>
            <a:ext cx="7890429" cy="827782"/>
          </a:xfrm>
          <a:solidFill>
            <a:schemeClr val="accent5"/>
          </a:solidFill>
        </p:spPr>
        <p:txBody>
          <a:bodyPr/>
          <a:lstStyle/>
          <a:p>
            <a:pPr algn="ctr"/>
            <a:r>
              <a:rPr lang="en-US" sz="2800">
                <a:cs typeface="Calibri Light"/>
              </a:rPr>
              <a:t>Figuring out the Z value </a:t>
            </a:r>
            <a:endParaRPr lang="en-US">
              <a:cs typeface="Calibri Light"/>
            </a:endParaRPr>
          </a:p>
        </p:txBody>
      </p:sp>
      <p:pic>
        <p:nvPicPr>
          <p:cNvPr id="4" name="Picture 4" descr="Graphical user interface, text, application&#10;&#10;Description automatically generated">
            <a:extLst>
              <a:ext uri="{FF2B5EF4-FFF2-40B4-BE49-F238E27FC236}">
                <a16:creationId xmlns:a16="http://schemas.microsoft.com/office/drawing/2014/main" id="{D987624B-6568-0BED-CD3F-3D62B3203C72}"/>
              </a:ext>
            </a:extLst>
          </p:cNvPr>
          <p:cNvPicPr>
            <a:picLocks noChangeAspect="1"/>
          </p:cNvPicPr>
          <p:nvPr/>
        </p:nvPicPr>
        <p:blipFill>
          <a:blip r:embed="rId2"/>
          <a:stretch>
            <a:fillRect/>
          </a:stretch>
        </p:blipFill>
        <p:spPr>
          <a:xfrm>
            <a:off x="657085" y="1404117"/>
            <a:ext cx="3459206" cy="1700373"/>
          </a:xfrm>
          <a:prstGeom prst="rect">
            <a:avLst/>
          </a:prstGeom>
        </p:spPr>
      </p:pic>
      <p:sp>
        <p:nvSpPr>
          <p:cNvPr id="5" name="TextBox 4">
            <a:extLst>
              <a:ext uri="{FF2B5EF4-FFF2-40B4-BE49-F238E27FC236}">
                <a16:creationId xmlns:a16="http://schemas.microsoft.com/office/drawing/2014/main" id="{0FDBA324-ABB1-7B88-B8D7-FD4BF25A37B2}"/>
              </a:ext>
            </a:extLst>
          </p:cNvPr>
          <p:cNvSpPr txBox="1"/>
          <p:nvPr/>
        </p:nvSpPr>
        <p:spPr>
          <a:xfrm>
            <a:off x="880838" y="3151920"/>
            <a:ext cx="2743200" cy="553998"/>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The Z-value Compares an observed statistic to a hypothetical observation in units of standard deviation </a:t>
            </a:r>
            <a:endParaRPr lang="en-US"/>
          </a:p>
        </p:txBody>
      </p:sp>
      <p:sp>
        <p:nvSpPr>
          <p:cNvPr id="7" name="TextBox 6">
            <a:extLst>
              <a:ext uri="{FF2B5EF4-FFF2-40B4-BE49-F238E27FC236}">
                <a16:creationId xmlns:a16="http://schemas.microsoft.com/office/drawing/2014/main" id="{5AAF0C6A-5C8A-2D37-D216-C0B404772E6F}"/>
              </a:ext>
            </a:extLst>
          </p:cNvPr>
          <p:cNvSpPr txBox="1"/>
          <p:nvPr/>
        </p:nvSpPr>
        <p:spPr>
          <a:xfrm>
            <a:off x="5353314" y="5483836"/>
            <a:ext cx="2743200" cy="646331"/>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We then find the Z value on the given chart to identify the hypothetical observations answer.   </a:t>
            </a:r>
            <a:endParaRPr lang="en-US" sz="1200">
              <a:cs typeface="Calibri"/>
            </a:endParaRPr>
          </a:p>
        </p:txBody>
      </p:sp>
      <p:cxnSp>
        <p:nvCxnSpPr>
          <p:cNvPr id="8" name="Straight Arrow Connector 7">
            <a:extLst>
              <a:ext uri="{FF2B5EF4-FFF2-40B4-BE49-F238E27FC236}">
                <a16:creationId xmlns:a16="http://schemas.microsoft.com/office/drawing/2014/main" id="{BB020B8F-1A89-4371-BCB0-F8C2AFEAAC3D}"/>
              </a:ext>
            </a:extLst>
          </p:cNvPr>
          <p:cNvCxnSpPr/>
          <p:nvPr/>
        </p:nvCxnSpPr>
        <p:spPr>
          <a:xfrm>
            <a:off x="3542834" y="3768450"/>
            <a:ext cx="1798220" cy="190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10" descr="Table&#10;&#10;Description automatically generated">
            <a:extLst>
              <a:ext uri="{FF2B5EF4-FFF2-40B4-BE49-F238E27FC236}">
                <a16:creationId xmlns:a16="http://schemas.microsoft.com/office/drawing/2014/main" id="{4B1255BD-C653-8191-AE4B-4D733C88E5E0}"/>
              </a:ext>
            </a:extLst>
          </p:cNvPr>
          <p:cNvPicPr>
            <a:picLocks noChangeAspect="1"/>
          </p:cNvPicPr>
          <p:nvPr/>
        </p:nvPicPr>
        <p:blipFill>
          <a:blip r:embed="rId3"/>
          <a:stretch>
            <a:fillRect/>
          </a:stretch>
        </p:blipFill>
        <p:spPr>
          <a:xfrm>
            <a:off x="5361231" y="1402284"/>
            <a:ext cx="2743200" cy="4020494"/>
          </a:xfrm>
          <a:prstGeom prst="rect">
            <a:avLst/>
          </a:prstGeom>
        </p:spPr>
      </p:pic>
    </p:spTree>
    <p:extLst>
      <p:ext uri="{BB962C8B-B14F-4D97-AF65-F5344CB8AC3E}">
        <p14:creationId xmlns:p14="http://schemas.microsoft.com/office/powerpoint/2010/main" val="1799565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5800-9C73-0023-D0DB-99372D583F71}"/>
              </a:ext>
            </a:extLst>
          </p:cNvPr>
          <p:cNvSpPr>
            <a:spLocks noGrp="1"/>
          </p:cNvSpPr>
          <p:nvPr>
            <p:ph type="title"/>
          </p:nvPr>
        </p:nvSpPr>
        <p:spPr>
          <a:xfrm>
            <a:off x="655203" y="175301"/>
            <a:ext cx="7886700" cy="1030563"/>
          </a:xfrm>
          <a:solidFill>
            <a:schemeClr val="accent5"/>
          </a:solidFill>
        </p:spPr>
        <p:txBody>
          <a:bodyPr/>
          <a:lstStyle/>
          <a:p>
            <a:r>
              <a:rPr lang="en-US" sz="2800">
                <a:cs typeface="Calibri Light"/>
              </a:rPr>
              <a:t>Using chart and Z-value to find the percentage desired for Wayne county</a:t>
            </a:r>
          </a:p>
        </p:txBody>
      </p:sp>
      <p:sp>
        <p:nvSpPr>
          <p:cNvPr id="4" name="TextBox 3">
            <a:extLst>
              <a:ext uri="{FF2B5EF4-FFF2-40B4-BE49-F238E27FC236}">
                <a16:creationId xmlns:a16="http://schemas.microsoft.com/office/drawing/2014/main" id="{E3EC2873-E208-19E5-EDBC-ECBB884B71B2}"/>
              </a:ext>
            </a:extLst>
          </p:cNvPr>
          <p:cNvSpPr txBox="1"/>
          <p:nvPr/>
        </p:nvSpPr>
        <p:spPr>
          <a:xfrm>
            <a:off x="914400" y="150246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Z= 2000-102/99.6</a:t>
            </a:r>
          </a:p>
          <a:p>
            <a:r>
              <a:rPr lang="en-US">
                <a:cs typeface="Calibri"/>
              </a:rPr>
              <a:t>  = 0.9839</a:t>
            </a:r>
          </a:p>
        </p:txBody>
      </p:sp>
      <p:sp>
        <p:nvSpPr>
          <p:cNvPr id="8" name="TextBox 7">
            <a:extLst>
              <a:ext uri="{FF2B5EF4-FFF2-40B4-BE49-F238E27FC236}">
                <a16:creationId xmlns:a16="http://schemas.microsoft.com/office/drawing/2014/main" id="{53D38855-B11C-4F78-B4E9-36844F1EF9DF}"/>
              </a:ext>
            </a:extLst>
          </p:cNvPr>
          <p:cNvSpPr txBox="1"/>
          <p:nvPr/>
        </p:nvSpPr>
        <p:spPr>
          <a:xfrm>
            <a:off x="5399432" y="3800889"/>
            <a:ext cx="2743200" cy="1754326"/>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When looking up the Z-Value we see that Redford will have a .32709 chance or a 32.71% chance to get 2000 or greater Fully vaccinated residents. </a:t>
            </a:r>
          </a:p>
        </p:txBody>
      </p:sp>
      <p:pic>
        <p:nvPicPr>
          <p:cNvPr id="9" name="Picture 9" descr="Table&#10;&#10;Description automatically generated">
            <a:extLst>
              <a:ext uri="{FF2B5EF4-FFF2-40B4-BE49-F238E27FC236}">
                <a16:creationId xmlns:a16="http://schemas.microsoft.com/office/drawing/2014/main" id="{B8F724F3-D615-23AF-2933-6C20DD5F270C}"/>
              </a:ext>
            </a:extLst>
          </p:cNvPr>
          <p:cNvPicPr>
            <a:picLocks noChangeAspect="1"/>
          </p:cNvPicPr>
          <p:nvPr/>
        </p:nvPicPr>
        <p:blipFill>
          <a:blip r:embed="rId2"/>
          <a:stretch>
            <a:fillRect/>
          </a:stretch>
        </p:blipFill>
        <p:spPr>
          <a:xfrm>
            <a:off x="4036944" y="2090395"/>
            <a:ext cx="4615069" cy="1505221"/>
          </a:xfrm>
          <a:prstGeom prst="rect">
            <a:avLst/>
          </a:prstGeom>
        </p:spPr>
      </p:pic>
      <p:cxnSp>
        <p:nvCxnSpPr>
          <p:cNvPr id="10" name="Straight Arrow Connector 9">
            <a:extLst>
              <a:ext uri="{FF2B5EF4-FFF2-40B4-BE49-F238E27FC236}">
                <a16:creationId xmlns:a16="http://schemas.microsoft.com/office/drawing/2014/main" id="{E2E1A443-4E68-A7EF-D87C-D13B8B026CF6}"/>
              </a:ext>
            </a:extLst>
          </p:cNvPr>
          <p:cNvCxnSpPr/>
          <p:nvPr/>
        </p:nvCxnSpPr>
        <p:spPr>
          <a:xfrm>
            <a:off x="2068996" y="2011018"/>
            <a:ext cx="6132443" cy="146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441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AA69-A31B-D3E8-ADE6-CAEC28BB0D71}"/>
              </a:ext>
            </a:extLst>
          </p:cNvPr>
          <p:cNvSpPr>
            <a:spLocks noGrp="1"/>
          </p:cNvSpPr>
          <p:nvPr>
            <p:ph type="title"/>
          </p:nvPr>
        </p:nvSpPr>
        <p:spPr>
          <a:xfrm>
            <a:off x="628649" y="291090"/>
            <a:ext cx="7886699" cy="932688"/>
          </a:xfrm>
          <a:solidFill>
            <a:srgbClr val="FFC000"/>
          </a:solidFill>
        </p:spPr>
        <p:txBody>
          <a:bodyPr vert="horz" lIns="91440" tIns="45720" rIns="91440" bIns="45720" rtlCol="0" anchor="b">
            <a:normAutofit/>
          </a:bodyPr>
          <a:lstStyle/>
          <a:p>
            <a:r>
              <a:rPr lang="en-US" sz="4700" kern="1200">
                <a:latin typeface="+mj-lt"/>
                <a:ea typeface="+mj-ea"/>
                <a:cs typeface="+mj-cs"/>
              </a:rPr>
              <a:t>C. </a:t>
            </a:r>
            <a:r>
              <a:rPr lang="en-US" sz="4700"/>
              <a:t>Area code to income </a:t>
            </a:r>
            <a:r>
              <a:rPr lang="en-US" sz="4700" kern="1200">
                <a:latin typeface="+mj-lt"/>
                <a:ea typeface="+mj-ea"/>
                <a:cs typeface="+mj-cs"/>
              </a:rPr>
              <a:t> </a:t>
            </a:r>
          </a:p>
        </p:txBody>
      </p:sp>
      <p:sp>
        <p:nvSpPr>
          <p:cNvPr id="6" name="TextBox 5">
            <a:extLst>
              <a:ext uri="{FF2B5EF4-FFF2-40B4-BE49-F238E27FC236}">
                <a16:creationId xmlns:a16="http://schemas.microsoft.com/office/drawing/2014/main" id="{C3CFC44F-B6E3-BC12-DB85-8FC296F8EC09}"/>
              </a:ext>
            </a:extLst>
          </p:cNvPr>
          <p:cNvSpPr txBox="1"/>
          <p:nvPr/>
        </p:nvSpPr>
        <p:spPr>
          <a:xfrm>
            <a:off x="2521226" y="54739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7" name="Picture 7" descr="Chart, bar chart&#10;&#10;Description automatically generated">
            <a:extLst>
              <a:ext uri="{FF2B5EF4-FFF2-40B4-BE49-F238E27FC236}">
                <a16:creationId xmlns:a16="http://schemas.microsoft.com/office/drawing/2014/main" id="{90D12EB7-AACF-EC51-3F6B-406833776249}"/>
              </a:ext>
            </a:extLst>
          </p:cNvPr>
          <p:cNvPicPr>
            <a:picLocks noChangeAspect="1"/>
          </p:cNvPicPr>
          <p:nvPr/>
        </p:nvPicPr>
        <p:blipFill>
          <a:blip r:embed="rId2"/>
          <a:stretch>
            <a:fillRect/>
          </a:stretch>
        </p:blipFill>
        <p:spPr>
          <a:xfrm>
            <a:off x="628650" y="1354334"/>
            <a:ext cx="6772688" cy="4551037"/>
          </a:xfrm>
          <a:prstGeom prst="rect">
            <a:avLst/>
          </a:prstGeom>
        </p:spPr>
      </p:pic>
      <p:sp>
        <p:nvSpPr>
          <p:cNvPr id="8" name="TextBox 7">
            <a:extLst>
              <a:ext uri="{FF2B5EF4-FFF2-40B4-BE49-F238E27FC236}">
                <a16:creationId xmlns:a16="http://schemas.microsoft.com/office/drawing/2014/main" id="{0F6F6709-F825-908D-AB90-B5CBF7F2C29E}"/>
              </a:ext>
            </a:extLst>
          </p:cNvPr>
          <p:cNvSpPr txBox="1"/>
          <p:nvPr/>
        </p:nvSpPr>
        <p:spPr>
          <a:xfrm>
            <a:off x="7154663" y="3026836"/>
            <a:ext cx="1989902" cy="707886"/>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We removed all cities that had a higher average income of 40,000 and compared them to their respected household incomes. </a:t>
            </a:r>
            <a:endParaRPr lang="en-US"/>
          </a:p>
        </p:txBody>
      </p:sp>
    </p:spTree>
    <p:extLst>
      <p:ext uri="{BB962C8B-B14F-4D97-AF65-F5344CB8AC3E}">
        <p14:creationId xmlns:p14="http://schemas.microsoft.com/office/powerpoint/2010/main" val="3667087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2F8227-EA03-F000-9AE1-A84C6D373E88}"/>
              </a:ext>
            </a:extLst>
          </p:cNvPr>
          <p:cNvSpPr>
            <a:spLocks noGrp="1"/>
          </p:cNvSpPr>
          <p:nvPr>
            <p:ph type="body" idx="1"/>
          </p:nvPr>
        </p:nvSpPr>
        <p:spPr>
          <a:xfrm>
            <a:off x="627617" y="353092"/>
            <a:ext cx="7886700" cy="1500187"/>
          </a:xfrm>
          <a:solidFill>
            <a:srgbClr val="FFC000"/>
          </a:solidFill>
          <a:ln>
            <a:solidFill>
              <a:schemeClr val="accent4"/>
            </a:solidFill>
          </a:ln>
        </p:spPr>
        <p:txBody>
          <a:bodyPr vert="horz" lIns="91440" tIns="45720" rIns="91440" bIns="45720" rtlCol="0" anchor="t">
            <a:normAutofit/>
          </a:bodyPr>
          <a:lstStyle/>
          <a:p>
            <a:pPr algn="ctr"/>
            <a:r>
              <a:rPr lang="en-US" sz="2800">
                <a:ea typeface="Calibri"/>
                <a:cs typeface="Calibri"/>
              </a:rPr>
              <a:t>C. Comparing hospital accessibility/hospital beds to lower income cities.</a:t>
            </a:r>
          </a:p>
        </p:txBody>
      </p:sp>
      <p:sp>
        <p:nvSpPr>
          <p:cNvPr id="5" name="TextBox 4">
            <a:extLst>
              <a:ext uri="{FF2B5EF4-FFF2-40B4-BE49-F238E27FC236}">
                <a16:creationId xmlns:a16="http://schemas.microsoft.com/office/drawing/2014/main" id="{5F87E865-E382-FB10-A1D4-8BA733051E88}"/>
              </a:ext>
            </a:extLst>
          </p:cNvPr>
          <p:cNvSpPr txBox="1"/>
          <p:nvPr/>
        </p:nvSpPr>
        <p:spPr>
          <a:xfrm>
            <a:off x="7138437" y="2193515"/>
            <a:ext cx="2004819" cy="400110"/>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Calibri"/>
                <a:cs typeface="Calibri"/>
              </a:rPr>
              <a:t>Population to bed ration = Total population/total number of beds </a:t>
            </a:r>
          </a:p>
        </p:txBody>
      </p:sp>
      <p:sp>
        <p:nvSpPr>
          <p:cNvPr id="6" name="TextBox 5">
            <a:extLst>
              <a:ext uri="{FF2B5EF4-FFF2-40B4-BE49-F238E27FC236}">
                <a16:creationId xmlns:a16="http://schemas.microsoft.com/office/drawing/2014/main" id="{52CFF6FD-B582-078C-7C90-25C8129E4D07}"/>
              </a:ext>
            </a:extLst>
          </p:cNvPr>
          <p:cNvSpPr txBox="1"/>
          <p:nvPr/>
        </p:nvSpPr>
        <p:spPr>
          <a:xfrm>
            <a:off x="7094850" y="2630998"/>
            <a:ext cx="2094320" cy="553998"/>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Adjusted bed ration = total population of all shared bed locations/number of hospital beds. </a:t>
            </a:r>
            <a:endParaRPr lang="en-US" sz="1000">
              <a:ea typeface="Calibri"/>
              <a:cs typeface="Calibri"/>
            </a:endParaRPr>
          </a:p>
        </p:txBody>
      </p:sp>
      <p:pic>
        <p:nvPicPr>
          <p:cNvPr id="8" name="Picture 8" descr="Table&#10;&#10;Description automatically generated">
            <a:extLst>
              <a:ext uri="{FF2B5EF4-FFF2-40B4-BE49-F238E27FC236}">
                <a16:creationId xmlns:a16="http://schemas.microsoft.com/office/drawing/2014/main" id="{5A8C661B-464B-829A-BDAE-05E2BE4FDAD9}"/>
              </a:ext>
            </a:extLst>
          </p:cNvPr>
          <p:cNvPicPr>
            <a:picLocks noChangeAspect="1"/>
          </p:cNvPicPr>
          <p:nvPr/>
        </p:nvPicPr>
        <p:blipFill>
          <a:blip r:embed="rId2"/>
          <a:stretch>
            <a:fillRect/>
          </a:stretch>
        </p:blipFill>
        <p:spPr>
          <a:xfrm>
            <a:off x="243145" y="2145413"/>
            <a:ext cx="6863966" cy="2171879"/>
          </a:xfrm>
          <a:prstGeom prst="rect">
            <a:avLst/>
          </a:prstGeom>
        </p:spPr>
      </p:pic>
      <p:sp>
        <p:nvSpPr>
          <p:cNvPr id="10" name="TextBox 9">
            <a:extLst>
              <a:ext uri="{FF2B5EF4-FFF2-40B4-BE49-F238E27FC236}">
                <a16:creationId xmlns:a16="http://schemas.microsoft.com/office/drawing/2014/main" id="{76D240F2-D21D-3FA8-451D-A66129F06F82}"/>
              </a:ext>
            </a:extLst>
          </p:cNvPr>
          <p:cNvSpPr txBox="1"/>
          <p:nvPr/>
        </p:nvSpPr>
        <p:spPr>
          <a:xfrm>
            <a:off x="407228" y="4613768"/>
            <a:ext cx="4846468" cy="1200329"/>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Observation: We included shared/unshared hospital beds to see if there was any overlap of cities using the same medical centers/hospital beds and created ratios to reflect that </a:t>
            </a:r>
            <a:endParaRPr lang="en-US"/>
          </a:p>
        </p:txBody>
      </p:sp>
    </p:spTree>
    <p:extLst>
      <p:ext uri="{BB962C8B-B14F-4D97-AF65-F5344CB8AC3E}">
        <p14:creationId xmlns:p14="http://schemas.microsoft.com/office/powerpoint/2010/main" val="1555191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C2755B-DFC8-9053-0BFB-9EA87FF9A467}"/>
              </a:ext>
            </a:extLst>
          </p:cNvPr>
          <p:cNvSpPr>
            <a:spLocks noGrp="1"/>
          </p:cNvSpPr>
          <p:nvPr>
            <p:ph type="body" idx="1"/>
          </p:nvPr>
        </p:nvSpPr>
        <p:spPr>
          <a:xfrm>
            <a:off x="534387" y="99506"/>
            <a:ext cx="7886700" cy="918432"/>
          </a:xfrm>
          <a:solidFill>
            <a:srgbClr val="FFC000"/>
          </a:solidFill>
        </p:spPr>
        <p:txBody>
          <a:bodyPr vert="horz" lIns="91440" tIns="45720" rIns="91440" bIns="45720" rtlCol="0" anchor="t">
            <a:normAutofit/>
          </a:bodyPr>
          <a:lstStyle/>
          <a:p>
            <a:pPr algn="ctr"/>
            <a:r>
              <a:rPr lang="en-US" sz="2800">
                <a:ea typeface="Calibri"/>
                <a:cs typeface="Calibri"/>
              </a:rPr>
              <a:t>C. Fitted line plot between income and adjusted bed ratio.</a:t>
            </a:r>
            <a:endParaRPr lang="en-US"/>
          </a:p>
        </p:txBody>
      </p:sp>
      <p:pic>
        <p:nvPicPr>
          <p:cNvPr id="5" name="Picture 5" descr="Chart, scatter chart&#10;&#10;Description automatically generated">
            <a:extLst>
              <a:ext uri="{FF2B5EF4-FFF2-40B4-BE49-F238E27FC236}">
                <a16:creationId xmlns:a16="http://schemas.microsoft.com/office/drawing/2014/main" id="{B2C78686-791A-6E1F-1992-7C28502EA01F}"/>
              </a:ext>
            </a:extLst>
          </p:cNvPr>
          <p:cNvPicPr>
            <a:picLocks noChangeAspect="1"/>
          </p:cNvPicPr>
          <p:nvPr/>
        </p:nvPicPr>
        <p:blipFill>
          <a:blip r:embed="rId2"/>
          <a:stretch>
            <a:fillRect/>
          </a:stretch>
        </p:blipFill>
        <p:spPr>
          <a:xfrm>
            <a:off x="47150" y="1108812"/>
            <a:ext cx="4525757" cy="3063275"/>
          </a:xfrm>
          <a:prstGeom prst="rect">
            <a:avLst/>
          </a:prstGeom>
        </p:spPr>
      </p:pic>
      <p:pic>
        <p:nvPicPr>
          <p:cNvPr id="6" name="Picture 6" descr="Chart, scatter chart&#10;&#10;Description automatically generated">
            <a:extLst>
              <a:ext uri="{FF2B5EF4-FFF2-40B4-BE49-F238E27FC236}">
                <a16:creationId xmlns:a16="http://schemas.microsoft.com/office/drawing/2014/main" id="{9B13DC0B-37AC-BA86-85F6-7F368DC44C5E}"/>
              </a:ext>
            </a:extLst>
          </p:cNvPr>
          <p:cNvPicPr>
            <a:picLocks noChangeAspect="1"/>
          </p:cNvPicPr>
          <p:nvPr/>
        </p:nvPicPr>
        <p:blipFill>
          <a:blip r:embed="rId3"/>
          <a:stretch>
            <a:fillRect/>
          </a:stretch>
        </p:blipFill>
        <p:spPr>
          <a:xfrm>
            <a:off x="4572747" y="1169910"/>
            <a:ext cx="4339295" cy="3011935"/>
          </a:xfrm>
          <a:prstGeom prst="rect">
            <a:avLst/>
          </a:prstGeom>
        </p:spPr>
      </p:pic>
      <p:sp>
        <p:nvSpPr>
          <p:cNvPr id="7" name="TextBox 6">
            <a:extLst>
              <a:ext uri="{FF2B5EF4-FFF2-40B4-BE49-F238E27FC236}">
                <a16:creationId xmlns:a16="http://schemas.microsoft.com/office/drawing/2014/main" id="{63FA4A07-8DA3-9A4B-CBD1-D57D49CA160F}"/>
              </a:ext>
            </a:extLst>
          </p:cNvPr>
          <p:cNvSpPr txBox="1"/>
          <p:nvPr/>
        </p:nvSpPr>
        <p:spPr>
          <a:xfrm>
            <a:off x="613500" y="4230824"/>
            <a:ext cx="2743200" cy="553998"/>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When comparing average income of  x&lt;10k we see there is low level of confidence with an R-sq value of 0.9%</a:t>
            </a:r>
          </a:p>
        </p:txBody>
      </p:sp>
      <p:sp>
        <p:nvSpPr>
          <p:cNvPr id="8" name="TextBox 7">
            <a:extLst>
              <a:ext uri="{FF2B5EF4-FFF2-40B4-BE49-F238E27FC236}">
                <a16:creationId xmlns:a16="http://schemas.microsoft.com/office/drawing/2014/main" id="{1637AF5F-FB37-8FC9-EA36-A32627FD88DB}"/>
              </a:ext>
            </a:extLst>
          </p:cNvPr>
          <p:cNvSpPr txBox="1"/>
          <p:nvPr/>
        </p:nvSpPr>
        <p:spPr>
          <a:xfrm>
            <a:off x="5164290" y="4231990"/>
            <a:ext cx="2743200" cy="553998"/>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When comparing income of 10k&gt;=x&lt;=14999 we see there is a medium confidence level with an R-sq of 43.7%</a:t>
            </a:r>
            <a:endParaRPr lang="en-US" sz="1000">
              <a:ea typeface="Calibri"/>
              <a:cs typeface="Calibri"/>
            </a:endParaRPr>
          </a:p>
        </p:txBody>
      </p:sp>
    </p:spTree>
    <p:extLst>
      <p:ext uri="{BB962C8B-B14F-4D97-AF65-F5344CB8AC3E}">
        <p14:creationId xmlns:p14="http://schemas.microsoft.com/office/powerpoint/2010/main" val="48985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scatter chart&#10;&#10;Description automatically generated">
            <a:extLst>
              <a:ext uri="{FF2B5EF4-FFF2-40B4-BE49-F238E27FC236}">
                <a16:creationId xmlns:a16="http://schemas.microsoft.com/office/drawing/2014/main" id="{588119C1-B284-586E-CFED-7D753C9CF9CA}"/>
              </a:ext>
            </a:extLst>
          </p:cNvPr>
          <p:cNvPicPr>
            <a:picLocks noChangeAspect="1"/>
          </p:cNvPicPr>
          <p:nvPr/>
        </p:nvPicPr>
        <p:blipFill>
          <a:blip r:embed="rId2"/>
          <a:stretch>
            <a:fillRect/>
          </a:stretch>
        </p:blipFill>
        <p:spPr>
          <a:xfrm>
            <a:off x="347491" y="187798"/>
            <a:ext cx="3373434" cy="2348973"/>
          </a:xfrm>
          <a:prstGeom prst="rect">
            <a:avLst/>
          </a:prstGeom>
        </p:spPr>
      </p:pic>
      <p:pic>
        <p:nvPicPr>
          <p:cNvPr id="5" name="Picture 5" descr="Chart&#10;&#10;Description automatically generated">
            <a:extLst>
              <a:ext uri="{FF2B5EF4-FFF2-40B4-BE49-F238E27FC236}">
                <a16:creationId xmlns:a16="http://schemas.microsoft.com/office/drawing/2014/main" id="{ADE9EB8C-9216-198C-5699-3CF32F2B2081}"/>
              </a:ext>
            </a:extLst>
          </p:cNvPr>
          <p:cNvPicPr>
            <a:picLocks noChangeAspect="1"/>
          </p:cNvPicPr>
          <p:nvPr/>
        </p:nvPicPr>
        <p:blipFill>
          <a:blip r:embed="rId3"/>
          <a:stretch>
            <a:fillRect/>
          </a:stretch>
        </p:blipFill>
        <p:spPr>
          <a:xfrm>
            <a:off x="5429020" y="112666"/>
            <a:ext cx="3589727" cy="2421557"/>
          </a:xfrm>
          <a:prstGeom prst="rect">
            <a:avLst/>
          </a:prstGeom>
        </p:spPr>
      </p:pic>
      <p:pic>
        <p:nvPicPr>
          <p:cNvPr id="6" name="Picture 6" descr="Chart, scatter chart&#10;&#10;Description automatically generated">
            <a:extLst>
              <a:ext uri="{FF2B5EF4-FFF2-40B4-BE49-F238E27FC236}">
                <a16:creationId xmlns:a16="http://schemas.microsoft.com/office/drawing/2014/main" id="{CCD6E908-E074-60FE-1D8E-59FDA6B640EF}"/>
              </a:ext>
            </a:extLst>
          </p:cNvPr>
          <p:cNvPicPr>
            <a:picLocks noChangeAspect="1"/>
          </p:cNvPicPr>
          <p:nvPr/>
        </p:nvPicPr>
        <p:blipFill>
          <a:blip r:embed="rId4"/>
          <a:stretch>
            <a:fillRect/>
          </a:stretch>
        </p:blipFill>
        <p:spPr>
          <a:xfrm>
            <a:off x="2767812" y="2608685"/>
            <a:ext cx="3362247" cy="2356636"/>
          </a:xfrm>
          <a:prstGeom prst="rect">
            <a:avLst/>
          </a:prstGeom>
        </p:spPr>
      </p:pic>
      <p:sp>
        <p:nvSpPr>
          <p:cNvPr id="7" name="TextBox 6">
            <a:extLst>
              <a:ext uri="{FF2B5EF4-FFF2-40B4-BE49-F238E27FC236}">
                <a16:creationId xmlns:a16="http://schemas.microsoft.com/office/drawing/2014/main" id="{E493B299-1DB4-4A38-67F6-40F09DC66D87}"/>
              </a:ext>
            </a:extLst>
          </p:cNvPr>
          <p:cNvSpPr txBox="1"/>
          <p:nvPr/>
        </p:nvSpPr>
        <p:spPr>
          <a:xfrm>
            <a:off x="3006481" y="5035167"/>
            <a:ext cx="2743200" cy="1600438"/>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Observation: There seems to be low confidence level of all three graphs but a correlation between income and hospital bed ratios seems to exist because the r-sq value change in correspondence to income. </a:t>
            </a:r>
            <a:endParaRPr lang="en-US" sz="1400">
              <a:ea typeface="Calibri"/>
              <a:cs typeface="Calibri"/>
            </a:endParaRPr>
          </a:p>
        </p:txBody>
      </p:sp>
    </p:spTree>
    <p:extLst>
      <p:ext uri="{BB962C8B-B14F-4D97-AF65-F5344CB8AC3E}">
        <p14:creationId xmlns:p14="http://schemas.microsoft.com/office/powerpoint/2010/main" val="2204270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8AB00D-9DE5-46DA-7F17-274CD09083D4}"/>
              </a:ext>
            </a:extLst>
          </p:cNvPr>
          <p:cNvSpPr>
            <a:spLocks noGrp="1"/>
          </p:cNvSpPr>
          <p:nvPr>
            <p:ph type="body" idx="1"/>
          </p:nvPr>
        </p:nvSpPr>
        <p:spPr>
          <a:xfrm>
            <a:off x="556762" y="144257"/>
            <a:ext cx="7886700" cy="1500187"/>
          </a:xfrm>
          <a:solidFill>
            <a:srgbClr val="FFC000"/>
          </a:solidFill>
        </p:spPr>
        <p:txBody>
          <a:bodyPr vert="horz" lIns="91440" tIns="45720" rIns="91440" bIns="45720" rtlCol="0" anchor="t">
            <a:normAutofit/>
          </a:bodyPr>
          <a:lstStyle/>
          <a:p>
            <a:pPr algn="ctr"/>
            <a:r>
              <a:rPr lang="en-US">
                <a:ea typeface="Calibri"/>
                <a:cs typeface="Calibri"/>
              </a:rPr>
              <a:t>C. Comparing income to hospital/medical center accessibility. </a:t>
            </a:r>
          </a:p>
        </p:txBody>
      </p:sp>
      <p:sp>
        <p:nvSpPr>
          <p:cNvPr id="4" name="TextBox 3">
            <a:extLst>
              <a:ext uri="{FF2B5EF4-FFF2-40B4-BE49-F238E27FC236}">
                <a16:creationId xmlns:a16="http://schemas.microsoft.com/office/drawing/2014/main" id="{153CE5D2-3BF9-B7DE-1A5D-5D3EAE10F356}"/>
              </a:ext>
            </a:extLst>
          </p:cNvPr>
          <p:cNvSpPr txBox="1"/>
          <p:nvPr/>
        </p:nvSpPr>
        <p:spPr>
          <a:xfrm>
            <a:off x="2961731" y="1790762"/>
            <a:ext cx="2743200" cy="646331"/>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We now will compare hospital accessibility to income to see if there is any relationship. </a:t>
            </a:r>
          </a:p>
        </p:txBody>
      </p:sp>
      <p:pic>
        <p:nvPicPr>
          <p:cNvPr id="5" name="Picture 5" descr="Chart, scatter chart&#10;&#10;Description automatically generated">
            <a:extLst>
              <a:ext uri="{FF2B5EF4-FFF2-40B4-BE49-F238E27FC236}">
                <a16:creationId xmlns:a16="http://schemas.microsoft.com/office/drawing/2014/main" id="{8BA63365-8465-D2EE-F4B0-5045C858D102}"/>
              </a:ext>
            </a:extLst>
          </p:cNvPr>
          <p:cNvPicPr>
            <a:picLocks noChangeAspect="1"/>
          </p:cNvPicPr>
          <p:nvPr/>
        </p:nvPicPr>
        <p:blipFill>
          <a:blip r:embed="rId2"/>
          <a:stretch>
            <a:fillRect/>
          </a:stretch>
        </p:blipFill>
        <p:spPr>
          <a:xfrm>
            <a:off x="604877" y="2583549"/>
            <a:ext cx="3966376" cy="2653529"/>
          </a:xfrm>
          <a:prstGeom prst="rect">
            <a:avLst/>
          </a:prstGeom>
        </p:spPr>
      </p:pic>
      <p:pic>
        <p:nvPicPr>
          <p:cNvPr id="6" name="Picture 6" descr="Chart, scatter chart&#10;&#10;Description automatically generated">
            <a:extLst>
              <a:ext uri="{FF2B5EF4-FFF2-40B4-BE49-F238E27FC236}">
                <a16:creationId xmlns:a16="http://schemas.microsoft.com/office/drawing/2014/main" id="{ADBB8C4C-9774-D4D9-6068-1CB885CF7969}"/>
              </a:ext>
            </a:extLst>
          </p:cNvPr>
          <p:cNvPicPr>
            <a:picLocks noChangeAspect="1"/>
          </p:cNvPicPr>
          <p:nvPr/>
        </p:nvPicPr>
        <p:blipFill>
          <a:blip r:embed="rId3"/>
          <a:stretch>
            <a:fillRect/>
          </a:stretch>
        </p:blipFill>
        <p:spPr>
          <a:xfrm>
            <a:off x="4692081" y="2584019"/>
            <a:ext cx="3865689" cy="2655827"/>
          </a:xfrm>
          <a:prstGeom prst="rect">
            <a:avLst/>
          </a:prstGeom>
        </p:spPr>
      </p:pic>
      <p:sp>
        <p:nvSpPr>
          <p:cNvPr id="7" name="TextBox 6">
            <a:extLst>
              <a:ext uri="{FF2B5EF4-FFF2-40B4-BE49-F238E27FC236}">
                <a16:creationId xmlns:a16="http://schemas.microsoft.com/office/drawing/2014/main" id="{42BEACEA-29B7-A612-8010-03F4F59358D4}"/>
              </a:ext>
            </a:extLst>
          </p:cNvPr>
          <p:cNvSpPr txBox="1"/>
          <p:nvPr/>
        </p:nvSpPr>
        <p:spPr>
          <a:xfrm>
            <a:off x="1112048" y="5281294"/>
            <a:ext cx="2743200" cy="400110"/>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X&lt;10k we see there is a low confidence level and r-sq value of 0.9% meaning a weak correlation.</a:t>
            </a:r>
            <a:endParaRPr lang="en-US" sz="1000">
              <a:ea typeface="Calibri"/>
              <a:cs typeface="Calibri"/>
            </a:endParaRPr>
          </a:p>
        </p:txBody>
      </p:sp>
      <p:sp>
        <p:nvSpPr>
          <p:cNvPr id="8" name="TextBox 7">
            <a:extLst>
              <a:ext uri="{FF2B5EF4-FFF2-40B4-BE49-F238E27FC236}">
                <a16:creationId xmlns:a16="http://schemas.microsoft.com/office/drawing/2014/main" id="{A50FA79C-1F95-6082-A748-60D7DEF1535F}"/>
              </a:ext>
            </a:extLst>
          </p:cNvPr>
          <p:cNvSpPr txBox="1"/>
          <p:nvPr/>
        </p:nvSpPr>
        <p:spPr>
          <a:xfrm>
            <a:off x="5118374" y="5342127"/>
            <a:ext cx="2743200" cy="400110"/>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Calibri"/>
                <a:cs typeface="Calibri"/>
              </a:rPr>
              <a:t>10k&gt;=x&lt;=14999 we see that the r-sq value is 43.7% and a medium level of confidence.  </a:t>
            </a:r>
          </a:p>
        </p:txBody>
      </p:sp>
    </p:spTree>
    <p:extLst>
      <p:ext uri="{BB962C8B-B14F-4D97-AF65-F5344CB8AC3E}">
        <p14:creationId xmlns:p14="http://schemas.microsoft.com/office/powerpoint/2010/main" val="3864456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 scatter chart&#10;&#10;Description automatically generated">
            <a:extLst>
              <a:ext uri="{FF2B5EF4-FFF2-40B4-BE49-F238E27FC236}">
                <a16:creationId xmlns:a16="http://schemas.microsoft.com/office/drawing/2014/main" id="{BD2DD63F-57CF-E908-1E8D-977A5E1DD04C}"/>
              </a:ext>
            </a:extLst>
          </p:cNvPr>
          <p:cNvPicPr>
            <a:picLocks noChangeAspect="1"/>
          </p:cNvPicPr>
          <p:nvPr/>
        </p:nvPicPr>
        <p:blipFill>
          <a:blip r:embed="rId2"/>
          <a:stretch>
            <a:fillRect/>
          </a:stretch>
        </p:blipFill>
        <p:spPr>
          <a:xfrm>
            <a:off x="741872" y="180976"/>
            <a:ext cx="3310038" cy="2268752"/>
          </a:xfrm>
          <a:prstGeom prst="rect">
            <a:avLst/>
          </a:prstGeom>
        </p:spPr>
      </p:pic>
      <p:pic>
        <p:nvPicPr>
          <p:cNvPr id="5" name="Picture 5" descr="Chart, scatter chart&#10;&#10;Description automatically generated">
            <a:extLst>
              <a:ext uri="{FF2B5EF4-FFF2-40B4-BE49-F238E27FC236}">
                <a16:creationId xmlns:a16="http://schemas.microsoft.com/office/drawing/2014/main" id="{A4FCBD2E-7EE8-B085-45D6-99A9634A33DF}"/>
              </a:ext>
            </a:extLst>
          </p:cNvPr>
          <p:cNvPicPr>
            <a:picLocks noChangeAspect="1"/>
          </p:cNvPicPr>
          <p:nvPr/>
        </p:nvPicPr>
        <p:blipFill>
          <a:blip r:embed="rId3"/>
          <a:stretch>
            <a:fillRect/>
          </a:stretch>
        </p:blipFill>
        <p:spPr>
          <a:xfrm>
            <a:off x="5287802" y="184096"/>
            <a:ext cx="3265288" cy="2265433"/>
          </a:xfrm>
          <a:prstGeom prst="rect">
            <a:avLst/>
          </a:prstGeom>
        </p:spPr>
      </p:pic>
      <p:pic>
        <p:nvPicPr>
          <p:cNvPr id="6" name="Picture 6" descr="Chart, line chart, scatter chart&#10;&#10;Description automatically generated">
            <a:extLst>
              <a:ext uri="{FF2B5EF4-FFF2-40B4-BE49-F238E27FC236}">
                <a16:creationId xmlns:a16="http://schemas.microsoft.com/office/drawing/2014/main" id="{BB0A6972-E6CD-5555-1848-07A26CE034C7}"/>
              </a:ext>
            </a:extLst>
          </p:cNvPr>
          <p:cNvPicPr>
            <a:picLocks noChangeAspect="1"/>
          </p:cNvPicPr>
          <p:nvPr/>
        </p:nvPicPr>
        <p:blipFill>
          <a:blip r:embed="rId4"/>
          <a:stretch>
            <a:fillRect/>
          </a:stretch>
        </p:blipFill>
        <p:spPr>
          <a:xfrm>
            <a:off x="2372518" y="2503526"/>
            <a:ext cx="3824668" cy="2581871"/>
          </a:xfrm>
          <a:prstGeom prst="rect">
            <a:avLst/>
          </a:prstGeom>
        </p:spPr>
      </p:pic>
      <p:sp>
        <p:nvSpPr>
          <p:cNvPr id="7" name="TextBox 6">
            <a:extLst>
              <a:ext uri="{FF2B5EF4-FFF2-40B4-BE49-F238E27FC236}">
                <a16:creationId xmlns:a16="http://schemas.microsoft.com/office/drawing/2014/main" id="{C1794D15-CD3C-8516-795F-52A2377356C8}"/>
              </a:ext>
            </a:extLst>
          </p:cNvPr>
          <p:cNvSpPr txBox="1"/>
          <p:nvPr/>
        </p:nvSpPr>
        <p:spPr>
          <a:xfrm>
            <a:off x="2596269" y="5318586"/>
            <a:ext cx="2743200" cy="923330"/>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 : there is a low confidence level for each graph displayed above</a:t>
            </a:r>
            <a:endParaRPr lang="en-US">
              <a:ea typeface="Calibri"/>
              <a:cs typeface="Calibri"/>
            </a:endParaRPr>
          </a:p>
        </p:txBody>
      </p:sp>
    </p:spTree>
    <p:extLst>
      <p:ext uri="{BB962C8B-B14F-4D97-AF65-F5344CB8AC3E}">
        <p14:creationId xmlns:p14="http://schemas.microsoft.com/office/powerpoint/2010/main" val="753577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E3CC-A5BD-45EA-A154-00FF978D6804}"/>
              </a:ext>
            </a:extLst>
          </p:cNvPr>
          <p:cNvSpPr>
            <a:spLocks noGrp="1"/>
          </p:cNvSpPr>
          <p:nvPr>
            <p:ph type="title"/>
          </p:nvPr>
        </p:nvSpPr>
        <p:spPr/>
        <p:txBody>
          <a:bodyPr/>
          <a:lstStyle/>
          <a:p>
            <a:r>
              <a:rPr lang="en-US"/>
              <a:t>Analysis</a:t>
            </a:r>
          </a:p>
        </p:txBody>
      </p:sp>
      <p:pic>
        <p:nvPicPr>
          <p:cNvPr id="4" name="Picture 4" descr="Chart, bar chart&#10;&#10;Description automatically generated">
            <a:extLst>
              <a:ext uri="{FF2B5EF4-FFF2-40B4-BE49-F238E27FC236}">
                <a16:creationId xmlns:a16="http://schemas.microsoft.com/office/drawing/2014/main" id="{8FA15C5A-CF46-7E41-3A96-A412558D5479}"/>
              </a:ext>
            </a:extLst>
          </p:cNvPr>
          <p:cNvPicPr>
            <a:picLocks noChangeAspect="1"/>
          </p:cNvPicPr>
          <p:nvPr/>
        </p:nvPicPr>
        <p:blipFill>
          <a:blip r:embed="rId2"/>
          <a:stretch>
            <a:fillRect/>
          </a:stretch>
        </p:blipFill>
        <p:spPr>
          <a:xfrm>
            <a:off x="135763" y="1347083"/>
            <a:ext cx="7305217" cy="4293606"/>
          </a:xfrm>
          <a:prstGeom prst="rect">
            <a:avLst/>
          </a:prstGeom>
        </p:spPr>
      </p:pic>
      <p:sp>
        <p:nvSpPr>
          <p:cNvPr id="5" name="Rectangle: Rounded Corners 4">
            <a:extLst>
              <a:ext uri="{FF2B5EF4-FFF2-40B4-BE49-F238E27FC236}">
                <a16:creationId xmlns:a16="http://schemas.microsoft.com/office/drawing/2014/main" id="{D7487FC6-4EE5-BA49-4344-5C24AE2546EE}"/>
              </a:ext>
            </a:extLst>
          </p:cNvPr>
          <p:cNvSpPr/>
          <p:nvPr/>
        </p:nvSpPr>
        <p:spPr>
          <a:xfrm>
            <a:off x="5712004" y="4608935"/>
            <a:ext cx="3214374" cy="1317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Here we are looking at 2019 COVID rates vs 2020 COVID rates per state</a:t>
            </a:r>
            <a:endParaRPr lang="en-US"/>
          </a:p>
        </p:txBody>
      </p:sp>
      <p:sp>
        <p:nvSpPr>
          <p:cNvPr id="3" name="Rectangle: Rounded Corners 2">
            <a:extLst>
              <a:ext uri="{FF2B5EF4-FFF2-40B4-BE49-F238E27FC236}">
                <a16:creationId xmlns:a16="http://schemas.microsoft.com/office/drawing/2014/main" id="{740BE128-C606-FCBA-8DE8-3FF9935837A2}"/>
              </a:ext>
            </a:extLst>
          </p:cNvPr>
          <p:cNvSpPr/>
          <p:nvPr/>
        </p:nvSpPr>
        <p:spPr>
          <a:xfrm>
            <a:off x="3875219" y="116796"/>
            <a:ext cx="4152732" cy="1108061"/>
          </a:xfrm>
          <a:prstGeom prst="roundRect">
            <a:avLst/>
          </a:prstGeom>
          <a:solidFill>
            <a:srgbClr val="ED7D31">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90000"/>
              </a:lnSpc>
              <a:spcBef>
                <a:spcPts val="1000"/>
              </a:spcBef>
            </a:pPr>
            <a:r>
              <a:rPr lang="en-US">
                <a:solidFill>
                  <a:schemeClr val="bg1"/>
                </a:solidFill>
                <a:cs typeface="Calibri"/>
              </a:rPr>
              <a:t> How did suicide rates compare from 2019 (pre-COVID) to 2020 (during COVID)? </a:t>
            </a:r>
            <a:endParaRPr lang="en-US">
              <a:solidFill>
                <a:schemeClr val="bg1"/>
              </a:solidFill>
              <a:ea typeface="+mn-lt"/>
              <a:cs typeface="+mn-lt"/>
            </a:endParaRPr>
          </a:p>
          <a:p>
            <a:pPr algn="ctr"/>
            <a:endParaRPr lang="en-US">
              <a:cs typeface="Calibri"/>
            </a:endParaRPr>
          </a:p>
        </p:txBody>
      </p:sp>
    </p:spTree>
    <p:extLst>
      <p:ext uri="{BB962C8B-B14F-4D97-AF65-F5344CB8AC3E}">
        <p14:creationId xmlns:p14="http://schemas.microsoft.com/office/powerpoint/2010/main" val="1311145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EFA056-78F2-9AA6-6F49-945691D4CE7F}"/>
              </a:ext>
            </a:extLst>
          </p:cNvPr>
          <p:cNvSpPr>
            <a:spLocks noGrp="1"/>
          </p:cNvSpPr>
          <p:nvPr>
            <p:ph type="body" idx="1"/>
          </p:nvPr>
        </p:nvSpPr>
        <p:spPr>
          <a:xfrm>
            <a:off x="627617" y="263591"/>
            <a:ext cx="7886700" cy="769264"/>
          </a:xfrm>
          <a:solidFill>
            <a:srgbClr val="FFC000"/>
          </a:solidFill>
        </p:spPr>
        <p:txBody>
          <a:bodyPr vert="horz" lIns="91440" tIns="45720" rIns="91440" bIns="45720" rtlCol="0" anchor="t">
            <a:normAutofit/>
          </a:bodyPr>
          <a:lstStyle/>
          <a:p>
            <a:pPr algn="ctr"/>
            <a:r>
              <a:rPr lang="en-US">
                <a:ea typeface="Calibri"/>
                <a:cs typeface="Calibri"/>
              </a:rPr>
              <a:t>C. CONCLUSION</a:t>
            </a:r>
          </a:p>
        </p:txBody>
      </p:sp>
      <p:pic>
        <p:nvPicPr>
          <p:cNvPr id="5" name="Picture 6" descr="Chart, scatter chart&#10;&#10;Description automatically generated">
            <a:extLst>
              <a:ext uri="{FF2B5EF4-FFF2-40B4-BE49-F238E27FC236}">
                <a16:creationId xmlns:a16="http://schemas.microsoft.com/office/drawing/2014/main" id="{86232A09-E636-169E-3EC6-995DE006747C}"/>
              </a:ext>
            </a:extLst>
          </p:cNvPr>
          <p:cNvPicPr>
            <a:picLocks noChangeAspect="1"/>
          </p:cNvPicPr>
          <p:nvPr/>
        </p:nvPicPr>
        <p:blipFill>
          <a:blip r:embed="rId2"/>
          <a:stretch>
            <a:fillRect/>
          </a:stretch>
        </p:blipFill>
        <p:spPr>
          <a:xfrm>
            <a:off x="627252" y="1468245"/>
            <a:ext cx="3832124" cy="2653932"/>
          </a:xfrm>
          <a:prstGeom prst="rect">
            <a:avLst/>
          </a:prstGeom>
        </p:spPr>
      </p:pic>
      <p:pic>
        <p:nvPicPr>
          <p:cNvPr id="7" name="Picture 6" descr="Chart, scatter chart&#10;&#10;Description automatically generated">
            <a:extLst>
              <a:ext uri="{FF2B5EF4-FFF2-40B4-BE49-F238E27FC236}">
                <a16:creationId xmlns:a16="http://schemas.microsoft.com/office/drawing/2014/main" id="{E7B0360D-5AA3-04A3-F8D2-B51272CA97F9}"/>
              </a:ext>
            </a:extLst>
          </p:cNvPr>
          <p:cNvPicPr>
            <a:picLocks noChangeAspect="1"/>
          </p:cNvPicPr>
          <p:nvPr/>
        </p:nvPicPr>
        <p:blipFill>
          <a:blip r:embed="rId3"/>
          <a:stretch>
            <a:fillRect/>
          </a:stretch>
        </p:blipFill>
        <p:spPr>
          <a:xfrm>
            <a:off x="4930750" y="1468988"/>
            <a:ext cx="3865689" cy="2655827"/>
          </a:xfrm>
          <a:prstGeom prst="rect">
            <a:avLst/>
          </a:prstGeom>
        </p:spPr>
      </p:pic>
      <p:sp>
        <p:nvSpPr>
          <p:cNvPr id="8" name="TextBox 7">
            <a:extLst>
              <a:ext uri="{FF2B5EF4-FFF2-40B4-BE49-F238E27FC236}">
                <a16:creationId xmlns:a16="http://schemas.microsoft.com/office/drawing/2014/main" id="{1C6A8671-A3DD-64FA-3C3C-0BABA96EE24E}"/>
              </a:ext>
            </a:extLst>
          </p:cNvPr>
          <p:cNvSpPr txBox="1"/>
          <p:nvPr/>
        </p:nvSpPr>
        <p:spPr>
          <a:xfrm>
            <a:off x="5601802" y="4283561"/>
            <a:ext cx="2743200" cy="1015663"/>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observation: The fitted line plots for this income group showed a very high confidence level when comparing income to medical accessibility in comparison to other income groups. </a:t>
            </a:r>
          </a:p>
        </p:txBody>
      </p:sp>
      <p:sp>
        <p:nvSpPr>
          <p:cNvPr id="9" name="TextBox 8">
            <a:extLst>
              <a:ext uri="{FF2B5EF4-FFF2-40B4-BE49-F238E27FC236}">
                <a16:creationId xmlns:a16="http://schemas.microsoft.com/office/drawing/2014/main" id="{2530AA87-5E6C-550B-4849-EF0A8B2EEB5C}"/>
              </a:ext>
            </a:extLst>
          </p:cNvPr>
          <p:cNvSpPr txBox="1"/>
          <p:nvPr/>
        </p:nvSpPr>
        <p:spPr>
          <a:xfrm>
            <a:off x="507304" y="4284684"/>
            <a:ext cx="3925342" cy="830997"/>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Insight: I expected the lowest income bracket to be the most affected by this but, it was the 10-14999 bracket that was the most impacted when comparing income to bed to medical accessibility. </a:t>
            </a:r>
            <a:endParaRPr lang="en-US">
              <a:ea typeface="Calibri"/>
              <a:cs typeface="Calibri"/>
            </a:endParaRPr>
          </a:p>
        </p:txBody>
      </p:sp>
    </p:spTree>
    <p:extLst>
      <p:ext uri="{BB962C8B-B14F-4D97-AF65-F5344CB8AC3E}">
        <p14:creationId xmlns:p14="http://schemas.microsoft.com/office/powerpoint/2010/main" val="2008367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04009C-C731-C0D0-4CB5-A38D1AA66F25}"/>
              </a:ext>
            </a:extLst>
          </p:cNvPr>
          <p:cNvSpPr>
            <a:spLocks noGrp="1"/>
          </p:cNvSpPr>
          <p:nvPr>
            <p:ph type="body" idx="1"/>
          </p:nvPr>
        </p:nvSpPr>
        <p:spPr>
          <a:xfrm>
            <a:off x="586596" y="293424"/>
            <a:ext cx="7886700" cy="888599"/>
          </a:xfrm>
          <a:solidFill>
            <a:srgbClr val="FFC000"/>
          </a:solidFill>
        </p:spPr>
        <p:txBody>
          <a:bodyPr vert="horz" lIns="91440" tIns="45720" rIns="91440" bIns="45720" rtlCol="0" anchor="t">
            <a:normAutofit fontScale="92500" lnSpcReduction="20000"/>
          </a:bodyPr>
          <a:lstStyle/>
          <a:p>
            <a:r>
              <a:rPr lang="en-US">
                <a:ea typeface="Calibri"/>
                <a:cs typeface="Calibri"/>
              </a:rPr>
              <a:t>D. </a:t>
            </a:r>
            <a:r>
              <a:rPr lang="en-US">
                <a:ea typeface="+mn-lt"/>
                <a:cs typeface="+mn-lt"/>
              </a:rPr>
              <a:t>How was health/mental care provider distribution ratios for each county before and after covid 19 and did this attribute to higher death rates in Wayne county ?</a:t>
            </a:r>
          </a:p>
          <a:p>
            <a:pPr marL="285750" indent="-285750">
              <a:buChar char="•"/>
            </a:pPr>
            <a:endParaRPr lang="en-US">
              <a:ea typeface="+mn-lt"/>
              <a:cs typeface="+mn-lt"/>
            </a:endParaRPr>
          </a:p>
          <a:p>
            <a:endParaRPr lang="en-US">
              <a:ea typeface="Calibri"/>
              <a:cs typeface="Calibri"/>
            </a:endParaRPr>
          </a:p>
        </p:txBody>
      </p:sp>
      <p:sp>
        <p:nvSpPr>
          <p:cNvPr id="4" name="TextBox 3">
            <a:extLst>
              <a:ext uri="{FF2B5EF4-FFF2-40B4-BE49-F238E27FC236}">
                <a16:creationId xmlns:a16="http://schemas.microsoft.com/office/drawing/2014/main" id="{6EFD3F5F-0945-3358-9CD3-ED2057F1B8C8}"/>
              </a:ext>
            </a:extLst>
          </p:cNvPr>
          <p:cNvSpPr txBox="1"/>
          <p:nvPr/>
        </p:nvSpPr>
        <p:spPr>
          <a:xfrm>
            <a:off x="2957707" y="1360639"/>
            <a:ext cx="2743200" cy="553998"/>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comparing 2018-2021 health/ mental provider rates to see if it changed pre-pandemic to current times.</a:t>
            </a:r>
            <a:endParaRPr lang="en-US" sz="1000">
              <a:ea typeface="Calibri"/>
              <a:cs typeface="Calibri"/>
            </a:endParaRPr>
          </a:p>
        </p:txBody>
      </p:sp>
      <p:pic>
        <p:nvPicPr>
          <p:cNvPr id="7" name="Picture 7" descr="Chart, bar chart&#10;&#10;Description automatically generated">
            <a:extLst>
              <a:ext uri="{FF2B5EF4-FFF2-40B4-BE49-F238E27FC236}">
                <a16:creationId xmlns:a16="http://schemas.microsoft.com/office/drawing/2014/main" id="{94A92990-6EFD-D73E-E3EA-5900CE0E4A0A}"/>
              </a:ext>
            </a:extLst>
          </p:cNvPr>
          <p:cNvPicPr>
            <a:picLocks noChangeAspect="1"/>
          </p:cNvPicPr>
          <p:nvPr/>
        </p:nvPicPr>
        <p:blipFill>
          <a:blip r:embed="rId2"/>
          <a:stretch>
            <a:fillRect/>
          </a:stretch>
        </p:blipFill>
        <p:spPr>
          <a:xfrm>
            <a:off x="205897" y="2038298"/>
            <a:ext cx="8090247" cy="4769909"/>
          </a:xfrm>
          <a:prstGeom prst="rect">
            <a:avLst/>
          </a:prstGeom>
        </p:spPr>
      </p:pic>
    </p:spTree>
    <p:extLst>
      <p:ext uri="{BB962C8B-B14F-4D97-AF65-F5344CB8AC3E}">
        <p14:creationId xmlns:p14="http://schemas.microsoft.com/office/powerpoint/2010/main" val="1192231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C2C312-097B-D7EB-FD7C-573AADD3442C}"/>
              </a:ext>
            </a:extLst>
          </p:cNvPr>
          <p:cNvSpPr>
            <a:spLocks noGrp="1"/>
          </p:cNvSpPr>
          <p:nvPr>
            <p:ph type="body" idx="1"/>
          </p:nvPr>
        </p:nvSpPr>
        <p:spPr>
          <a:xfrm>
            <a:off x="627802" y="455875"/>
            <a:ext cx="7886700" cy="1500187"/>
          </a:xfrm>
          <a:solidFill>
            <a:srgbClr val="FFC000"/>
          </a:solidFill>
        </p:spPr>
        <p:txBody>
          <a:bodyPr vert="horz" lIns="91440" tIns="45720" rIns="91440" bIns="45720" rtlCol="0" anchor="t">
            <a:normAutofit/>
          </a:bodyPr>
          <a:lstStyle/>
          <a:p>
            <a:pPr algn="ctr"/>
            <a:r>
              <a:rPr lang="en-US">
                <a:cs typeface="Calibri"/>
              </a:rPr>
              <a:t>D. Table adjustments </a:t>
            </a:r>
          </a:p>
        </p:txBody>
      </p:sp>
      <p:pic>
        <p:nvPicPr>
          <p:cNvPr id="2" name="Picture 3" descr="Chart, bar chart&#10;&#10;Description automatically generated">
            <a:extLst>
              <a:ext uri="{FF2B5EF4-FFF2-40B4-BE49-F238E27FC236}">
                <a16:creationId xmlns:a16="http://schemas.microsoft.com/office/drawing/2014/main" id="{5B703179-C458-0E6F-80B1-3306889AA2A2}"/>
              </a:ext>
            </a:extLst>
          </p:cNvPr>
          <p:cNvPicPr>
            <a:picLocks noChangeAspect="1"/>
          </p:cNvPicPr>
          <p:nvPr/>
        </p:nvPicPr>
        <p:blipFill>
          <a:blip r:embed="rId2"/>
          <a:stretch>
            <a:fillRect/>
          </a:stretch>
        </p:blipFill>
        <p:spPr>
          <a:xfrm>
            <a:off x="694378" y="2141768"/>
            <a:ext cx="4645092" cy="3752894"/>
          </a:xfrm>
          <a:prstGeom prst="rect">
            <a:avLst/>
          </a:prstGeom>
        </p:spPr>
      </p:pic>
      <p:sp>
        <p:nvSpPr>
          <p:cNvPr id="4" name="TextBox 3">
            <a:extLst>
              <a:ext uri="{FF2B5EF4-FFF2-40B4-BE49-F238E27FC236}">
                <a16:creationId xmlns:a16="http://schemas.microsoft.com/office/drawing/2014/main" id="{D08995B8-CCFE-5F23-65AB-8D37F26331B2}"/>
              </a:ext>
            </a:extLst>
          </p:cNvPr>
          <p:cNvSpPr txBox="1"/>
          <p:nvPr/>
        </p:nvSpPr>
        <p:spPr>
          <a:xfrm>
            <a:off x="5769819" y="2361330"/>
            <a:ext cx="2743200" cy="646331"/>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Since there was only data for 2020 and 2021 covid rates, we only counted 2020 and 2021 provider rates. </a:t>
            </a:r>
          </a:p>
        </p:txBody>
      </p:sp>
      <p:sp>
        <p:nvSpPr>
          <p:cNvPr id="5" name="TextBox 4">
            <a:extLst>
              <a:ext uri="{FF2B5EF4-FFF2-40B4-BE49-F238E27FC236}">
                <a16:creationId xmlns:a16="http://schemas.microsoft.com/office/drawing/2014/main" id="{D45A4F39-45FC-B6F4-4980-B491BCCF47FF}"/>
              </a:ext>
            </a:extLst>
          </p:cNvPr>
          <p:cNvSpPr txBox="1"/>
          <p:nvPr/>
        </p:nvSpPr>
        <p:spPr>
          <a:xfrm>
            <a:off x="5737421" y="3895197"/>
            <a:ext cx="2743200" cy="461665"/>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We created a new ratio to relate death rates to each of the medical categories. </a:t>
            </a:r>
          </a:p>
        </p:txBody>
      </p:sp>
    </p:spTree>
    <p:extLst>
      <p:ext uri="{BB962C8B-B14F-4D97-AF65-F5344CB8AC3E}">
        <p14:creationId xmlns:p14="http://schemas.microsoft.com/office/powerpoint/2010/main" val="1437265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ED7612-CFD5-6098-D929-977FEA6467DD}"/>
              </a:ext>
            </a:extLst>
          </p:cNvPr>
          <p:cNvSpPr>
            <a:spLocks noGrp="1"/>
          </p:cNvSpPr>
          <p:nvPr>
            <p:ph type="body" idx="1"/>
          </p:nvPr>
        </p:nvSpPr>
        <p:spPr>
          <a:xfrm>
            <a:off x="661180" y="215112"/>
            <a:ext cx="7886700" cy="1500187"/>
          </a:xfrm>
          <a:solidFill>
            <a:srgbClr val="FFC000"/>
          </a:solidFill>
        </p:spPr>
        <p:txBody>
          <a:bodyPr vert="horz" lIns="91440" tIns="45720" rIns="91440" bIns="45720" rtlCol="0" anchor="t">
            <a:normAutofit/>
          </a:bodyPr>
          <a:lstStyle/>
          <a:p>
            <a:pPr algn="ctr"/>
            <a:r>
              <a:rPr lang="en-US">
                <a:cs typeface="Calibri"/>
              </a:rPr>
              <a:t>D. Conclusion </a:t>
            </a:r>
          </a:p>
        </p:txBody>
      </p:sp>
      <p:sp>
        <p:nvSpPr>
          <p:cNvPr id="4" name="TextBox 3">
            <a:extLst>
              <a:ext uri="{FF2B5EF4-FFF2-40B4-BE49-F238E27FC236}">
                <a16:creationId xmlns:a16="http://schemas.microsoft.com/office/drawing/2014/main" id="{B4A06EEC-6F21-C578-EEA0-EE916E9D9124}"/>
              </a:ext>
            </a:extLst>
          </p:cNvPr>
          <p:cNvSpPr txBox="1"/>
          <p:nvPr/>
        </p:nvSpPr>
        <p:spPr>
          <a:xfrm>
            <a:off x="1908654" y="2628901"/>
            <a:ext cx="5467610" cy="923330"/>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Observation: We see that as covid deaths increased, so did the physician to death ratio as well as mental health provider to death ratio . </a:t>
            </a:r>
          </a:p>
        </p:txBody>
      </p:sp>
      <p:sp>
        <p:nvSpPr>
          <p:cNvPr id="5" name="TextBox 4">
            <a:extLst>
              <a:ext uri="{FF2B5EF4-FFF2-40B4-BE49-F238E27FC236}">
                <a16:creationId xmlns:a16="http://schemas.microsoft.com/office/drawing/2014/main" id="{B7F48CD5-AB26-127A-351E-CA180B1FDC5E}"/>
              </a:ext>
            </a:extLst>
          </p:cNvPr>
          <p:cNvSpPr txBox="1"/>
          <p:nvPr/>
        </p:nvSpPr>
        <p:spPr>
          <a:xfrm>
            <a:off x="2010427" y="4053736"/>
            <a:ext cx="4183692" cy="1477328"/>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Insight: the one thing that was shocking was the  shortage of physicians/mental health providers during covid 19 and how little medical care experts there really was when compared to deaths </a:t>
            </a:r>
          </a:p>
        </p:txBody>
      </p:sp>
    </p:spTree>
    <p:extLst>
      <p:ext uri="{BB962C8B-B14F-4D97-AF65-F5344CB8AC3E}">
        <p14:creationId xmlns:p14="http://schemas.microsoft.com/office/powerpoint/2010/main" val="4169645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06AC1D-123C-2F66-64E2-0ABABA241737}"/>
              </a:ext>
            </a:extLst>
          </p:cNvPr>
          <p:cNvSpPr>
            <a:spLocks noGrp="1"/>
          </p:cNvSpPr>
          <p:nvPr>
            <p:ph type="body" idx="1"/>
          </p:nvPr>
        </p:nvSpPr>
        <p:spPr>
          <a:xfrm>
            <a:off x="374031" y="140527"/>
            <a:ext cx="7886700" cy="6016018"/>
          </a:xfrm>
          <a:solidFill>
            <a:schemeClr val="bg1"/>
          </a:solidFill>
        </p:spPr>
        <p:txBody>
          <a:bodyPr vert="horz" lIns="91440" tIns="45720" rIns="91440" bIns="45720" rtlCol="0" anchor="t">
            <a:normAutofit/>
          </a:bodyPr>
          <a:lstStyle/>
          <a:p>
            <a:r>
              <a:rPr lang="en-US">
                <a:cs typeface="Calibri"/>
              </a:rPr>
              <a:t>Query 3: </a:t>
            </a:r>
          </a:p>
          <a:p>
            <a:pPr marL="457200" indent="-457200">
              <a:buAutoNum type="alphaUcPeriod"/>
            </a:pPr>
            <a:endParaRPr lang="en-US">
              <a:ea typeface="+mn-lt"/>
              <a:cs typeface="+mn-lt"/>
            </a:endParaRPr>
          </a:p>
          <a:p>
            <a:pPr marL="457200" indent="-457200">
              <a:buAutoNum type="alphaUcPeriod"/>
            </a:pPr>
            <a:r>
              <a:rPr lang="en-US">
                <a:ea typeface="+mn-lt"/>
                <a:cs typeface="+mn-lt"/>
              </a:rPr>
              <a:t>When comparing health behaviors from 2018  to 2021, did any health behaviors change from county to county and did it increase or decrease from pre pandemic year 2018 to present time? </a:t>
            </a:r>
            <a:endParaRPr lang="en-US"/>
          </a:p>
          <a:p>
            <a:pPr marL="457200" indent="-457200">
              <a:buAutoNum type="alphaUcPeriod"/>
            </a:pPr>
            <a:r>
              <a:rPr lang="en-US">
                <a:ea typeface="+mn-lt"/>
                <a:cs typeface="+mn-lt"/>
              </a:rPr>
              <a:t>  How was high school graduation rates impacted from 2018  to 2021 during the pandemic and did it have an increase or decrease in college admissions? </a:t>
            </a:r>
          </a:p>
          <a:p>
            <a:pPr marL="457200" indent="-457200">
              <a:buAutoNum type="alphaUcPeriod"/>
            </a:pPr>
            <a:r>
              <a:rPr lang="en-US">
                <a:ea typeface="+mn-lt"/>
                <a:cs typeface="+mn-lt"/>
              </a:rPr>
              <a:t>The State of Michigan has an 78.84% age group population ≥ to 18 years old and an 18.82% age group population ≥ 65 years old. The fully vaccination rate for ≥18 is 69.3% and for ≥65 it is 88%. An observer in Michigan sees someone with a vaccination card. what is the probability, they are in the population group ≥ 18 ?</a:t>
            </a:r>
            <a:br>
              <a:rPr lang="en-US">
                <a:ea typeface="+mn-lt"/>
                <a:cs typeface="+mn-lt"/>
              </a:rPr>
            </a:br>
            <a:endParaRPr lang="en-US">
              <a:ea typeface="+mn-lt"/>
              <a:cs typeface="+mn-lt"/>
            </a:endParaRPr>
          </a:p>
          <a:p>
            <a:pPr marL="457200" indent="-457200">
              <a:buAutoNum type="alphaUcPeriod"/>
            </a:pPr>
            <a:endParaRPr lang="en-US">
              <a:cs typeface="Calibri"/>
            </a:endParaRPr>
          </a:p>
          <a:p>
            <a:pPr marL="457200" indent="-457200">
              <a:buAutoNum type="alphaUcPeriod"/>
            </a:pPr>
            <a:endParaRPr lang="en-US">
              <a:cs typeface="Calibri"/>
            </a:endParaRPr>
          </a:p>
        </p:txBody>
      </p:sp>
    </p:spTree>
    <p:extLst>
      <p:ext uri="{BB962C8B-B14F-4D97-AF65-F5344CB8AC3E}">
        <p14:creationId xmlns:p14="http://schemas.microsoft.com/office/powerpoint/2010/main" val="13295269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74C154-F4D8-C32F-1DEA-6D154CCB6EAB}"/>
              </a:ext>
            </a:extLst>
          </p:cNvPr>
          <p:cNvSpPr>
            <a:spLocks noGrp="1"/>
          </p:cNvSpPr>
          <p:nvPr>
            <p:ph type="body" idx="1"/>
          </p:nvPr>
        </p:nvSpPr>
        <p:spPr>
          <a:xfrm>
            <a:off x="627617" y="215112"/>
            <a:ext cx="7886700" cy="1500187"/>
          </a:xfrm>
          <a:solidFill>
            <a:srgbClr val="00B0F0"/>
          </a:solidFill>
        </p:spPr>
        <p:txBody>
          <a:bodyPr vert="horz" lIns="91440" tIns="45720" rIns="91440" bIns="45720" rtlCol="0" anchor="t">
            <a:normAutofit fontScale="92500"/>
          </a:bodyPr>
          <a:lstStyle/>
          <a:p>
            <a:r>
              <a:rPr lang="en-US">
                <a:ea typeface="Calibri"/>
                <a:cs typeface="Calibri"/>
              </a:rPr>
              <a:t>Q3.A. </a:t>
            </a:r>
          </a:p>
          <a:p>
            <a:r>
              <a:rPr lang="en-US">
                <a:ea typeface="Calibri"/>
                <a:cs typeface="Calibri"/>
              </a:rPr>
              <a:t>When</a:t>
            </a:r>
            <a:r>
              <a:rPr lang="en-US">
                <a:ea typeface="+mn-lt"/>
                <a:cs typeface="+mn-lt"/>
              </a:rPr>
              <a:t> comparing health behaviors from 2018  to 2021, did any health behaviors change from county to county and did it increase or decrease from pre pandemic year 2018 to present time? </a:t>
            </a:r>
            <a:endParaRPr lang="en-US">
              <a:ea typeface="Calibri"/>
              <a:cs typeface="Calibri"/>
            </a:endParaRPr>
          </a:p>
          <a:p>
            <a:endParaRPr lang="en-US">
              <a:ea typeface="Calibri"/>
              <a:cs typeface="Calibri"/>
            </a:endParaRPr>
          </a:p>
        </p:txBody>
      </p:sp>
      <p:sp>
        <p:nvSpPr>
          <p:cNvPr id="4" name="TextBox 3">
            <a:extLst>
              <a:ext uri="{FF2B5EF4-FFF2-40B4-BE49-F238E27FC236}">
                <a16:creationId xmlns:a16="http://schemas.microsoft.com/office/drawing/2014/main" id="{B4258208-4537-85CF-85AC-0579C397A88D}"/>
              </a:ext>
            </a:extLst>
          </p:cNvPr>
          <p:cNvSpPr txBox="1"/>
          <p:nvPr/>
        </p:nvSpPr>
        <p:spPr>
          <a:xfrm>
            <a:off x="2245725" y="1939930"/>
            <a:ext cx="4369131" cy="1477328"/>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First, we will categorize and show health behaviors in each county from 2018-2020 and compare them to that respective year's average mean to see the relationships with one another. </a:t>
            </a:r>
          </a:p>
        </p:txBody>
      </p:sp>
    </p:spTree>
    <p:extLst>
      <p:ext uri="{BB962C8B-B14F-4D97-AF65-F5344CB8AC3E}">
        <p14:creationId xmlns:p14="http://schemas.microsoft.com/office/powerpoint/2010/main" val="2298166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A4DB0D-C966-202A-9093-29F1ED71821F}"/>
              </a:ext>
            </a:extLst>
          </p:cNvPr>
          <p:cNvSpPr>
            <a:spLocks noGrp="1"/>
          </p:cNvSpPr>
          <p:nvPr>
            <p:ph type="body" idx="1"/>
          </p:nvPr>
        </p:nvSpPr>
        <p:spPr>
          <a:xfrm>
            <a:off x="825265" y="472426"/>
            <a:ext cx="7886700" cy="993016"/>
          </a:xfrm>
          <a:solidFill>
            <a:srgbClr val="00B0F0"/>
          </a:solidFill>
        </p:spPr>
        <p:txBody>
          <a:bodyPr vert="horz" lIns="91440" tIns="45720" rIns="91440" bIns="45720" rtlCol="0" anchor="t">
            <a:normAutofit/>
          </a:bodyPr>
          <a:lstStyle/>
          <a:p>
            <a:pPr algn="ctr"/>
            <a:r>
              <a:rPr lang="en-US">
                <a:ea typeface="Calibri"/>
                <a:cs typeface="Calibri"/>
              </a:rPr>
              <a:t>A. (smoking) Health behavior analysis </a:t>
            </a:r>
          </a:p>
        </p:txBody>
      </p:sp>
      <p:pic>
        <p:nvPicPr>
          <p:cNvPr id="4" name="Picture 4" descr="Chart, bar chart&#10;&#10;Description automatically generated">
            <a:extLst>
              <a:ext uri="{FF2B5EF4-FFF2-40B4-BE49-F238E27FC236}">
                <a16:creationId xmlns:a16="http://schemas.microsoft.com/office/drawing/2014/main" id="{47870C14-2704-B667-85DC-CEEB11A41D68}"/>
              </a:ext>
            </a:extLst>
          </p:cNvPr>
          <p:cNvPicPr>
            <a:picLocks noChangeAspect="1"/>
          </p:cNvPicPr>
          <p:nvPr/>
        </p:nvPicPr>
        <p:blipFill>
          <a:blip r:embed="rId2"/>
          <a:stretch>
            <a:fillRect/>
          </a:stretch>
        </p:blipFill>
        <p:spPr>
          <a:xfrm>
            <a:off x="381125" y="1990832"/>
            <a:ext cx="5644517" cy="3722865"/>
          </a:xfrm>
          <a:prstGeom prst="rect">
            <a:avLst/>
          </a:prstGeom>
        </p:spPr>
      </p:pic>
      <p:sp>
        <p:nvSpPr>
          <p:cNvPr id="5" name="TextBox 4">
            <a:extLst>
              <a:ext uri="{FF2B5EF4-FFF2-40B4-BE49-F238E27FC236}">
                <a16:creationId xmlns:a16="http://schemas.microsoft.com/office/drawing/2014/main" id="{2636B5F7-FB9F-ED0D-01E6-E43BE00A73E9}"/>
              </a:ext>
            </a:extLst>
          </p:cNvPr>
          <p:cNvSpPr txBox="1"/>
          <p:nvPr/>
        </p:nvSpPr>
        <p:spPr>
          <a:xfrm>
            <a:off x="6310553" y="2089098"/>
            <a:ext cx="2743200" cy="1477328"/>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 1: we notice that from the year 2018 to 2020 there was a significant drop in smoking rates.</a:t>
            </a:r>
          </a:p>
        </p:txBody>
      </p:sp>
      <p:sp>
        <p:nvSpPr>
          <p:cNvPr id="6" name="TextBox 5">
            <a:extLst>
              <a:ext uri="{FF2B5EF4-FFF2-40B4-BE49-F238E27FC236}">
                <a16:creationId xmlns:a16="http://schemas.microsoft.com/office/drawing/2014/main" id="{388A24D3-2EAF-FAA1-E95F-25883FF3E240}"/>
              </a:ext>
            </a:extLst>
          </p:cNvPr>
          <p:cNvSpPr txBox="1"/>
          <p:nvPr/>
        </p:nvSpPr>
        <p:spPr>
          <a:xfrm>
            <a:off x="6285614" y="4454576"/>
            <a:ext cx="2743200" cy="2308324"/>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 2: we notice that the year 2021 had the highest uptick in smoking rates when compared to other years with Wayne and Genesse county having the highest rates of smoking . </a:t>
            </a:r>
            <a:endParaRPr lang="en-US">
              <a:ea typeface="Calibri"/>
              <a:cs typeface="Calibri"/>
            </a:endParaRPr>
          </a:p>
        </p:txBody>
      </p:sp>
    </p:spTree>
    <p:extLst>
      <p:ext uri="{BB962C8B-B14F-4D97-AF65-F5344CB8AC3E}">
        <p14:creationId xmlns:p14="http://schemas.microsoft.com/office/powerpoint/2010/main" val="562903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DDA02A-914B-B4F8-1FB4-282699AE72E3}"/>
              </a:ext>
            </a:extLst>
          </p:cNvPr>
          <p:cNvSpPr>
            <a:spLocks noGrp="1"/>
          </p:cNvSpPr>
          <p:nvPr>
            <p:ph type="body" idx="1"/>
          </p:nvPr>
        </p:nvSpPr>
        <p:spPr>
          <a:xfrm>
            <a:off x="571679" y="502260"/>
            <a:ext cx="7886700" cy="1500187"/>
          </a:xfrm>
          <a:solidFill>
            <a:srgbClr val="00B0F0"/>
          </a:solidFill>
        </p:spPr>
        <p:txBody>
          <a:bodyPr vert="horz" lIns="91440" tIns="45720" rIns="91440" bIns="45720" rtlCol="0" anchor="t">
            <a:normAutofit/>
          </a:bodyPr>
          <a:lstStyle/>
          <a:p>
            <a:pPr algn="ctr"/>
            <a:r>
              <a:rPr lang="en-US">
                <a:ea typeface="Calibri"/>
                <a:cs typeface="Calibri"/>
              </a:rPr>
              <a:t>A. (Obesity rates) Health behavior analysis. </a:t>
            </a:r>
          </a:p>
        </p:txBody>
      </p:sp>
      <p:pic>
        <p:nvPicPr>
          <p:cNvPr id="4" name="Picture 4" descr="Chart, bar chart&#10;&#10;Description automatically generated">
            <a:extLst>
              <a:ext uri="{FF2B5EF4-FFF2-40B4-BE49-F238E27FC236}">
                <a16:creationId xmlns:a16="http://schemas.microsoft.com/office/drawing/2014/main" id="{4804198D-5B6C-BC3B-499C-11693E0387A8}"/>
              </a:ext>
            </a:extLst>
          </p:cNvPr>
          <p:cNvPicPr>
            <a:picLocks noChangeAspect="1"/>
          </p:cNvPicPr>
          <p:nvPr/>
        </p:nvPicPr>
        <p:blipFill>
          <a:blip r:embed="rId2"/>
          <a:stretch>
            <a:fillRect/>
          </a:stretch>
        </p:blipFill>
        <p:spPr>
          <a:xfrm>
            <a:off x="571314" y="2450798"/>
            <a:ext cx="6084563" cy="3545042"/>
          </a:xfrm>
          <a:prstGeom prst="rect">
            <a:avLst/>
          </a:prstGeom>
        </p:spPr>
      </p:pic>
      <p:sp>
        <p:nvSpPr>
          <p:cNvPr id="5" name="TextBox 4">
            <a:extLst>
              <a:ext uri="{FF2B5EF4-FFF2-40B4-BE49-F238E27FC236}">
                <a16:creationId xmlns:a16="http://schemas.microsoft.com/office/drawing/2014/main" id="{3D69D387-BB30-125B-7769-77E481364B96}"/>
              </a:ext>
            </a:extLst>
          </p:cNvPr>
          <p:cNvSpPr txBox="1"/>
          <p:nvPr/>
        </p:nvSpPr>
        <p:spPr>
          <a:xfrm>
            <a:off x="6657369" y="2603729"/>
            <a:ext cx="2437406" cy="1077218"/>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Observation 1: Genesee, Wayne, St. Clair, Lapeer, were above the average for all counties. </a:t>
            </a:r>
            <a:endParaRPr lang="en-US" sz="1600">
              <a:ea typeface="Calibri"/>
              <a:cs typeface="Calibri"/>
            </a:endParaRPr>
          </a:p>
        </p:txBody>
      </p:sp>
      <p:sp>
        <p:nvSpPr>
          <p:cNvPr id="6" name="TextBox 5">
            <a:extLst>
              <a:ext uri="{FF2B5EF4-FFF2-40B4-BE49-F238E27FC236}">
                <a16:creationId xmlns:a16="http://schemas.microsoft.com/office/drawing/2014/main" id="{4EBC6A40-3B95-B38E-AC39-9F781A636FAC}"/>
              </a:ext>
            </a:extLst>
          </p:cNvPr>
          <p:cNvSpPr txBox="1"/>
          <p:nvPr/>
        </p:nvSpPr>
        <p:spPr>
          <a:xfrm>
            <a:off x="6703284" y="4096573"/>
            <a:ext cx="2444864" cy="923330"/>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 2: Kent, Oakland are below the average for all counties </a:t>
            </a:r>
            <a:endParaRPr lang="en-US">
              <a:ea typeface="Calibri"/>
              <a:cs typeface="Calibri"/>
            </a:endParaRPr>
          </a:p>
        </p:txBody>
      </p:sp>
      <p:sp>
        <p:nvSpPr>
          <p:cNvPr id="7" name="TextBox 6">
            <a:extLst>
              <a:ext uri="{FF2B5EF4-FFF2-40B4-BE49-F238E27FC236}">
                <a16:creationId xmlns:a16="http://schemas.microsoft.com/office/drawing/2014/main" id="{9C7ADBB3-DD65-B4CD-B765-46B5EDEAD95E}"/>
              </a:ext>
            </a:extLst>
          </p:cNvPr>
          <p:cNvSpPr txBox="1"/>
          <p:nvPr/>
        </p:nvSpPr>
        <p:spPr>
          <a:xfrm>
            <a:off x="6655971" y="5358209"/>
            <a:ext cx="2474698" cy="1200329"/>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 3: Macomb stayed relatively similar throughout all the years compared.</a:t>
            </a:r>
          </a:p>
        </p:txBody>
      </p:sp>
    </p:spTree>
    <p:extLst>
      <p:ext uri="{BB962C8B-B14F-4D97-AF65-F5344CB8AC3E}">
        <p14:creationId xmlns:p14="http://schemas.microsoft.com/office/powerpoint/2010/main" val="1702791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30133E-678D-7180-E754-C78AEFFF6BC3}"/>
              </a:ext>
            </a:extLst>
          </p:cNvPr>
          <p:cNvSpPr>
            <a:spLocks noGrp="1"/>
          </p:cNvSpPr>
          <p:nvPr>
            <p:ph type="body" idx="1"/>
          </p:nvPr>
        </p:nvSpPr>
        <p:spPr>
          <a:xfrm>
            <a:off x="534387" y="300883"/>
            <a:ext cx="7886700" cy="1500187"/>
          </a:xfrm>
          <a:solidFill>
            <a:srgbClr val="00B0F0"/>
          </a:solidFill>
        </p:spPr>
        <p:txBody>
          <a:bodyPr vert="horz" lIns="91440" tIns="45720" rIns="91440" bIns="45720" rtlCol="0" anchor="t">
            <a:normAutofit/>
          </a:bodyPr>
          <a:lstStyle/>
          <a:p>
            <a:pPr algn="ctr"/>
            <a:r>
              <a:rPr lang="en-US">
                <a:ea typeface="Calibri"/>
                <a:cs typeface="Calibri"/>
              </a:rPr>
              <a:t>A.(Food environment Index) Health behavior analysis </a:t>
            </a:r>
          </a:p>
        </p:txBody>
      </p:sp>
      <p:pic>
        <p:nvPicPr>
          <p:cNvPr id="5" name="Picture 5" descr="Chart, bar chart&#10;&#10;Description automatically generated">
            <a:extLst>
              <a:ext uri="{FF2B5EF4-FFF2-40B4-BE49-F238E27FC236}">
                <a16:creationId xmlns:a16="http://schemas.microsoft.com/office/drawing/2014/main" id="{1113D2F3-B04E-7102-37C4-26CD1EBBDEF5}"/>
              </a:ext>
            </a:extLst>
          </p:cNvPr>
          <p:cNvPicPr>
            <a:picLocks noChangeAspect="1"/>
          </p:cNvPicPr>
          <p:nvPr/>
        </p:nvPicPr>
        <p:blipFill>
          <a:blip r:embed="rId2"/>
          <a:stretch>
            <a:fillRect/>
          </a:stretch>
        </p:blipFill>
        <p:spPr>
          <a:xfrm>
            <a:off x="496729" y="2031065"/>
            <a:ext cx="6957195" cy="3806485"/>
          </a:xfrm>
          <a:prstGeom prst="rect">
            <a:avLst/>
          </a:prstGeom>
        </p:spPr>
      </p:pic>
      <p:sp>
        <p:nvSpPr>
          <p:cNvPr id="6" name="TextBox 5">
            <a:extLst>
              <a:ext uri="{FF2B5EF4-FFF2-40B4-BE49-F238E27FC236}">
                <a16:creationId xmlns:a16="http://schemas.microsoft.com/office/drawing/2014/main" id="{D91DD8DC-2877-3113-0B17-B68C8786252E}"/>
              </a:ext>
            </a:extLst>
          </p:cNvPr>
          <p:cNvSpPr txBox="1"/>
          <p:nvPr/>
        </p:nvSpPr>
        <p:spPr>
          <a:xfrm>
            <a:off x="2969190" y="5766090"/>
            <a:ext cx="23553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Calibri"/>
                <a:cs typeface="Calibri"/>
              </a:rPr>
              <a:t>Food Index = Access to heathy food options. </a:t>
            </a:r>
            <a:endParaRPr lang="en-US"/>
          </a:p>
          <a:p>
            <a:r>
              <a:rPr lang="en-US" sz="1000">
                <a:ea typeface="Calibri"/>
                <a:cs typeface="Calibri"/>
              </a:rPr>
              <a:t>10= most options </a:t>
            </a:r>
            <a:endParaRPr lang="en-US"/>
          </a:p>
          <a:p>
            <a:r>
              <a:rPr lang="en-US" sz="1000">
                <a:ea typeface="Calibri"/>
                <a:cs typeface="Calibri"/>
              </a:rPr>
              <a:t>0= least options </a:t>
            </a:r>
          </a:p>
        </p:txBody>
      </p:sp>
      <p:sp>
        <p:nvSpPr>
          <p:cNvPr id="7" name="TextBox 6">
            <a:extLst>
              <a:ext uri="{FF2B5EF4-FFF2-40B4-BE49-F238E27FC236}">
                <a16:creationId xmlns:a16="http://schemas.microsoft.com/office/drawing/2014/main" id="{5E210E1D-DA4F-C72A-030B-F8CD61059638}"/>
              </a:ext>
            </a:extLst>
          </p:cNvPr>
          <p:cNvSpPr txBox="1"/>
          <p:nvPr/>
        </p:nvSpPr>
        <p:spPr>
          <a:xfrm>
            <a:off x="7430479" y="3429046"/>
            <a:ext cx="1631899" cy="1384995"/>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Observation: We notice that for any given county the food index remains relatively similar throughout the years 2018-2021</a:t>
            </a:r>
            <a:endParaRPr lang="en-US" sz="1200">
              <a:ea typeface="Calibri"/>
              <a:cs typeface="Calibri"/>
            </a:endParaRPr>
          </a:p>
        </p:txBody>
      </p:sp>
    </p:spTree>
    <p:extLst>
      <p:ext uri="{BB962C8B-B14F-4D97-AF65-F5344CB8AC3E}">
        <p14:creationId xmlns:p14="http://schemas.microsoft.com/office/powerpoint/2010/main" val="2129940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ECE2B-730F-1370-F248-8B660B40D97A}"/>
              </a:ext>
            </a:extLst>
          </p:cNvPr>
          <p:cNvSpPr>
            <a:spLocks noGrp="1"/>
          </p:cNvSpPr>
          <p:nvPr>
            <p:ph type="body" idx="1"/>
          </p:nvPr>
        </p:nvSpPr>
        <p:spPr>
          <a:xfrm>
            <a:off x="564221" y="215112"/>
            <a:ext cx="7886700" cy="1500187"/>
          </a:xfrm>
          <a:solidFill>
            <a:srgbClr val="00B0F0"/>
          </a:solidFill>
        </p:spPr>
        <p:txBody>
          <a:bodyPr vert="horz" lIns="91440" tIns="45720" rIns="91440" bIns="45720" rtlCol="0" anchor="t">
            <a:normAutofit/>
          </a:bodyPr>
          <a:lstStyle/>
          <a:p>
            <a:pPr algn="ctr"/>
            <a:r>
              <a:rPr lang="en-US">
                <a:ea typeface="Calibri"/>
                <a:cs typeface="Calibri"/>
              </a:rPr>
              <a:t>A. ( Access to exercise opportunity) Health behavior analysis. </a:t>
            </a:r>
          </a:p>
        </p:txBody>
      </p:sp>
      <p:pic>
        <p:nvPicPr>
          <p:cNvPr id="5" name="Picture 5" descr="Chart, bar chart&#10;&#10;Description automatically generated">
            <a:extLst>
              <a:ext uri="{FF2B5EF4-FFF2-40B4-BE49-F238E27FC236}">
                <a16:creationId xmlns:a16="http://schemas.microsoft.com/office/drawing/2014/main" id="{3FA292C8-8E16-190B-97C5-DFECFDFE660C}"/>
              </a:ext>
            </a:extLst>
          </p:cNvPr>
          <p:cNvPicPr>
            <a:picLocks noChangeAspect="1"/>
          </p:cNvPicPr>
          <p:nvPr/>
        </p:nvPicPr>
        <p:blipFill>
          <a:blip r:embed="rId2"/>
          <a:stretch>
            <a:fillRect/>
          </a:stretch>
        </p:blipFill>
        <p:spPr>
          <a:xfrm>
            <a:off x="343833" y="2145980"/>
            <a:ext cx="6319503" cy="3371547"/>
          </a:xfrm>
          <a:prstGeom prst="rect">
            <a:avLst/>
          </a:prstGeom>
        </p:spPr>
      </p:pic>
      <p:sp>
        <p:nvSpPr>
          <p:cNvPr id="6" name="TextBox 5">
            <a:extLst>
              <a:ext uri="{FF2B5EF4-FFF2-40B4-BE49-F238E27FC236}">
                <a16:creationId xmlns:a16="http://schemas.microsoft.com/office/drawing/2014/main" id="{7114123F-1453-FA60-9F4E-35F7FC2A4A0D}"/>
              </a:ext>
            </a:extLst>
          </p:cNvPr>
          <p:cNvSpPr txBox="1"/>
          <p:nvPr/>
        </p:nvSpPr>
        <p:spPr>
          <a:xfrm>
            <a:off x="6549223" y="3088524"/>
            <a:ext cx="2743200" cy="2862322"/>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Observation: Based on the average we see a slight decrease in access to exercise opportunity from years 2018-2021. We see Wayne county with the highest access and Lapeer county with the lowest access to exercise opportunity. </a:t>
            </a:r>
          </a:p>
        </p:txBody>
      </p:sp>
    </p:spTree>
    <p:extLst>
      <p:ext uri="{BB962C8B-B14F-4D97-AF65-F5344CB8AC3E}">
        <p14:creationId xmlns:p14="http://schemas.microsoft.com/office/powerpoint/2010/main" val="49388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A424-4CDB-6B93-5FB2-FEBC8048AE83}"/>
              </a:ext>
            </a:extLst>
          </p:cNvPr>
          <p:cNvSpPr>
            <a:spLocks noGrp="1"/>
          </p:cNvSpPr>
          <p:nvPr>
            <p:ph type="title"/>
          </p:nvPr>
        </p:nvSpPr>
        <p:spPr/>
        <p:txBody>
          <a:bodyPr/>
          <a:lstStyle/>
          <a:p>
            <a:r>
              <a:rPr lang="en-US">
                <a:cs typeface="Calibri Light"/>
              </a:rPr>
              <a:t>Analysis</a:t>
            </a:r>
            <a:endParaRPr lang="en-US"/>
          </a:p>
        </p:txBody>
      </p:sp>
      <p:pic>
        <p:nvPicPr>
          <p:cNvPr id="4" name="Picture 4" descr="Chart, bar chart&#10;&#10;Description automatically generated">
            <a:extLst>
              <a:ext uri="{FF2B5EF4-FFF2-40B4-BE49-F238E27FC236}">
                <a16:creationId xmlns:a16="http://schemas.microsoft.com/office/drawing/2014/main" id="{11CE97AE-FC8A-2A38-E7F2-CD919063F736}"/>
              </a:ext>
            </a:extLst>
          </p:cNvPr>
          <p:cNvPicPr>
            <a:picLocks noChangeAspect="1"/>
          </p:cNvPicPr>
          <p:nvPr/>
        </p:nvPicPr>
        <p:blipFill>
          <a:blip r:embed="rId2"/>
          <a:stretch>
            <a:fillRect/>
          </a:stretch>
        </p:blipFill>
        <p:spPr>
          <a:xfrm>
            <a:off x="-3993" y="1716436"/>
            <a:ext cx="7464937" cy="4393431"/>
          </a:xfrm>
          <a:prstGeom prst="rect">
            <a:avLst/>
          </a:prstGeom>
        </p:spPr>
      </p:pic>
      <p:sp>
        <p:nvSpPr>
          <p:cNvPr id="6" name="Rectangle: Rounded Corners 5">
            <a:extLst>
              <a:ext uri="{FF2B5EF4-FFF2-40B4-BE49-F238E27FC236}">
                <a16:creationId xmlns:a16="http://schemas.microsoft.com/office/drawing/2014/main" id="{81E177BE-0B27-3CF2-DE78-207F27EF5055}"/>
              </a:ext>
            </a:extLst>
          </p:cNvPr>
          <p:cNvSpPr/>
          <p:nvPr/>
        </p:nvSpPr>
        <p:spPr>
          <a:xfrm>
            <a:off x="4054905" y="66883"/>
            <a:ext cx="3643623" cy="1647117"/>
          </a:xfrm>
          <a:prstGeom prst="roundRect">
            <a:avLst/>
          </a:prstGeom>
          <a:solidFill>
            <a:srgbClr val="ED7D31">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Observation: 16 out of 50 states increased their suicide rates from 2019-2020. While 34 out of 50 states decreased from 2019 to 2020.</a:t>
            </a:r>
          </a:p>
        </p:txBody>
      </p:sp>
      <p:sp>
        <p:nvSpPr>
          <p:cNvPr id="3" name="Rectangle: Rounded Corners 2">
            <a:extLst>
              <a:ext uri="{FF2B5EF4-FFF2-40B4-BE49-F238E27FC236}">
                <a16:creationId xmlns:a16="http://schemas.microsoft.com/office/drawing/2014/main" id="{04B2B737-C1B8-9188-6056-83155DD7E528}"/>
              </a:ext>
            </a:extLst>
          </p:cNvPr>
          <p:cNvSpPr/>
          <p:nvPr/>
        </p:nvSpPr>
        <p:spPr>
          <a:xfrm>
            <a:off x="7548790" y="1763912"/>
            <a:ext cx="1507362" cy="3513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The orange bar graph corresponds to 2019 and the blue corresponds to 2020.</a:t>
            </a:r>
            <a:endParaRPr lang="en-US"/>
          </a:p>
        </p:txBody>
      </p:sp>
    </p:spTree>
    <p:extLst>
      <p:ext uri="{BB962C8B-B14F-4D97-AF65-F5344CB8AC3E}">
        <p14:creationId xmlns:p14="http://schemas.microsoft.com/office/powerpoint/2010/main" val="129971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2B694E-64AA-404B-238B-E30B76321B22}"/>
              </a:ext>
            </a:extLst>
          </p:cNvPr>
          <p:cNvSpPr>
            <a:spLocks noGrp="1"/>
          </p:cNvSpPr>
          <p:nvPr>
            <p:ph type="body" idx="1"/>
          </p:nvPr>
        </p:nvSpPr>
        <p:spPr>
          <a:xfrm>
            <a:off x="594054" y="464968"/>
            <a:ext cx="7886700" cy="1500187"/>
          </a:xfrm>
          <a:solidFill>
            <a:srgbClr val="00B0F0"/>
          </a:solidFill>
        </p:spPr>
        <p:txBody>
          <a:bodyPr vert="horz" lIns="91440" tIns="45720" rIns="91440" bIns="45720" rtlCol="0" anchor="t">
            <a:normAutofit/>
          </a:bodyPr>
          <a:lstStyle/>
          <a:p>
            <a:pPr algn="ctr"/>
            <a:r>
              <a:rPr lang="en-US">
                <a:ea typeface="Calibri"/>
                <a:cs typeface="Calibri"/>
              </a:rPr>
              <a:t>A.(excessive drinking and alcohol-impaired driving) Health behavior analysis. </a:t>
            </a:r>
          </a:p>
        </p:txBody>
      </p:sp>
      <p:pic>
        <p:nvPicPr>
          <p:cNvPr id="5" name="Picture 5" descr="Chart, bar chart&#10;&#10;Description automatically generated">
            <a:extLst>
              <a:ext uri="{FF2B5EF4-FFF2-40B4-BE49-F238E27FC236}">
                <a16:creationId xmlns:a16="http://schemas.microsoft.com/office/drawing/2014/main" id="{65DCD8F1-D944-BB28-4AEE-E0B04B1372A8}"/>
              </a:ext>
            </a:extLst>
          </p:cNvPr>
          <p:cNvPicPr>
            <a:picLocks noChangeAspect="1"/>
          </p:cNvPicPr>
          <p:nvPr/>
        </p:nvPicPr>
        <p:blipFill>
          <a:blip r:embed="rId2"/>
          <a:stretch>
            <a:fillRect/>
          </a:stretch>
        </p:blipFill>
        <p:spPr>
          <a:xfrm>
            <a:off x="593422" y="2051732"/>
            <a:ext cx="5632014" cy="2950252"/>
          </a:xfrm>
          <a:prstGeom prst="rect">
            <a:avLst/>
          </a:prstGeom>
        </p:spPr>
      </p:pic>
      <p:sp>
        <p:nvSpPr>
          <p:cNvPr id="6" name="TextBox 5">
            <a:extLst>
              <a:ext uri="{FF2B5EF4-FFF2-40B4-BE49-F238E27FC236}">
                <a16:creationId xmlns:a16="http://schemas.microsoft.com/office/drawing/2014/main" id="{9E6BBE2C-9B0D-1250-E77D-811F7DDA79DF}"/>
              </a:ext>
            </a:extLst>
          </p:cNvPr>
          <p:cNvSpPr txBox="1"/>
          <p:nvPr/>
        </p:nvSpPr>
        <p:spPr>
          <a:xfrm>
            <a:off x="6496311" y="2789389"/>
            <a:ext cx="2743200" cy="2585323"/>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Observation: we see that in 2018 there was more excessive drinking than in 2021. We see Clinton county with the most decrease of excessive drinking and Kalamazoo with the highest increase of excessive drinking. </a:t>
            </a:r>
          </a:p>
        </p:txBody>
      </p:sp>
    </p:spTree>
    <p:extLst>
      <p:ext uri="{BB962C8B-B14F-4D97-AF65-F5344CB8AC3E}">
        <p14:creationId xmlns:p14="http://schemas.microsoft.com/office/powerpoint/2010/main" val="2255546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5E5A12-0A0D-9809-1D24-C795FFC4DD5C}"/>
              </a:ext>
            </a:extLst>
          </p:cNvPr>
          <p:cNvSpPr>
            <a:spLocks noGrp="1"/>
          </p:cNvSpPr>
          <p:nvPr>
            <p:ph type="body" idx="1"/>
          </p:nvPr>
        </p:nvSpPr>
        <p:spPr>
          <a:xfrm>
            <a:off x="627802" y="330615"/>
            <a:ext cx="7886700" cy="1500187"/>
          </a:xfrm>
          <a:solidFill>
            <a:srgbClr val="00B0F0"/>
          </a:solidFill>
        </p:spPr>
        <p:txBody>
          <a:bodyPr vert="horz" lIns="91440" tIns="45720" rIns="91440" bIns="45720" rtlCol="0" anchor="t">
            <a:normAutofit/>
          </a:bodyPr>
          <a:lstStyle/>
          <a:p>
            <a:pPr algn="ctr"/>
            <a:r>
              <a:rPr lang="en-US">
                <a:ea typeface="Calibri"/>
                <a:cs typeface="Calibri"/>
              </a:rPr>
              <a:t>A. STI (sexually transmitted infection rates) Heath behavior analysis. </a:t>
            </a:r>
          </a:p>
        </p:txBody>
      </p:sp>
      <p:pic>
        <p:nvPicPr>
          <p:cNvPr id="4" name="Picture 4" descr="Chart, bar chart&#10;&#10;Description automatically generated">
            <a:extLst>
              <a:ext uri="{FF2B5EF4-FFF2-40B4-BE49-F238E27FC236}">
                <a16:creationId xmlns:a16="http://schemas.microsoft.com/office/drawing/2014/main" id="{0E081698-D0A7-5C0B-456A-34C57463D8FA}"/>
              </a:ext>
            </a:extLst>
          </p:cNvPr>
          <p:cNvPicPr>
            <a:picLocks noChangeAspect="1"/>
          </p:cNvPicPr>
          <p:nvPr/>
        </p:nvPicPr>
        <p:blipFill>
          <a:blip r:embed="rId2"/>
          <a:stretch>
            <a:fillRect/>
          </a:stretch>
        </p:blipFill>
        <p:spPr>
          <a:xfrm>
            <a:off x="628650" y="1957550"/>
            <a:ext cx="6195686" cy="3768836"/>
          </a:xfrm>
          <a:prstGeom prst="rect">
            <a:avLst/>
          </a:prstGeom>
        </p:spPr>
      </p:pic>
      <p:sp>
        <p:nvSpPr>
          <p:cNvPr id="5" name="TextBox 4">
            <a:extLst>
              <a:ext uri="{FF2B5EF4-FFF2-40B4-BE49-F238E27FC236}">
                <a16:creationId xmlns:a16="http://schemas.microsoft.com/office/drawing/2014/main" id="{1DB18A93-091D-A3D8-E3AD-2704907C246F}"/>
              </a:ext>
            </a:extLst>
          </p:cNvPr>
          <p:cNvSpPr txBox="1"/>
          <p:nvPr/>
        </p:nvSpPr>
        <p:spPr>
          <a:xfrm>
            <a:off x="7146099" y="33334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p:txBody>
      </p:sp>
      <p:sp>
        <p:nvSpPr>
          <p:cNvPr id="6" name="TextBox 5">
            <a:extLst>
              <a:ext uri="{FF2B5EF4-FFF2-40B4-BE49-F238E27FC236}">
                <a16:creationId xmlns:a16="http://schemas.microsoft.com/office/drawing/2014/main" id="{5DDDA3DE-422B-303A-AA39-A7A787B3C398}"/>
              </a:ext>
            </a:extLst>
          </p:cNvPr>
          <p:cNvSpPr txBox="1"/>
          <p:nvPr/>
        </p:nvSpPr>
        <p:spPr>
          <a:xfrm>
            <a:off x="2621071" y="225703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We removed Kent county's outlier value and replaced it with the average.</a:t>
            </a:r>
            <a:r>
              <a:rPr lang="en-US"/>
              <a:t> </a:t>
            </a:r>
          </a:p>
        </p:txBody>
      </p:sp>
      <p:sp>
        <p:nvSpPr>
          <p:cNvPr id="7" name="TextBox 6">
            <a:extLst>
              <a:ext uri="{FF2B5EF4-FFF2-40B4-BE49-F238E27FC236}">
                <a16:creationId xmlns:a16="http://schemas.microsoft.com/office/drawing/2014/main" id="{93D655D4-8BBC-AEF5-DE2B-DB710C747D45}"/>
              </a:ext>
            </a:extLst>
          </p:cNvPr>
          <p:cNvSpPr txBox="1"/>
          <p:nvPr/>
        </p:nvSpPr>
        <p:spPr>
          <a:xfrm>
            <a:off x="6822619" y="3149357"/>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 We noticed that the average went up in all counties with Kent having the highest rate of infections with Wayne county and Lapeer having the lowest rates of infection. </a:t>
            </a:r>
            <a:endParaRPr lang="en-US">
              <a:ea typeface="Calibri"/>
              <a:cs typeface="Calibri"/>
            </a:endParaRPr>
          </a:p>
        </p:txBody>
      </p:sp>
    </p:spTree>
    <p:extLst>
      <p:ext uri="{BB962C8B-B14F-4D97-AF65-F5344CB8AC3E}">
        <p14:creationId xmlns:p14="http://schemas.microsoft.com/office/powerpoint/2010/main" val="39065581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CF0BA6-FAFA-2378-1676-0D798AF00F9E}"/>
              </a:ext>
            </a:extLst>
          </p:cNvPr>
          <p:cNvSpPr>
            <a:spLocks noGrp="1"/>
          </p:cNvSpPr>
          <p:nvPr>
            <p:ph type="body" idx="1"/>
          </p:nvPr>
        </p:nvSpPr>
        <p:spPr>
          <a:xfrm>
            <a:off x="683555" y="271050"/>
            <a:ext cx="7886700" cy="1500187"/>
          </a:xfrm>
          <a:solidFill>
            <a:srgbClr val="00B0F0"/>
          </a:solidFill>
        </p:spPr>
        <p:txBody>
          <a:bodyPr vert="horz" lIns="91440" tIns="45720" rIns="91440" bIns="45720" rtlCol="0" anchor="t">
            <a:normAutofit/>
          </a:bodyPr>
          <a:lstStyle/>
          <a:p>
            <a:pPr algn="ctr"/>
            <a:r>
              <a:rPr lang="en-US">
                <a:ea typeface="Calibri"/>
                <a:cs typeface="Calibri"/>
              </a:rPr>
              <a:t>A. Conclusion </a:t>
            </a:r>
          </a:p>
        </p:txBody>
      </p:sp>
      <p:sp>
        <p:nvSpPr>
          <p:cNvPr id="4" name="TextBox 3">
            <a:extLst>
              <a:ext uri="{FF2B5EF4-FFF2-40B4-BE49-F238E27FC236}">
                <a16:creationId xmlns:a16="http://schemas.microsoft.com/office/drawing/2014/main" id="{B5143C1A-0D81-A3DF-DDF9-9FDC795D495E}"/>
              </a:ext>
            </a:extLst>
          </p:cNvPr>
          <p:cNvSpPr txBox="1"/>
          <p:nvPr/>
        </p:nvSpPr>
        <p:spPr>
          <a:xfrm>
            <a:off x="2123945" y="2652387"/>
            <a:ext cx="4896110" cy="1754326"/>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Insight: After looking at all the charts Wayne county had the most frequent appearances when it came to increasing smoking rates, obesity rates, accessibility to exercise, and STI transmission rates when compared to all other counties from pre-pandemic to 2021. </a:t>
            </a:r>
            <a:endParaRPr lang="en-US">
              <a:ea typeface="Calibri"/>
              <a:cs typeface="Calibri"/>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AB65FB20-0831-CF34-2E1F-5D62428CD87B}"/>
                  </a:ext>
                </a:extLst>
              </p14:cNvPr>
              <p14:cNvContentPartPr/>
              <p14:nvPr/>
            </p14:nvContentPartPr>
            <p14:xfrm>
              <a:off x="2638294" y="4149246"/>
              <a:ext cx="9525" cy="9525"/>
            </p14:xfrm>
          </p:contentPart>
        </mc:Choice>
        <mc:Fallback xmlns="">
          <p:pic>
            <p:nvPicPr>
              <p:cNvPr id="9" name="Ink 8">
                <a:extLst>
                  <a:ext uri="{FF2B5EF4-FFF2-40B4-BE49-F238E27FC236}">
                    <a16:creationId xmlns:a16="http://schemas.microsoft.com/office/drawing/2014/main" id="{AB65FB20-0831-CF34-2E1F-5D62428CD87B}"/>
                  </a:ext>
                </a:extLst>
              </p:cNvPr>
              <p:cNvPicPr/>
              <p:nvPr/>
            </p:nvPicPr>
            <p:blipFill>
              <a:blip r:embed="rId3"/>
              <a:stretch>
                <a:fillRect/>
              </a:stretch>
            </p:blipFill>
            <p:spPr>
              <a:xfrm>
                <a:off x="2162044" y="3672996"/>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8D341D5-0D2B-129A-949D-3FC203120090}"/>
                  </a:ext>
                </a:extLst>
              </p14:cNvPr>
              <p14:cNvContentPartPr/>
              <p14:nvPr/>
            </p14:nvContentPartPr>
            <p14:xfrm>
              <a:off x="3757807" y="4376280"/>
              <a:ext cx="9525" cy="9525"/>
            </p14:xfrm>
          </p:contentPart>
        </mc:Choice>
        <mc:Fallback xmlns="">
          <p:pic>
            <p:nvPicPr>
              <p:cNvPr id="10" name="Ink 9">
                <a:extLst>
                  <a:ext uri="{FF2B5EF4-FFF2-40B4-BE49-F238E27FC236}">
                    <a16:creationId xmlns:a16="http://schemas.microsoft.com/office/drawing/2014/main" id="{B8D341D5-0D2B-129A-949D-3FC203120090}"/>
                  </a:ext>
                </a:extLst>
              </p:cNvPr>
              <p:cNvPicPr/>
              <p:nvPr/>
            </p:nvPicPr>
            <p:blipFill>
              <a:blip r:embed="rId3"/>
              <a:stretch>
                <a:fillRect/>
              </a:stretch>
            </p:blipFill>
            <p:spPr>
              <a:xfrm>
                <a:off x="3281557" y="3900030"/>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DF98A2A2-8825-56C1-96E0-2AB6E2797CE9}"/>
                  </a:ext>
                </a:extLst>
              </p14:cNvPr>
              <p14:cNvContentPartPr/>
              <p14:nvPr/>
            </p14:nvContentPartPr>
            <p14:xfrm>
              <a:off x="3582473" y="4313650"/>
              <a:ext cx="9525" cy="9525"/>
            </p14:xfrm>
          </p:contentPart>
        </mc:Choice>
        <mc:Fallback xmlns="">
          <p:pic>
            <p:nvPicPr>
              <p:cNvPr id="11" name="Ink 10">
                <a:extLst>
                  <a:ext uri="{FF2B5EF4-FFF2-40B4-BE49-F238E27FC236}">
                    <a16:creationId xmlns:a16="http://schemas.microsoft.com/office/drawing/2014/main" id="{DF98A2A2-8825-56C1-96E0-2AB6E2797CE9}"/>
                  </a:ext>
                </a:extLst>
              </p:cNvPr>
              <p:cNvPicPr/>
              <p:nvPr/>
            </p:nvPicPr>
            <p:blipFill>
              <a:blip r:embed="rId6"/>
              <a:stretch>
                <a:fillRect/>
              </a:stretch>
            </p:blipFill>
            <p:spPr>
              <a:xfrm>
                <a:off x="3529556" y="3837400"/>
                <a:ext cx="1143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E60064E-2B2D-4827-49CC-685EA230BBEA}"/>
                  </a:ext>
                </a:extLst>
              </p14:cNvPr>
              <p14:cNvContentPartPr/>
              <p14:nvPr/>
            </p14:nvContentPartPr>
            <p14:xfrm>
              <a:off x="3230179" y="4219704"/>
              <a:ext cx="9525" cy="9525"/>
            </p14:xfrm>
          </p:contentPart>
        </mc:Choice>
        <mc:Fallback xmlns="">
          <p:pic>
            <p:nvPicPr>
              <p:cNvPr id="12" name="Ink 11">
                <a:extLst>
                  <a:ext uri="{FF2B5EF4-FFF2-40B4-BE49-F238E27FC236}">
                    <a16:creationId xmlns:a16="http://schemas.microsoft.com/office/drawing/2014/main" id="{6E60064E-2B2D-4827-49CC-685EA230BBEA}"/>
                  </a:ext>
                </a:extLst>
              </p:cNvPr>
              <p:cNvPicPr/>
              <p:nvPr/>
            </p:nvPicPr>
            <p:blipFill>
              <a:blip r:embed="rId8"/>
              <a:stretch>
                <a:fillRect/>
              </a:stretch>
            </p:blipFill>
            <p:spPr>
              <a:xfrm>
                <a:off x="3182554" y="3743454"/>
                <a:ext cx="103823"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14186EDB-1284-C29A-E9FA-8F2166FFF207}"/>
                  </a:ext>
                </a:extLst>
              </p14:cNvPr>
              <p14:cNvContentPartPr/>
              <p14:nvPr/>
            </p14:nvContentPartPr>
            <p14:xfrm>
              <a:off x="1910218" y="4376280"/>
              <a:ext cx="9525" cy="9525"/>
            </p14:xfrm>
          </p:contentPart>
        </mc:Choice>
        <mc:Fallback xmlns="">
          <p:pic>
            <p:nvPicPr>
              <p:cNvPr id="13" name="Ink 12">
                <a:extLst>
                  <a:ext uri="{FF2B5EF4-FFF2-40B4-BE49-F238E27FC236}">
                    <a16:creationId xmlns:a16="http://schemas.microsoft.com/office/drawing/2014/main" id="{14186EDB-1284-C29A-E9FA-8F2166FFF207}"/>
                  </a:ext>
                </a:extLst>
              </p:cNvPr>
              <p:cNvPicPr/>
              <p:nvPr/>
            </p:nvPicPr>
            <p:blipFill>
              <a:blip r:embed="rId3"/>
              <a:stretch>
                <a:fillRect/>
              </a:stretch>
            </p:blipFill>
            <p:spPr>
              <a:xfrm>
                <a:off x="1433968" y="3900030"/>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E7500738-96FB-CD59-05CC-3B185CC29F17}"/>
                  </a:ext>
                </a:extLst>
              </p14:cNvPr>
              <p14:cNvContentPartPr/>
              <p14:nvPr/>
            </p14:nvContentPartPr>
            <p14:xfrm>
              <a:off x="3703006" y="3460314"/>
              <a:ext cx="9525" cy="9525"/>
            </p14:xfrm>
          </p:contentPart>
        </mc:Choice>
        <mc:Fallback xmlns="">
          <p:pic>
            <p:nvPicPr>
              <p:cNvPr id="18" name="Ink 17">
                <a:extLst>
                  <a:ext uri="{FF2B5EF4-FFF2-40B4-BE49-F238E27FC236}">
                    <a16:creationId xmlns:a16="http://schemas.microsoft.com/office/drawing/2014/main" id="{E7500738-96FB-CD59-05CC-3B185CC29F17}"/>
                  </a:ext>
                </a:extLst>
              </p:cNvPr>
              <p:cNvPicPr/>
              <p:nvPr/>
            </p:nvPicPr>
            <p:blipFill>
              <a:blip r:embed="rId3"/>
              <a:stretch>
                <a:fillRect/>
              </a:stretch>
            </p:blipFill>
            <p:spPr>
              <a:xfrm>
                <a:off x="3226756" y="2984064"/>
                <a:ext cx="952500" cy="9525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DE906278-56D6-BE1A-8310-4F0B07BA765D}"/>
                  </a:ext>
                </a:extLst>
              </p14:cNvPr>
              <p14:cNvContentPartPr/>
              <p14:nvPr/>
            </p14:nvContentPartPr>
            <p14:xfrm>
              <a:off x="2974931" y="4838177"/>
              <a:ext cx="9525" cy="9525"/>
            </p14:xfrm>
          </p:contentPart>
        </mc:Choice>
        <mc:Fallback xmlns="">
          <p:pic>
            <p:nvPicPr>
              <p:cNvPr id="19" name="Ink 18">
                <a:extLst>
                  <a:ext uri="{FF2B5EF4-FFF2-40B4-BE49-F238E27FC236}">
                    <a16:creationId xmlns:a16="http://schemas.microsoft.com/office/drawing/2014/main" id="{DE906278-56D6-BE1A-8310-4F0B07BA765D}"/>
                  </a:ext>
                </a:extLst>
              </p:cNvPr>
              <p:cNvPicPr/>
              <p:nvPr/>
            </p:nvPicPr>
            <p:blipFill>
              <a:blip r:embed="rId12"/>
              <a:stretch>
                <a:fillRect/>
              </a:stretch>
            </p:blipFill>
            <p:spPr>
              <a:xfrm>
                <a:off x="2498681" y="4790552"/>
                <a:ext cx="952500" cy="10382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B4C505D0-C562-9AF8-0A98-FA3D72A37EF1}"/>
                  </a:ext>
                </a:extLst>
              </p14:cNvPr>
              <p14:cNvContentPartPr/>
              <p14:nvPr/>
            </p14:nvContentPartPr>
            <p14:xfrm>
              <a:off x="1487465" y="4404494"/>
              <a:ext cx="9525" cy="9525"/>
            </p14:xfrm>
          </p:contentPart>
        </mc:Choice>
        <mc:Fallback xmlns="">
          <p:pic>
            <p:nvPicPr>
              <p:cNvPr id="20" name="Ink 19">
                <a:extLst>
                  <a:ext uri="{FF2B5EF4-FFF2-40B4-BE49-F238E27FC236}">
                    <a16:creationId xmlns:a16="http://schemas.microsoft.com/office/drawing/2014/main" id="{B4C505D0-C562-9AF8-0A98-FA3D72A37EF1}"/>
                  </a:ext>
                </a:extLst>
              </p:cNvPr>
              <p:cNvPicPr/>
              <p:nvPr/>
            </p:nvPicPr>
            <p:blipFill>
              <a:blip r:embed="rId12"/>
              <a:stretch>
                <a:fillRect/>
              </a:stretch>
            </p:blipFill>
            <p:spPr>
              <a:xfrm>
                <a:off x="1011215" y="4356869"/>
                <a:ext cx="952500" cy="103823"/>
              </a:xfrm>
              <a:prstGeom prst="rect">
                <a:avLst/>
              </a:prstGeom>
            </p:spPr>
          </p:pic>
        </mc:Fallback>
      </mc:AlternateContent>
    </p:spTree>
    <p:extLst>
      <p:ext uri="{BB962C8B-B14F-4D97-AF65-F5344CB8AC3E}">
        <p14:creationId xmlns:p14="http://schemas.microsoft.com/office/powerpoint/2010/main" val="39568117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0BD9A0-D433-FFE7-9941-27213471905B}"/>
              </a:ext>
            </a:extLst>
          </p:cNvPr>
          <p:cNvSpPr>
            <a:spLocks noGrp="1"/>
          </p:cNvSpPr>
          <p:nvPr>
            <p:ph type="body" idx="1"/>
          </p:nvPr>
        </p:nvSpPr>
        <p:spPr>
          <a:xfrm>
            <a:off x="537772" y="401074"/>
            <a:ext cx="7886700" cy="1500187"/>
          </a:xfrm>
          <a:solidFill>
            <a:schemeClr val="accent1"/>
          </a:solidFill>
        </p:spPr>
        <p:txBody>
          <a:bodyPr vert="horz" lIns="91440" tIns="45720" rIns="91440" bIns="45720" rtlCol="0" anchor="t">
            <a:normAutofit/>
          </a:bodyPr>
          <a:lstStyle/>
          <a:p>
            <a:r>
              <a:rPr lang="en-US">
                <a:ea typeface="Calibri"/>
                <a:cs typeface="Calibri"/>
              </a:rPr>
              <a:t>Q3.B.</a:t>
            </a:r>
            <a:r>
              <a:rPr lang="en-US">
                <a:ea typeface="+mn-lt"/>
                <a:cs typeface="+mn-lt"/>
              </a:rPr>
              <a:t>How was high school graduation rates impacted from 2018  to 2021 during the pandemic and did it have an increase or decrease in college admissions?</a:t>
            </a:r>
            <a:r>
              <a:rPr lang="en-US">
                <a:ea typeface="Calibri"/>
                <a:cs typeface="Calibri"/>
              </a:rPr>
              <a:t> </a:t>
            </a:r>
            <a:endParaRPr lang="en-US"/>
          </a:p>
        </p:txBody>
      </p:sp>
      <p:sp>
        <p:nvSpPr>
          <p:cNvPr id="4" name="TextBox 3">
            <a:extLst>
              <a:ext uri="{FF2B5EF4-FFF2-40B4-BE49-F238E27FC236}">
                <a16:creationId xmlns:a16="http://schemas.microsoft.com/office/drawing/2014/main" id="{45DAF042-EA24-2809-5A90-D6C1EFF2CE92}"/>
              </a:ext>
            </a:extLst>
          </p:cNvPr>
          <p:cNvSpPr txBox="1"/>
          <p:nvPr/>
        </p:nvSpPr>
        <p:spPr>
          <a:xfrm>
            <a:off x="2245291" y="2339236"/>
            <a:ext cx="3948830" cy="2585323"/>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We will look at graduation rates from 2018-2021 and compare each year averages to one another to see if there was an increase or decrease during the pandemic. Once we find the averages, we will compare these averages to the average rate of college admissions and see if it had an impact on one another using a dot plot. </a:t>
            </a:r>
          </a:p>
        </p:txBody>
      </p:sp>
    </p:spTree>
    <p:extLst>
      <p:ext uri="{BB962C8B-B14F-4D97-AF65-F5344CB8AC3E}">
        <p14:creationId xmlns:p14="http://schemas.microsoft.com/office/powerpoint/2010/main" val="903728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E5ADD5-D8D9-826F-4B8B-D582E886B8A0}"/>
              </a:ext>
            </a:extLst>
          </p:cNvPr>
          <p:cNvSpPr>
            <a:spLocks noGrp="1"/>
          </p:cNvSpPr>
          <p:nvPr>
            <p:ph type="body" idx="1"/>
          </p:nvPr>
        </p:nvSpPr>
        <p:spPr>
          <a:xfrm>
            <a:off x="627802" y="416731"/>
            <a:ext cx="7886700" cy="1500187"/>
          </a:xfrm>
          <a:solidFill>
            <a:schemeClr val="accent1"/>
          </a:solidFill>
          <a:ln>
            <a:solidFill>
              <a:schemeClr val="accent1"/>
            </a:solidFill>
          </a:ln>
        </p:spPr>
        <p:txBody>
          <a:bodyPr vert="horz" lIns="91440" tIns="45720" rIns="91440" bIns="45720" rtlCol="0" anchor="t">
            <a:normAutofit/>
          </a:bodyPr>
          <a:lstStyle/>
          <a:p>
            <a:pPr algn="ctr"/>
            <a:r>
              <a:rPr lang="en-US">
                <a:ea typeface="Calibri"/>
                <a:cs typeface="Calibri"/>
              </a:rPr>
              <a:t>B. Comparing graduation rates during the pandemic </a:t>
            </a:r>
            <a:endParaRPr lang="en-US"/>
          </a:p>
        </p:txBody>
      </p:sp>
      <p:pic>
        <p:nvPicPr>
          <p:cNvPr id="2" name="Picture 3" descr="Chart, bar chart&#10;&#10;Description automatically generated">
            <a:extLst>
              <a:ext uri="{FF2B5EF4-FFF2-40B4-BE49-F238E27FC236}">
                <a16:creationId xmlns:a16="http://schemas.microsoft.com/office/drawing/2014/main" id="{3F7A0306-BB23-1140-AD89-C5399B7F95D1}"/>
              </a:ext>
            </a:extLst>
          </p:cNvPr>
          <p:cNvPicPr>
            <a:picLocks noChangeAspect="1"/>
          </p:cNvPicPr>
          <p:nvPr/>
        </p:nvPicPr>
        <p:blipFill>
          <a:blip r:embed="rId2"/>
          <a:stretch>
            <a:fillRect/>
          </a:stretch>
        </p:blipFill>
        <p:spPr>
          <a:xfrm>
            <a:off x="628650" y="2447167"/>
            <a:ext cx="5612443" cy="3411987"/>
          </a:xfrm>
          <a:prstGeom prst="rect">
            <a:avLst/>
          </a:prstGeom>
        </p:spPr>
      </p:pic>
      <p:sp>
        <p:nvSpPr>
          <p:cNvPr id="4" name="TextBox 3">
            <a:extLst>
              <a:ext uri="{FF2B5EF4-FFF2-40B4-BE49-F238E27FC236}">
                <a16:creationId xmlns:a16="http://schemas.microsoft.com/office/drawing/2014/main" id="{2B0DC8B4-31FA-2DA6-8A0E-2D66CD844BC4}"/>
              </a:ext>
            </a:extLst>
          </p:cNvPr>
          <p:cNvSpPr txBox="1"/>
          <p:nvPr/>
        </p:nvSpPr>
        <p:spPr>
          <a:xfrm>
            <a:off x="6237962" y="3059482"/>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Insight: We noticed a 10% increase on average in each county when comparing 2018-2021 rates during covid 19. This is shocking because I went to school during the pandemic and found it relatively challenging.  </a:t>
            </a:r>
          </a:p>
        </p:txBody>
      </p:sp>
    </p:spTree>
    <p:extLst>
      <p:ext uri="{BB962C8B-B14F-4D97-AF65-F5344CB8AC3E}">
        <p14:creationId xmlns:p14="http://schemas.microsoft.com/office/powerpoint/2010/main" val="22347119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5789C2-F9BD-794B-6C90-29D050FF7197}"/>
              </a:ext>
            </a:extLst>
          </p:cNvPr>
          <p:cNvSpPr>
            <a:spLocks noGrp="1"/>
          </p:cNvSpPr>
          <p:nvPr>
            <p:ph type="body" idx="1"/>
          </p:nvPr>
        </p:nvSpPr>
        <p:spPr>
          <a:xfrm>
            <a:off x="545600" y="408902"/>
            <a:ext cx="7886700" cy="1500187"/>
          </a:xfrm>
          <a:solidFill>
            <a:schemeClr val="accent1"/>
          </a:solidFill>
        </p:spPr>
        <p:txBody>
          <a:bodyPr vert="horz" lIns="91440" tIns="45720" rIns="91440" bIns="45720" rtlCol="0" anchor="t">
            <a:normAutofit/>
          </a:bodyPr>
          <a:lstStyle/>
          <a:p>
            <a:pPr algn="ctr"/>
            <a:r>
              <a:rPr lang="en-US">
                <a:cs typeface="Calibri"/>
              </a:rPr>
              <a:t>B. Comparing some college rates </a:t>
            </a:r>
          </a:p>
        </p:txBody>
      </p:sp>
      <p:pic>
        <p:nvPicPr>
          <p:cNvPr id="4" name="Picture 4" descr="Chart, bar chart&#10;&#10;Description automatically generated">
            <a:extLst>
              <a:ext uri="{FF2B5EF4-FFF2-40B4-BE49-F238E27FC236}">
                <a16:creationId xmlns:a16="http://schemas.microsoft.com/office/drawing/2014/main" id="{1257B6FB-92D3-7FE0-962D-7714E825687E}"/>
              </a:ext>
            </a:extLst>
          </p:cNvPr>
          <p:cNvPicPr>
            <a:picLocks noChangeAspect="1"/>
          </p:cNvPicPr>
          <p:nvPr/>
        </p:nvPicPr>
        <p:blipFill>
          <a:blip r:embed="rId2"/>
          <a:stretch>
            <a:fillRect/>
          </a:stretch>
        </p:blipFill>
        <p:spPr>
          <a:xfrm>
            <a:off x="126850" y="2331952"/>
            <a:ext cx="5721004" cy="3163693"/>
          </a:xfrm>
          <a:prstGeom prst="rect">
            <a:avLst/>
          </a:prstGeom>
        </p:spPr>
      </p:pic>
      <p:sp>
        <p:nvSpPr>
          <p:cNvPr id="5" name="TextBox 4">
            <a:extLst>
              <a:ext uri="{FF2B5EF4-FFF2-40B4-BE49-F238E27FC236}">
                <a16:creationId xmlns:a16="http://schemas.microsoft.com/office/drawing/2014/main" id="{9DDEFB99-8DDC-3EB6-EEDB-6678DCEF4183}"/>
              </a:ext>
            </a:extLst>
          </p:cNvPr>
          <p:cNvSpPr txBox="1"/>
          <p:nvPr/>
        </p:nvSpPr>
        <p:spPr>
          <a:xfrm>
            <a:off x="6012217" y="324515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Observation:We do notice a small increase in the averages from 2018-2019 but then relatively flattened out.</a:t>
            </a:r>
          </a:p>
        </p:txBody>
      </p:sp>
    </p:spTree>
    <p:extLst>
      <p:ext uri="{BB962C8B-B14F-4D97-AF65-F5344CB8AC3E}">
        <p14:creationId xmlns:p14="http://schemas.microsoft.com/office/powerpoint/2010/main" val="4030896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D78BA5-4661-DAFD-65B8-204CFDC8C9FC}"/>
              </a:ext>
            </a:extLst>
          </p:cNvPr>
          <p:cNvSpPr>
            <a:spLocks noGrp="1"/>
          </p:cNvSpPr>
          <p:nvPr>
            <p:ph type="body" idx="1"/>
          </p:nvPr>
        </p:nvSpPr>
        <p:spPr>
          <a:xfrm>
            <a:off x="627617" y="368009"/>
            <a:ext cx="7886700" cy="1500187"/>
          </a:xfrm>
          <a:solidFill>
            <a:schemeClr val="accent1"/>
          </a:solidFill>
        </p:spPr>
        <p:txBody>
          <a:bodyPr vert="horz" lIns="91440" tIns="45720" rIns="91440" bIns="45720" rtlCol="0" anchor="t">
            <a:normAutofit/>
          </a:bodyPr>
          <a:lstStyle/>
          <a:p>
            <a:pPr algn="ctr"/>
            <a:r>
              <a:rPr lang="en-US">
                <a:cs typeface="Calibri"/>
              </a:rPr>
              <a:t>B. Fitted Line plot </a:t>
            </a:r>
          </a:p>
        </p:txBody>
      </p:sp>
      <p:pic>
        <p:nvPicPr>
          <p:cNvPr id="2" name="Picture 3" descr="Chart, scatter chart&#10;&#10;Description automatically generated">
            <a:extLst>
              <a:ext uri="{FF2B5EF4-FFF2-40B4-BE49-F238E27FC236}">
                <a16:creationId xmlns:a16="http://schemas.microsoft.com/office/drawing/2014/main" id="{2A11BB5C-5754-E9E6-0B2E-A42EECD65AF1}"/>
              </a:ext>
            </a:extLst>
          </p:cNvPr>
          <p:cNvPicPr>
            <a:picLocks noChangeAspect="1"/>
          </p:cNvPicPr>
          <p:nvPr/>
        </p:nvPicPr>
        <p:blipFill>
          <a:blip r:embed="rId2"/>
          <a:stretch>
            <a:fillRect/>
          </a:stretch>
        </p:blipFill>
        <p:spPr>
          <a:xfrm>
            <a:off x="677917" y="2034386"/>
            <a:ext cx="2743200" cy="1764470"/>
          </a:xfrm>
          <a:prstGeom prst="rect">
            <a:avLst/>
          </a:prstGeom>
        </p:spPr>
      </p:pic>
      <p:pic>
        <p:nvPicPr>
          <p:cNvPr id="4" name="Picture 4" descr="Chart, scatter chart&#10;&#10;Description automatically generated">
            <a:extLst>
              <a:ext uri="{FF2B5EF4-FFF2-40B4-BE49-F238E27FC236}">
                <a16:creationId xmlns:a16="http://schemas.microsoft.com/office/drawing/2014/main" id="{DB82771A-24CA-F0AC-A939-01950DE83485}"/>
              </a:ext>
            </a:extLst>
          </p:cNvPr>
          <p:cNvPicPr>
            <a:picLocks noChangeAspect="1"/>
          </p:cNvPicPr>
          <p:nvPr/>
        </p:nvPicPr>
        <p:blipFill>
          <a:blip r:embed="rId3"/>
          <a:stretch>
            <a:fillRect/>
          </a:stretch>
        </p:blipFill>
        <p:spPr>
          <a:xfrm>
            <a:off x="3416060" y="2032028"/>
            <a:ext cx="2743200" cy="1801906"/>
          </a:xfrm>
          <a:prstGeom prst="rect">
            <a:avLst/>
          </a:prstGeom>
        </p:spPr>
      </p:pic>
      <p:pic>
        <p:nvPicPr>
          <p:cNvPr id="5" name="Picture 5" descr="Chart, scatter chart&#10;&#10;Description automatically generated">
            <a:extLst>
              <a:ext uri="{FF2B5EF4-FFF2-40B4-BE49-F238E27FC236}">
                <a16:creationId xmlns:a16="http://schemas.microsoft.com/office/drawing/2014/main" id="{8BB6AAD7-2632-5B1E-55DB-2C37418D1A75}"/>
              </a:ext>
            </a:extLst>
          </p:cNvPr>
          <p:cNvPicPr>
            <a:picLocks noChangeAspect="1"/>
          </p:cNvPicPr>
          <p:nvPr/>
        </p:nvPicPr>
        <p:blipFill>
          <a:blip r:embed="rId4"/>
          <a:stretch>
            <a:fillRect/>
          </a:stretch>
        </p:blipFill>
        <p:spPr>
          <a:xfrm>
            <a:off x="6090745" y="2035066"/>
            <a:ext cx="2743200" cy="1828800"/>
          </a:xfrm>
          <a:prstGeom prst="rect">
            <a:avLst/>
          </a:prstGeom>
        </p:spPr>
      </p:pic>
      <p:pic>
        <p:nvPicPr>
          <p:cNvPr id="6" name="Picture 6" descr="Chart, scatter chart&#10;&#10;Description automatically generated">
            <a:extLst>
              <a:ext uri="{FF2B5EF4-FFF2-40B4-BE49-F238E27FC236}">
                <a16:creationId xmlns:a16="http://schemas.microsoft.com/office/drawing/2014/main" id="{167F2085-3B65-C821-01E5-A18730888B8A}"/>
              </a:ext>
            </a:extLst>
          </p:cNvPr>
          <p:cNvPicPr>
            <a:picLocks noChangeAspect="1"/>
          </p:cNvPicPr>
          <p:nvPr/>
        </p:nvPicPr>
        <p:blipFill>
          <a:blip r:embed="rId5"/>
          <a:stretch>
            <a:fillRect/>
          </a:stretch>
        </p:blipFill>
        <p:spPr>
          <a:xfrm>
            <a:off x="5016674" y="4409945"/>
            <a:ext cx="2743200" cy="1874207"/>
          </a:xfrm>
          <a:prstGeom prst="rect">
            <a:avLst/>
          </a:prstGeom>
        </p:spPr>
      </p:pic>
      <p:sp>
        <p:nvSpPr>
          <p:cNvPr id="7" name="TextBox 6">
            <a:extLst>
              <a:ext uri="{FF2B5EF4-FFF2-40B4-BE49-F238E27FC236}">
                <a16:creationId xmlns:a16="http://schemas.microsoft.com/office/drawing/2014/main" id="{4AEF7408-01AE-9D1F-2888-65AABA06283A}"/>
              </a:ext>
            </a:extLst>
          </p:cNvPr>
          <p:cNvSpPr txBox="1"/>
          <p:nvPr/>
        </p:nvSpPr>
        <p:spPr>
          <a:xfrm>
            <a:off x="718681" y="4100708"/>
            <a:ext cx="2743200" cy="738664"/>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Observation: College rates from 2018-2020 had low confidence levels and low r-sq values. </a:t>
            </a:r>
            <a:endParaRPr lang="en-US" sz="1400">
              <a:ea typeface="Calibri"/>
              <a:cs typeface="Calibri"/>
            </a:endParaRPr>
          </a:p>
        </p:txBody>
      </p:sp>
      <p:cxnSp>
        <p:nvCxnSpPr>
          <p:cNvPr id="8" name="Straight Arrow Connector 7">
            <a:extLst>
              <a:ext uri="{FF2B5EF4-FFF2-40B4-BE49-F238E27FC236}">
                <a16:creationId xmlns:a16="http://schemas.microsoft.com/office/drawing/2014/main" id="{D1E89A71-C6C6-708B-4B30-1575AA0488B0}"/>
              </a:ext>
            </a:extLst>
          </p:cNvPr>
          <p:cNvCxnSpPr/>
          <p:nvPr/>
        </p:nvCxnSpPr>
        <p:spPr>
          <a:xfrm flipV="1">
            <a:off x="3466970" y="3825527"/>
            <a:ext cx="2773731" cy="349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8B7683-DC77-DFD8-CB0E-8A23A816EDC6}"/>
              </a:ext>
            </a:extLst>
          </p:cNvPr>
          <p:cNvCxnSpPr/>
          <p:nvPr/>
        </p:nvCxnSpPr>
        <p:spPr>
          <a:xfrm flipV="1">
            <a:off x="3061831" y="3690481"/>
            <a:ext cx="765654" cy="389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E0CFF62-499A-DACC-6802-11AB68A1E50D}"/>
              </a:ext>
            </a:extLst>
          </p:cNvPr>
          <p:cNvCxnSpPr/>
          <p:nvPr/>
        </p:nvCxnSpPr>
        <p:spPr>
          <a:xfrm flipH="1" flipV="1">
            <a:off x="2420264" y="3762897"/>
            <a:ext cx="83767" cy="283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1B011AD-D87C-CE48-1251-4BE323101E3F}"/>
              </a:ext>
            </a:extLst>
          </p:cNvPr>
          <p:cNvSpPr txBox="1"/>
          <p:nvPr/>
        </p:nvSpPr>
        <p:spPr>
          <a:xfrm>
            <a:off x="722596" y="5423770"/>
            <a:ext cx="2743200" cy="830997"/>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When comparing these in 2021 there was a high level of confidence and a  higher r-sq vale when compared to previous years. </a:t>
            </a:r>
          </a:p>
        </p:txBody>
      </p:sp>
      <p:cxnSp>
        <p:nvCxnSpPr>
          <p:cNvPr id="12" name="Straight Arrow Connector 11">
            <a:extLst>
              <a:ext uri="{FF2B5EF4-FFF2-40B4-BE49-F238E27FC236}">
                <a16:creationId xmlns:a16="http://schemas.microsoft.com/office/drawing/2014/main" id="{58A9132A-D84E-FA4B-9D2D-9F9A47DF3287}"/>
              </a:ext>
            </a:extLst>
          </p:cNvPr>
          <p:cNvCxnSpPr/>
          <p:nvPr/>
        </p:nvCxnSpPr>
        <p:spPr>
          <a:xfrm flipV="1">
            <a:off x="3470884" y="5140760"/>
            <a:ext cx="1603331" cy="463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781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C38FCF-996E-43F9-CD24-58354ED15E08}"/>
              </a:ext>
            </a:extLst>
          </p:cNvPr>
          <p:cNvSpPr>
            <a:spLocks noGrp="1"/>
          </p:cNvSpPr>
          <p:nvPr>
            <p:ph type="body" idx="1"/>
          </p:nvPr>
        </p:nvSpPr>
        <p:spPr>
          <a:xfrm>
            <a:off x="627802" y="361930"/>
            <a:ext cx="7886700" cy="1500187"/>
          </a:xfrm>
          <a:solidFill>
            <a:schemeClr val="accent1"/>
          </a:solidFill>
        </p:spPr>
        <p:txBody>
          <a:bodyPr vert="horz" lIns="91440" tIns="45720" rIns="91440" bIns="45720" rtlCol="0" anchor="t">
            <a:normAutofit fontScale="92500" lnSpcReduction="10000"/>
          </a:bodyPr>
          <a:lstStyle/>
          <a:p>
            <a:r>
              <a:rPr lang="en-US">
                <a:ea typeface="Calibri"/>
                <a:cs typeface="Calibri"/>
              </a:rPr>
              <a:t>C. The State of Michigan has an 78.84% age group population ≥ to 18 years old and an 18.82% age group population ≥ 65 years old. The fully vaccination rate for ≥18 is 69.3% and for ≥65 it is 88%. An observer in Michigan sees someone with a vaccination card. what is the probability, they are in the population group ≥ 18 ?</a:t>
            </a:r>
            <a:endParaRPr lang="en-US">
              <a:cs typeface="Calibri"/>
            </a:endParaRPr>
          </a:p>
        </p:txBody>
      </p:sp>
      <p:pic>
        <p:nvPicPr>
          <p:cNvPr id="2" name="Picture 3" descr="Text, letter&#10;&#10;Description automatically generated">
            <a:extLst>
              <a:ext uri="{FF2B5EF4-FFF2-40B4-BE49-F238E27FC236}">
                <a16:creationId xmlns:a16="http://schemas.microsoft.com/office/drawing/2014/main" id="{6C0410E2-0665-9699-F995-A131D1EA0290}"/>
              </a:ext>
            </a:extLst>
          </p:cNvPr>
          <p:cNvPicPr>
            <a:picLocks noChangeAspect="1"/>
          </p:cNvPicPr>
          <p:nvPr/>
        </p:nvPicPr>
        <p:blipFill>
          <a:blip r:embed="rId2"/>
          <a:stretch>
            <a:fillRect/>
          </a:stretch>
        </p:blipFill>
        <p:spPr>
          <a:xfrm>
            <a:off x="831703" y="2487798"/>
            <a:ext cx="4656478" cy="2688136"/>
          </a:xfrm>
          <a:prstGeom prst="rect">
            <a:avLst/>
          </a:prstGeom>
        </p:spPr>
      </p:pic>
      <p:sp>
        <p:nvSpPr>
          <p:cNvPr id="4" name="Arrow: Right 3">
            <a:extLst>
              <a:ext uri="{FF2B5EF4-FFF2-40B4-BE49-F238E27FC236}">
                <a16:creationId xmlns:a16="http://schemas.microsoft.com/office/drawing/2014/main" id="{1D5A52C2-AFB2-721F-169E-67D953C622B4}"/>
              </a:ext>
            </a:extLst>
          </p:cNvPr>
          <p:cNvSpPr/>
          <p:nvPr/>
        </p:nvSpPr>
        <p:spPr>
          <a:xfrm>
            <a:off x="5711178" y="3554635"/>
            <a:ext cx="978595" cy="485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203657-B9F4-E110-BCC4-D42849460E30}"/>
              </a:ext>
            </a:extLst>
          </p:cNvPr>
          <p:cNvSpPr txBox="1"/>
          <p:nvPr/>
        </p:nvSpPr>
        <p:spPr>
          <a:xfrm>
            <a:off x="6752703" y="2936179"/>
            <a:ext cx="2046440" cy="2031325"/>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probability that the observer sees someone who is vaccinated and in the population group of </a:t>
            </a:r>
            <a:r>
              <a:rPr lang="en-US">
                <a:ea typeface="+mn-lt"/>
                <a:cs typeface="+mn-lt"/>
              </a:rPr>
              <a:t>≥ 18 is a 76.7%. </a:t>
            </a:r>
            <a:endParaRPr lang="en-US">
              <a:cs typeface="Calibri"/>
            </a:endParaRPr>
          </a:p>
        </p:txBody>
      </p:sp>
      <p:sp>
        <p:nvSpPr>
          <p:cNvPr id="6" name="TextBox 5">
            <a:extLst>
              <a:ext uri="{FF2B5EF4-FFF2-40B4-BE49-F238E27FC236}">
                <a16:creationId xmlns:a16="http://schemas.microsoft.com/office/drawing/2014/main" id="{8FB3D085-0510-41F7-6ABC-590835262DB4}"/>
              </a:ext>
            </a:extLst>
          </p:cNvPr>
          <p:cNvSpPr txBox="1"/>
          <p:nvPr/>
        </p:nvSpPr>
        <p:spPr>
          <a:xfrm>
            <a:off x="1376299" y="5282853"/>
            <a:ext cx="3330356"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P(18) =  </a:t>
            </a:r>
            <a:r>
              <a:rPr lang="en-US" sz="900">
                <a:ea typeface="+mn-lt"/>
                <a:cs typeface="+mn-lt"/>
              </a:rPr>
              <a:t>age group population ≥</a:t>
            </a:r>
            <a:r>
              <a:rPr lang="en-US" sz="900"/>
              <a:t> 18 </a:t>
            </a:r>
            <a:endParaRPr lang="en-US" sz="900">
              <a:cs typeface="Calibri"/>
            </a:endParaRPr>
          </a:p>
          <a:p>
            <a:r>
              <a:rPr lang="en-US" sz="900">
                <a:cs typeface="Calibri"/>
              </a:rPr>
              <a:t>P(65) = age group population </a:t>
            </a:r>
            <a:r>
              <a:rPr lang="en-US" sz="900">
                <a:ea typeface="+mn-lt"/>
                <a:cs typeface="+mn-lt"/>
              </a:rPr>
              <a:t>≥ 65</a:t>
            </a:r>
          </a:p>
          <a:p>
            <a:r>
              <a:rPr lang="en-US" sz="900">
                <a:cs typeface="Calibri"/>
              </a:rPr>
              <a:t>P(FV/18) = age group population </a:t>
            </a:r>
            <a:r>
              <a:rPr lang="en-US" sz="900">
                <a:ea typeface="+mn-lt"/>
                <a:cs typeface="+mn-lt"/>
              </a:rPr>
              <a:t>≥ 18 that is fully vaccinated </a:t>
            </a:r>
          </a:p>
          <a:p>
            <a:r>
              <a:rPr lang="en-US" sz="900">
                <a:cs typeface="Calibri"/>
              </a:rPr>
              <a:t>P(FV/65)= age group population </a:t>
            </a:r>
            <a:r>
              <a:rPr lang="en-US" sz="900">
                <a:ea typeface="+mn-lt"/>
                <a:cs typeface="+mn-lt"/>
              </a:rPr>
              <a:t>≥ 65 that is fully vaccinated </a:t>
            </a:r>
          </a:p>
          <a:p>
            <a:endParaRPr lang="en-US" sz="900">
              <a:cs typeface="Calibri"/>
            </a:endParaRPr>
          </a:p>
        </p:txBody>
      </p:sp>
    </p:spTree>
    <p:extLst>
      <p:ext uri="{BB962C8B-B14F-4D97-AF65-F5344CB8AC3E}">
        <p14:creationId xmlns:p14="http://schemas.microsoft.com/office/powerpoint/2010/main" val="3597850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A474DF-8AAE-CDF2-D453-DFA5C53180A6}"/>
              </a:ext>
            </a:extLst>
          </p:cNvPr>
          <p:cNvSpPr>
            <a:spLocks noGrp="1"/>
          </p:cNvSpPr>
          <p:nvPr>
            <p:ph type="body" idx="1"/>
          </p:nvPr>
        </p:nvSpPr>
        <p:spPr>
          <a:xfrm>
            <a:off x="553429" y="307128"/>
            <a:ext cx="7886700" cy="4647350"/>
          </a:xfrm>
        </p:spPr>
        <p:txBody>
          <a:bodyPr vert="horz" lIns="91440" tIns="45720" rIns="91440" bIns="45720" rtlCol="0" anchor="t">
            <a:normAutofit lnSpcReduction="10000"/>
          </a:bodyPr>
          <a:lstStyle/>
          <a:p>
            <a:r>
              <a:rPr lang="en-US">
                <a:cs typeface="Calibri"/>
              </a:rPr>
              <a:t>Query 4:</a:t>
            </a:r>
            <a:endParaRPr lang="en-US"/>
          </a:p>
          <a:p>
            <a:pPr marL="457200" indent="-457200">
              <a:buAutoNum type="alphaUcPeriod"/>
            </a:pPr>
            <a:r>
              <a:rPr lang="en-US">
                <a:ea typeface="+mn-lt"/>
                <a:cs typeface="+mn-lt"/>
              </a:rPr>
              <a:t>How did premature deaths by cancer, heart disease, accidents, and lower respiratory disease change over the course of the pandemic when comparing years 2018 to 2021?</a:t>
            </a:r>
          </a:p>
          <a:p>
            <a:pPr marL="457200" indent="-457200">
              <a:buAutoNum type="alphaUcPeriod"/>
            </a:pPr>
            <a:r>
              <a:rPr lang="en-US">
                <a:ea typeface="+mn-lt"/>
                <a:cs typeface="+mn-lt"/>
              </a:rPr>
              <a:t> Was there a significant uptick in premature deaths and if so, which category contributed to the least deaths? </a:t>
            </a:r>
          </a:p>
          <a:p>
            <a:pPr marL="457200" indent="-457200">
              <a:buAutoNum type="alphaUcPeriod"/>
            </a:pPr>
            <a:r>
              <a:rPr lang="en-US">
                <a:ea typeface="+mn-lt"/>
                <a:cs typeface="+mn-lt"/>
              </a:rPr>
              <a:t>The distribution of lower respiratory disease is normal. Let X be a random sample from premature deaths in 2019. Total deaths by lower respiratory is To and is normally distributed. What is the probability that someone dies from lower respiratory disease between averages of Oakland and Wayne county in 2019?</a:t>
            </a:r>
            <a:br>
              <a:rPr lang="en-US">
                <a:ea typeface="+mn-lt"/>
                <a:cs typeface="+mn-lt"/>
              </a:rPr>
            </a:br>
            <a:endParaRPr lang="en-US">
              <a:ea typeface="+mn-lt"/>
              <a:cs typeface="+mn-lt"/>
            </a:endParaRPr>
          </a:p>
          <a:p>
            <a:pPr marL="457200" indent="-457200">
              <a:buAutoNum type="alphaUcPeriod"/>
            </a:pPr>
            <a:endParaRPr lang="en-US">
              <a:cs typeface="Calibri"/>
            </a:endParaRPr>
          </a:p>
          <a:p>
            <a:endParaRPr lang="en-US">
              <a:cs typeface="Calibri"/>
            </a:endParaRPr>
          </a:p>
          <a:p>
            <a:pPr marL="457200" indent="-457200">
              <a:buAutoNum type="alphaUcPeriod"/>
            </a:pPr>
            <a:endParaRPr lang="en-US">
              <a:cs typeface="Calibri"/>
            </a:endParaRPr>
          </a:p>
        </p:txBody>
      </p:sp>
    </p:spTree>
    <p:extLst>
      <p:ext uri="{BB962C8B-B14F-4D97-AF65-F5344CB8AC3E}">
        <p14:creationId xmlns:p14="http://schemas.microsoft.com/office/powerpoint/2010/main" val="1991284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70797C-FF7B-0014-43FE-ABA2324FB6E0}"/>
              </a:ext>
            </a:extLst>
          </p:cNvPr>
          <p:cNvSpPr>
            <a:spLocks noGrp="1"/>
          </p:cNvSpPr>
          <p:nvPr>
            <p:ph type="body" idx="1"/>
          </p:nvPr>
        </p:nvSpPr>
        <p:spPr>
          <a:xfrm>
            <a:off x="843093" y="393245"/>
            <a:ext cx="7886700" cy="1500187"/>
          </a:xfrm>
          <a:solidFill>
            <a:schemeClr val="accent2">
              <a:lumMod val="20000"/>
              <a:lumOff val="80000"/>
            </a:schemeClr>
          </a:solidFill>
        </p:spPr>
        <p:txBody>
          <a:bodyPr vert="horz" lIns="91440" tIns="45720" rIns="91440" bIns="45720" rtlCol="0" anchor="t">
            <a:normAutofit/>
          </a:bodyPr>
          <a:lstStyle/>
          <a:p>
            <a:pPr marL="457200" indent="-457200">
              <a:buAutoNum type="alphaUcPeriod"/>
            </a:pPr>
            <a:r>
              <a:rPr lang="en-US">
                <a:cs typeface="Calibri"/>
              </a:rPr>
              <a:t>A.</a:t>
            </a:r>
            <a:r>
              <a:rPr lang="en-US">
                <a:ea typeface="+mn-lt"/>
                <a:cs typeface="+mn-lt"/>
              </a:rPr>
              <a:t> How did premature deaths by cancer, heart disease, accidents, and lower respiratory disease change over the course of the pandemic when comparing years 2018 to 2021?</a:t>
            </a:r>
          </a:p>
          <a:p>
            <a:endParaRPr lang="en-US">
              <a:cs typeface="Calibri"/>
            </a:endParaRPr>
          </a:p>
        </p:txBody>
      </p:sp>
      <p:sp>
        <p:nvSpPr>
          <p:cNvPr id="4" name="TextBox 3">
            <a:extLst>
              <a:ext uri="{FF2B5EF4-FFF2-40B4-BE49-F238E27FC236}">
                <a16:creationId xmlns:a16="http://schemas.microsoft.com/office/drawing/2014/main" id="{74AB699E-9F91-8274-9345-6435B48E81B3}"/>
              </a:ext>
            </a:extLst>
          </p:cNvPr>
          <p:cNvSpPr txBox="1"/>
          <p:nvPr/>
        </p:nvSpPr>
        <p:spPr>
          <a:xfrm>
            <a:off x="3020339" y="2730674"/>
            <a:ext cx="2743200" cy="2308324"/>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We will start by comparing premature deaths in categories such as  : cancer, heart disease, accidents, and lower respiratory disease to the following pre/post pandemic years of 2018-2021.</a:t>
            </a:r>
          </a:p>
        </p:txBody>
      </p:sp>
    </p:spTree>
    <p:extLst>
      <p:ext uri="{BB962C8B-B14F-4D97-AF65-F5344CB8AC3E}">
        <p14:creationId xmlns:p14="http://schemas.microsoft.com/office/powerpoint/2010/main" val="325950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Map&#10;&#10;Description automatically generated">
            <a:extLst>
              <a:ext uri="{FF2B5EF4-FFF2-40B4-BE49-F238E27FC236}">
                <a16:creationId xmlns:a16="http://schemas.microsoft.com/office/drawing/2014/main" id="{77ED88EF-D4BF-EB34-3BC1-972399542403}"/>
              </a:ext>
            </a:extLst>
          </p:cNvPr>
          <p:cNvPicPr>
            <a:picLocks noGrp="1" noChangeAspect="1"/>
          </p:cNvPicPr>
          <p:nvPr>
            <p:ph idx="1"/>
          </p:nvPr>
        </p:nvPicPr>
        <p:blipFill rotWithShape="1">
          <a:blip r:embed="rId2"/>
          <a:srcRect l="24433" t="17536" r="12683" b="11374"/>
          <a:stretch/>
        </p:blipFill>
        <p:spPr>
          <a:xfrm>
            <a:off x="-3407" y="38751"/>
            <a:ext cx="4420282" cy="2798948"/>
          </a:xfrm>
        </p:spPr>
      </p:pic>
      <p:pic>
        <p:nvPicPr>
          <p:cNvPr id="7" name="Picture 4" descr="Map&#10;&#10;Description automatically generated">
            <a:extLst>
              <a:ext uri="{FF2B5EF4-FFF2-40B4-BE49-F238E27FC236}">
                <a16:creationId xmlns:a16="http://schemas.microsoft.com/office/drawing/2014/main" id="{BA1A0A7C-3373-B062-585D-C689DB23FEE5}"/>
              </a:ext>
            </a:extLst>
          </p:cNvPr>
          <p:cNvPicPr>
            <a:picLocks noChangeAspect="1"/>
          </p:cNvPicPr>
          <p:nvPr/>
        </p:nvPicPr>
        <p:blipFill rotWithShape="1">
          <a:blip r:embed="rId3"/>
          <a:srcRect l="24700" t="17290" r="13351" b="16589"/>
          <a:stretch/>
        </p:blipFill>
        <p:spPr>
          <a:xfrm>
            <a:off x="-3408" y="2833860"/>
            <a:ext cx="4270571" cy="2599730"/>
          </a:xfrm>
          <a:prstGeom prst="rect">
            <a:avLst/>
          </a:prstGeom>
        </p:spPr>
      </p:pic>
      <p:sp>
        <p:nvSpPr>
          <p:cNvPr id="8" name="Rectangle: Rounded Corners 7">
            <a:extLst>
              <a:ext uri="{FF2B5EF4-FFF2-40B4-BE49-F238E27FC236}">
                <a16:creationId xmlns:a16="http://schemas.microsoft.com/office/drawing/2014/main" id="{0E0B8FE9-60A9-4FC4-28E3-C26690FF1501}"/>
              </a:ext>
            </a:extLst>
          </p:cNvPr>
          <p:cNvSpPr/>
          <p:nvPr/>
        </p:nvSpPr>
        <p:spPr>
          <a:xfrm>
            <a:off x="4783628" y="735712"/>
            <a:ext cx="4032942" cy="3443974"/>
          </a:xfrm>
          <a:prstGeom prst="roundRect">
            <a:avLst/>
          </a:prstGeom>
          <a:solidFill>
            <a:srgbClr val="F20505">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Conclusion: 2020 (during COVID-19) suicide rates had decreased when compared to 2019 (pre COVID-19) suicide rates. That does not mean every state had a decreased rate however, the total trend for all states together had gotten lower in 2020 (during COVID-19).</a:t>
            </a:r>
            <a:endParaRPr lang="en-US"/>
          </a:p>
        </p:txBody>
      </p:sp>
    </p:spTree>
    <p:extLst>
      <p:ext uri="{BB962C8B-B14F-4D97-AF65-F5344CB8AC3E}">
        <p14:creationId xmlns:p14="http://schemas.microsoft.com/office/powerpoint/2010/main" val="42858094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BB39BD-AEC1-14EE-1AAE-217D283ED39A}"/>
              </a:ext>
            </a:extLst>
          </p:cNvPr>
          <p:cNvSpPr>
            <a:spLocks noGrp="1"/>
          </p:cNvSpPr>
          <p:nvPr>
            <p:ph type="body" idx="1"/>
          </p:nvPr>
        </p:nvSpPr>
        <p:spPr>
          <a:xfrm>
            <a:off x="627802" y="401074"/>
            <a:ext cx="7886700" cy="1500187"/>
          </a:xfrm>
          <a:solidFill>
            <a:schemeClr val="accent2">
              <a:lumMod val="20000"/>
              <a:lumOff val="80000"/>
            </a:schemeClr>
          </a:solidFill>
        </p:spPr>
        <p:txBody>
          <a:bodyPr vert="horz" lIns="91440" tIns="45720" rIns="91440" bIns="45720" rtlCol="0" anchor="t">
            <a:normAutofit/>
          </a:bodyPr>
          <a:lstStyle/>
          <a:p>
            <a:pPr algn="ctr"/>
            <a:r>
              <a:rPr lang="en-US">
                <a:cs typeface="Calibri"/>
              </a:rPr>
              <a:t>A. Comparing cancer related deaths during covid 19</a:t>
            </a:r>
          </a:p>
        </p:txBody>
      </p:sp>
      <p:pic>
        <p:nvPicPr>
          <p:cNvPr id="4" name="Picture 4" descr="Chart, timeline, bar chart&#10;&#10;Description automatically generated">
            <a:extLst>
              <a:ext uri="{FF2B5EF4-FFF2-40B4-BE49-F238E27FC236}">
                <a16:creationId xmlns:a16="http://schemas.microsoft.com/office/drawing/2014/main" id="{4828A7CA-4499-F9FD-D799-4C7584661D91}"/>
              </a:ext>
            </a:extLst>
          </p:cNvPr>
          <p:cNvPicPr>
            <a:picLocks noChangeAspect="1"/>
          </p:cNvPicPr>
          <p:nvPr/>
        </p:nvPicPr>
        <p:blipFill>
          <a:blip r:embed="rId2"/>
          <a:stretch>
            <a:fillRect/>
          </a:stretch>
        </p:blipFill>
        <p:spPr>
          <a:xfrm>
            <a:off x="84551" y="2457941"/>
            <a:ext cx="6344433" cy="3022489"/>
          </a:xfrm>
          <a:prstGeom prst="rect">
            <a:avLst/>
          </a:prstGeom>
        </p:spPr>
      </p:pic>
      <p:sp>
        <p:nvSpPr>
          <p:cNvPr id="5" name="TextBox 4">
            <a:extLst>
              <a:ext uri="{FF2B5EF4-FFF2-40B4-BE49-F238E27FC236}">
                <a16:creationId xmlns:a16="http://schemas.microsoft.com/office/drawing/2014/main" id="{C1EC8DF3-9F5B-7B88-F7B8-23793E524808}"/>
              </a:ext>
            </a:extLst>
          </p:cNvPr>
          <p:cNvSpPr txBox="1"/>
          <p:nvPr/>
        </p:nvSpPr>
        <p:spPr>
          <a:xfrm>
            <a:off x="3591839" y="2926394"/>
            <a:ext cx="2743200" cy="830997"/>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Observation: We notice that Clinton county had the lowest cancer related deaths in all the years when compared to the average.</a:t>
            </a:r>
          </a:p>
        </p:txBody>
      </p:sp>
      <p:sp>
        <p:nvSpPr>
          <p:cNvPr id="6" name="TextBox 5">
            <a:extLst>
              <a:ext uri="{FF2B5EF4-FFF2-40B4-BE49-F238E27FC236}">
                <a16:creationId xmlns:a16="http://schemas.microsoft.com/office/drawing/2014/main" id="{83F69217-1075-B1EE-0F98-A31E5B7A0CC5}"/>
              </a:ext>
            </a:extLst>
          </p:cNvPr>
          <p:cNvSpPr txBox="1"/>
          <p:nvPr/>
        </p:nvSpPr>
        <p:spPr>
          <a:xfrm>
            <a:off x="5230008" y="5543159"/>
            <a:ext cx="2743200" cy="461665"/>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Observation: Wayne county has the highest rate of premature cancer deaths. </a:t>
            </a:r>
          </a:p>
        </p:txBody>
      </p:sp>
      <p:cxnSp>
        <p:nvCxnSpPr>
          <p:cNvPr id="7" name="Straight Arrow Connector 6">
            <a:extLst>
              <a:ext uri="{FF2B5EF4-FFF2-40B4-BE49-F238E27FC236}">
                <a16:creationId xmlns:a16="http://schemas.microsoft.com/office/drawing/2014/main" id="{01CCD9C9-51B2-398E-58A8-09248D09E31E}"/>
              </a:ext>
            </a:extLst>
          </p:cNvPr>
          <p:cNvCxnSpPr/>
          <p:nvPr/>
        </p:nvCxnSpPr>
        <p:spPr>
          <a:xfrm flipH="1" flipV="1">
            <a:off x="5248406" y="4442043"/>
            <a:ext cx="1626035" cy="1105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B99911-2FB0-E4B3-F589-19C2A46012C8}"/>
              </a:ext>
            </a:extLst>
          </p:cNvPr>
          <p:cNvCxnSpPr/>
          <p:nvPr/>
        </p:nvCxnSpPr>
        <p:spPr>
          <a:xfrm flipH="1">
            <a:off x="1038486" y="3067703"/>
            <a:ext cx="2553744" cy="45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3772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9505E6-B83B-6FE1-0A1E-3B9B3CDB2DC4}"/>
              </a:ext>
            </a:extLst>
          </p:cNvPr>
          <p:cNvSpPr>
            <a:spLocks noGrp="1"/>
          </p:cNvSpPr>
          <p:nvPr>
            <p:ph type="body" idx="1"/>
          </p:nvPr>
        </p:nvSpPr>
        <p:spPr>
          <a:xfrm>
            <a:off x="717833" y="330615"/>
            <a:ext cx="7886700" cy="1500187"/>
          </a:xfrm>
          <a:solidFill>
            <a:schemeClr val="accent2">
              <a:lumMod val="20000"/>
              <a:lumOff val="80000"/>
            </a:schemeClr>
          </a:solidFill>
        </p:spPr>
        <p:txBody>
          <a:bodyPr vert="horz" lIns="91440" tIns="45720" rIns="91440" bIns="45720" rtlCol="0" anchor="t">
            <a:normAutofit/>
          </a:bodyPr>
          <a:lstStyle/>
          <a:p>
            <a:pPr algn="ctr"/>
            <a:r>
              <a:rPr lang="en-US">
                <a:cs typeface="Calibri"/>
              </a:rPr>
              <a:t>A.  Comparing heart disease related deaths during covid 19</a:t>
            </a:r>
          </a:p>
        </p:txBody>
      </p:sp>
      <p:pic>
        <p:nvPicPr>
          <p:cNvPr id="4" name="Picture 4" descr="Chart, bar chart&#10;&#10;Description automatically generated">
            <a:extLst>
              <a:ext uri="{FF2B5EF4-FFF2-40B4-BE49-F238E27FC236}">
                <a16:creationId xmlns:a16="http://schemas.microsoft.com/office/drawing/2014/main" id="{A8852497-E379-26B2-6855-C620DFA01D9C}"/>
              </a:ext>
            </a:extLst>
          </p:cNvPr>
          <p:cNvPicPr>
            <a:picLocks noChangeAspect="1"/>
          </p:cNvPicPr>
          <p:nvPr/>
        </p:nvPicPr>
        <p:blipFill>
          <a:blip r:embed="rId2"/>
          <a:stretch>
            <a:fillRect/>
          </a:stretch>
        </p:blipFill>
        <p:spPr>
          <a:xfrm>
            <a:off x="953544" y="1922173"/>
            <a:ext cx="5111401" cy="3185886"/>
          </a:xfrm>
          <a:prstGeom prst="rect">
            <a:avLst/>
          </a:prstGeom>
        </p:spPr>
      </p:pic>
      <p:cxnSp>
        <p:nvCxnSpPr>
          <p:cNvPr id="5" name="Straight Arrow Connector 4">
            <a:extLst>
              <a:ext uri="{FF2B5EF4-FFF2-40B4-BE49-F238E27FC236}">
                <a16:creationId xmlns:a16="http://schemas.microsoft.com/office/drawing/2014/main" id="{3E824081-D26E-AFC8-B2E5-F0253CA15443}"/>
              </a:ext>
            </a:extLst>
          </p:cNvPr>
          <p:cNvCxnSpPr/>
          <p:nvPr/>
        </p:nvCxnSpPr>
        <p:spPr>
          <a:xfrm flipV="1">
            <a:off x="3230150" y="2570968"/>
            <a:ext cx="3317830" cy="244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AC016C9-C36A-1E00-F002-C396BAA3ECC9}"/>
              </a:ext>
            </a:extLst>
          </p:cNvPr>
          <p:cNvSpPr txBox="1"/>
          <p:nvPr/>
        </p:nvSpPr>
        <p:spPr>
          <a:xfrm>
            <a:off x="6506097" y="2325535"/>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Observation: Wayne county has significantly higher rates than other counties with rising rates of heart disease death in 2018-2020, with Clinton county being the lowest with decreasing death rates from 2018-2020.</a:t>
            </a:r>
          </a:p>
        </p:txBody>
      </p:sp>
      <p:cxnSp>
        <p:nvCxnSpPr>
          <p:cNvPr id="7" name="Straight Arrow Connector 6">
            <a:extLst>
              <a:ext uri="{FF2B5EF4-FFF2-40B4-BE49-F238E27FC236}">
                <a16:creationId xmlns:a16="http://schemas.microsoft.com/office/drawing/2014/main" id="{5715B6D5-1F8E-13AF-473D-5C94368B7C83}"/>
              </a:ext>
            </a:extLst>
          </p:cNvPr>
          <p:cNvCxnSpPr/>
          <p:nvPr/>
        </p:nvCxnSpPr>
        <p:spPr>
          <a:xfrm flipV="1">
            <a:off x="5234313" y="3878372"/>
            <a:ext cx="1301924" cy="49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4849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37E90B-11C2-04C7-17FC-8FC628FD8944}"/>
              </a:ext>
            </a:extLst>
          </p:cNvPr>
          <p:cNvSpPr>
            <a:spLocks noGrp="1"/>
          </p:cNvSpPr>
          <p:nvPr>
            <p:ph type="body" idx="1"/>
          </p:nvPr>
        </p:nvSpPr>
        <p:spPr>
          <a:xfrm>
            <a:off x="627802" y="401074"/>
            <a:ext cx="7886700" cy="1500187"/>
          </a:xfrm>
          <a:solidFill>
            <a:schemeClr val="accent2">
              <a:lumMod val="20000"/>
              <a:lumOff val="80000"/>
            </a:schemeClr>
          </a:solidFill>
        </p:spPr>
        <p:txBody>
          <a:bodyPr vert="horz" lIns="91440" tIns="45720" rIns="91440" bIns="45720" rtlCol="0" anchor="t">
            <a:normAutofit/>
          </a:bodyPr>
          <a:lstStyle/>
          <a:p>
            <a:pPr algn="ctr"/>
            <a:r>
              <a:rPr lang="en-US">
                <a:cs typeface="Calibri"/>
              </a:rPr>
              <a:t>A. Comparing accident-related deaths during covid 19</a:t>
            </a:r>
          </a:p>
        </p:txBody>
      </p:sp>
      <p:pic>
        <p:nvPicPr>
          <p:cNvPr id="4" name="Picture 4" descr="Chart, bar chart&#10;&#10;Description automatically generated">
            <a:extLst>
              <a:ext uri="{FF2B5EF4-FFF2-40B4-BE49-F238E27FC236}">
                <a16:creationId xmlns:a16="http://schemas.microsoft.com/office/drawing/2014/main" id="{0AD14420-3707-92F3-2393-2C61C9CE3A71}"/>
              </a:ext>
            </a:extLst>
          </p:cNvPr>
          <p:cNvPicPr>
            <a:picLocks noChangeAspect="1"/>
          </p:cNvPicPr>
          <p:nvPr/>
        </p:nvPicPr>
        <p:blipFill>
          <a:blip r:embed="rId2"/>
          <a:stretch>
            <a:fillRect/>
          </a:stretch>
        </p:blipFill>
        <p:spPr>
          <a:xfrm>
            <a:off x="195054" y="2217587"/>
            <a:ext cx="6731955" cy="2770048"/>
          </a:xfrm>
          <a:prstGeom prst="rect">
            <a:avLst/>
          </a:prstGeom>
        </p:spPr>
      </p:pic>
      <p:sp>
        <p:nvSpPr>
          <p:cNvPr id="5" name="TextBox 4">
            <a:extLst>
              <a:ext uri="{FF2B5EF4-FFF2-40B4-BE49-F238E27FC236}">
                <a16:creationId xmlns:a16="http://schemas.microsoft.com/office/drawing/2014/main" id="{CAB7AAED-3BB7-1835-0A54-14043E3507FE}"/>
              </a:ext>
            </a:extLst>
          </p:cNvPr>
          <p:cNvSpPr txBox="1"/>
          <p:nvPr/>
        </p:nvSpPr>
        <p:spPr>
          <a:xfrm>
            <a:off x="3729946" y="4982958"/>
            <a:ext cx="2743200" cy="1323439"/>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Observation: County averages does go up from 2018-2021 , with Wayne county having the highest accident-related deaths.</a:t>
            </a:r>
            <a:endParaRPr lang="en-US" sz="1600">
              <a:cs typeface="Calibri"/>
            </a:endParaRPr>
          </a:p>
        </p:txBody>
      </p:sp>
    </p:spTree>
    <p:extLst>
      <p:ext uri="{BB962C8B-B14F-4D97-AF65-F5344CB8AC3E}">
        <p14:creationId xmlns:p14="http://schemas.microsoft.com/office/powerpoint/2010/main" val="12664519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D180C5-C2B8-8257-2A27-F05032293FCA}"/>
              </a:ext>
            </a:extLst>
          </p:cNvPr>
          <p:cNvSpPr>
            <a:spLocks noGrp="1"/>
          </p:cNvSpPr>
          <p:nvPr>
            <p:ph type="body" idx="1"/>
          </p:nvPr>
        </p:nvSpPr>
        <p:spPr>
          <a:xfrm>
            <a:off x="627617" y="397842"/>
            <a:ext cx="7886700" cy="1500187"/>
          </a:xfrm>
          <a:solidFill>
            <a:schemeClr val="accent2">
              <a:lumMod val="20000"/>
              <a:lumOff val="80000"/>
            </a:schemeClr>
          </a:solidFill>
        </p:spPr>
        <p:txBody>
          <a:bodyPr vert="horz" lIns="91440" tIns="45720" rIns="91440" bIns="45720" rtlCol="0" anchor="t">
            <a:normAutofit/>
          </a:bodyPr>
          <a:lstStyle/>
          <a:p>
            <a:pPr algn="ctr"/>
            <a:r>
              <a:rPr lang="en-US">
                <a:cs typeface="Calibri"/>
              </a:rPr>
              <a:t>A. Comparing lower Respiratory related deaths during covid 19. </a:t>
            </a:r>
          </a:p>
        </p:txBody>
      </p:sp>
      <p:pic>
        <p:nvPicPr>
          <p:cNvPr id="4" name="Picture 4" descr="Chart, bar chart&#10;&#10;Description automatically generated">
            <a:extLst>
              <a:ext uri="{FF2B5EF4-FFF2-40B4-BE49-F238E27FC236}">
                <a16:creationId xmlns:a16="http://schemas.microsoft.com/office/drawing/2014/main" id="{5A2E7831-0B75-18C5-C85A-C252BBEFAA7F}"/>
              </a:ext>
            </a:extLst>
          </p:cNvPr>
          <p:cNvPicPr>
            <a:picLocks noChangeAspect="1"/>
          </p:cNvPicPr>
          <p:nvPr/>
        </p:nvPicPr>
        <p:blipFill>
          <a:blip r:embed="rId2"/>
          <a:stretch>
            <a:fillRect/>
          </a:stretch>
        </p:blipFill>
        <p:spPr>
          <a:xfrm>
            <a:off x="798796" y="2128518"/>
            <a:ext cx="5629600" cy="3272218"/>
          </a:xfrm>
          <a:prstGeom prst="rect">
            <a:avLst/>
          </a:prstGeom>
        </p:spPr>
      </p:pic>
      <p:sp>
        <p:nvSpPr>
          <p:cNvPr id="5" name="TextBox 4">
            <a:extLst>
              <a:ext uri="{FF2B5EF4-FFF2-40B4-BE49-F238E27FC236}">
                <a16:creationId xmlns:a16="http://schemas.microsoft.com/office/drawing/2014/main" id="{590AAE40-50B2-3E71-3360-F3D14737FA87}"/>
              </a:ext>
            </a:extLst>
          </p:cNvPr>
          <p:cNvSpPr txBox="1"/>
          <p:nvPr/>
        </p:nvSpPr>
        <p:spPr>
          <a:xfrm>
            <a:off x="6400054" y="2618645"/>
            <a:ext cx="2743200" cy="2031325"/>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Insight: I was surprised to see there was only a slight increase in this category because of all the information going around stating covid attacks your respiratory system.</a:t>
            </a:r>
          </a:p>
        </p:txBody>
      </p:sp>
    </p:spTree>
    <p:extLst>
      <p:ext uri="{BB962C8B-B14F-4D97-AF65-F5344CB8AC3E}">
        <p14:creationId xmlns:p14="http://schemas.microsoft.com/office/powerpoint/2010/main" val="36481075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20D8FB9-5390-F9D6-2AC0-9C45A0790A20}"/>
              </a:ext>
            </a:extLst>
          </p:cNvPr>
          <p:cNvSpPr>
            <a:spLocks noGrp="1"/>
          </p:cNvSpPr>
          <p:nvPr>
            <p:ph type="body" idx="1"/>
          </p:nvPr>
        </p:nvSpPr>
        <p:spPr>
          <a:xfrm>
            <a:off x="480060" y="4636008"/>
            <a:ext cx="2674620" cy="1572768"/>
          </a:xfrm>
        </p:spPr>
        <p:txBody>
          <a:bodyPr vert="horz" lIns="91440" tIns="45720" rIns="91440" bIns="45720" rtlCol="0" anchor="t">
            <a:normAutofit/>
          </a:bodyPr>
          <a:lstStyle/>
          <a:p>
            <a:r>
              <a:rPr lang="en-US"/>
              <a:t>A. Comparing premature deaths to cause of deaths during covid 19. </a:t>
            </a:r>
          </a:p>
        </p:txBody>
      </p:sp>
      <p:pic>
        <p:nvPicPr>
          <p:cNvPr id="6" name="Picture 6" descr="Chart, scatter chart&#10;&#10;Description automatically generated">
            <a:extLst>
              <a:ext uri="{FF2B5EF4-FFF2-40B4-BE49-F238E27FC236}">
                <a16:creationId xmlns:a16="http://schemas.microsoft.com/office/drawing/2014/main" id="{C9BA35DF-CC01-0AAB-8C3D-A88F02AD4EFF}"/>
              </a:ext>
            </a:extLst>
          </p:cNvPr>
          <p:cNvPicPr>
            <a:picLocks noChangeAspect="1"/>
          </p:cNvPicPr>
          <p:nvPr/>
        </p:nvPicPr>
        <p:blipFill>
          <a:blip r:embed="rId2"/>
          <a:stretch>
            <a:fillRect/>
          </a:stretch>
        </p:blipFill>
        <p:spPr>
          <a:xfrm>
            <a:off x="3498797" y="1448111"/>
            <a:ext cx="2613718" cy="1848543"/>
          </a:xfrm>
          <a:prstGeom prst="rect">
            <a:avLst/>
          </a:prstGeom>
        </p:spPr>
      </p:pic>
      <p:pic>
        <p:nvPicPr>
          <p:cNvPr id="5" name="Picture 5" descr="Chart, scatter chart&#10;&#10;Description automatically generated">
            <a:extLst>
              <a:ext uri="{FF2B5EF4-FFF2-40B4-BE49-F238E27FC236}">
                <a16:creationId xmlns:a16="http://schemas.microsoft.com/office/drawing/2014/main" id="{AB3F4091-C4E1-00D5-5FE5-D73777974CB9}"/>
              </a:ext>
            </a:extLst>
          </p:cNvPr>
          <p:cNvPicPr>
            <a:picLocks noChangeAspect="1"/>
          </p:cNvPicPr>
          <p:nvPr/>
        </p:nvPicPr>
        <p:blipFill>
          <a:blip r:embed="rId3"/>
          <a:stretch>
            <a:fillRect/>
          </a:stretch>
        </p:blipFill>
        <p:spPr>
          <a:xfrm>
            <a:off x="6215385" y="1447496"/>
            <a:ext cx="2578608" cy="1805024"/>
          </a:xfrm>
          <a:prstGeom prst="rect">
            <a:avLst/>
          </a:prstGeom>
        </p:spPr>
      </p:pic>
      <p:sp>
        <p:nvSpPr>
          <p:cNvPr id="18" name="sketch line">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4409267"/>
            <a:ext cx="267462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custGeom>
                    <a:avLst/>
                    <a:gdLst>
                      <a:gd name="connsiteX0" fmla="*/ 0 w 2674620"/>
                      <a:gd name="connsiteY0" fmla="*/ 0 h 18288"/>
                      <a:gd name="connsiteX1" fmla="*/ 641909 w 2674620"/>
                      <a:gd name="connsiteY1" fmla="*/ 0 h 18288"/>
                      <a:gd name="connsiteX2" fmla="*/ 1337310 w 2674620"/>
                      <a:gd name="connsiteY2" fmla="*/ 0 h 18288"/>
                      <a:gd name="connsiteX3" fmla="*/ 1979219 w 2674620"/>
                      <a:gd name="connsiteY3" fmla="*/ 0 h 18288"/>
                      <a:gd name="connsiteX4" fmla="*/ 2674620 w 2674620"/>
                      <a:gd name="connsiteY4" fmla="*/ 0 h 18288"/>
                      <a:gd name="connsiteX5" fmla="*/ 2674620 w 2674620"/>
                      <a:gd name="connsiteY5" fmla="*/ 18288 h 18288"/>
                      <a:gd name="connsiteX6" fmla="*/ 1952473 w 2674620"/>
                      <a:gd name="connsiteY6" fmla="*/ 18288 h 18288"/>
                      <a:gd name="connsiteX7" fmla="*/ 1257071 w 2674620"/>
                      <a:gd name="connsiteY7" fmla="*/ 18288 h 18288"/>
                      <a:gd name="connsiteX8" fmla="*/ 615163 w 2674620"/>
                      <a:gd name="connsiteY8" fmla="*/ 18288 h 18288"/>
                      <a:gd name="connsiteX9" fmla="*/ 0 w 2674620"/>
                      <a:gd name="connsiteY9" fmla="*/ 18288 h 18288"/>
                      <a:gd name="connsiteX10" fmla="*/ 0 w 267462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4620" h="18288" fill="none" extrusionOk="0">
                        <a:moveTo>
                          <a:pt x="0" y="0"/>
                        </a:moveTo>
                        <a:cubicBezTo>
                          <a:pt x="223686" y="-27283"/>
                          <a:pt x="416037" y="8041"/>
                          <a:pt x="641909" y="0"/>
                        </a:cubicBezTo>
                        <a:cubicBezTo>
                          <a:pt x="867781" y="-8041"/>
                          <a:pt x="1125885" y="15252"/>
                          <a:pt x="1337310" y="0"/>
                        </a:cubicBezTo>
                        <a:cubicBezTo>
                          <a:pt x="1548735" y="-15252"/>
                          <a:pt x="1809020" y="-2338"/>
                          <a:pt x="1979219" y="0"/>
                        </a:cubicBezTo>
                        <a:cubicBezTo>
                          <a:pt x="2149418" y="2338"/>
                          <a:pt x="2403746" y="-23101"/>
                          <a:pt x="2674620" y="0"/>
                        </a:cubicBezTo>
                        <a:cubicBezTo>
                          <a:pt x="2674874" y="6173"/>
                          <a:pt x="2674321" y="9417"/>
                          <a:pt x="2674620" y="18288"/>
                        </a:cubicBezTo>
                        <a:cubicBezTo>
                          <a:pt x="2384204" y="39407"/>
                          <a:pt x="2124794" y="9377"/>
                          <a:pt x="1952473" y="18288"/>
                        </a:cubicBezTo>
                        <a:cubicBezTo>
                          <a:pt x="1780152" y="27199"/>
                          <a:pt x="1469502" y="9163"/>
                          <a:pt x="1257071" y="18288"/>
                        </a:cubicBezTo>
                        <a:cubicBezTo>
                          <a:pt x="1044640" y="27413"/>
                          <a:pt x="886842" y="49997"/>
                          <a:pt x="615163" y="18288"/>
                        </a:cubicBezTo>
                        <a:cubicBezTo>
                          <a:pt x="343484" y="-13421"/>
                          <a:pt x="280198" y="10146"/>
                          <a:pt x="0" y="18288"/>
                        </a:cubicBezTo>
                        <a:cubicBezTo>
                          <a:pt x="569" y="10806"/>
                          <a:pt x="-314" y="7671"/>
                          <a:pt x="0" y="0"/>
                        </a:cubicBezTo>
                        <a:close/>
                      </a:path>
                      <a:path w="2674620" h="18288" stroke="0" extrusionOk="0">
                        <a:moveTo>
                          <a:pt x="0" y="0"/>
                        </a:moveTo>
                        <a:cubicBezTo>
                          <a:pt x="231855" y="-1293"/>
                          <a:pt x="402066" y="-28662"/>
                          <a:pt x="668655" y="0"/>
                        </a:cubicBezTo>
                        <a:cubicBezTo>
                          <a:pt x="935244" y="28662"/>
                          <a:pt x="1178759" y="24409"/>
                          <a:pt x="1364056" y="0"/>
                        </a:cubicBezTo>
                        <a:cubicBezTo>
                          <a:pt x="1549353" y="-24409"/>
                          <a:pt x="1706883" y="-9273"/>
                          <a:pt x="2005965" y="0"/>
                        </a:cubicBezTo>
                        <a:cubicBezTo>
                          <a:pt x="2305047" y="9273"/>
                          <a:pt x="2446507" y="-22114"/>
                          <a:pt x="2674620" y="0"/>
                        </a:cubicBezTo>
                        <a:cubicBezTo>
                          <a:pt x="2674290" y="6753"/>
                          <a:pt x="2674363" y="10653"/>
                          <a:pt x="2674620" y="18288"/>
                        </a:cubicBezTo>
                        <a:cubicBezTo>
                          <a:pt x="2376619" y="8269"/>
                          <a:pt x="2249009" y="47455"/>
                          <a:pt x="1979219" y="18288"/>
                        </a:cubicBezTo>
                        <a:cubicBezTo>
                          <a:pt x="1709429" y="-10879"/>
                          <a:pt x="1513733" y="36040"/>
                          <a:pt x="1364056" y="18288"/>
                        </a:cubicBezTo>
                        <a:cubicBezTo>
                          <a:pt x="1214379" y="536"/>
                          <a:pt x="982991" y="18989"/>
                          <a:pt x="748894" y="18288"/>
                        </a:cubicBezTo>
                        <a:cubicBezTo>
                          <a:pt x="514797" y="17587"/>
                          <a:pt x="177151" y="-5811"/>
                          <a:pt x="0" y="18288"/>
                        </a:cubicBezTo>
                        <a:cubicBezTo>
                          <a:pt x="-751" y="13461"/>
                          <a:pt x="911" y="748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C9D3718D-8E39-7899-A1CB-A50BF367EFEF}"/>
              </a:ext>
            </a:extLst>
          </p:cNvPr>
          <p:cNvPicPr>
            <a:picLocks noChangeAspect="1"/>
          </p:cNvPicPr>
          <p:nvPr/>
        </p:nvPicPr>
        <p:blipFill>
          <a:blip r:embed="rId4"/>
          <a:stretch>
            <a:fillRect/>
          </a:stretch>
        </p:blipFill>
        <p:spPr>
          <a:xfrm>
            <a:off x="3636777" y="4370189"/>
            <a:ext cx="2475738" cy="1702069"/>
          </a:xfrm>
          <a:prstGeom prst="rect">
            <a:avLst/>
          </a:prstGeom>
        </p:spPr>
      </p:pic>
      <p:pic>
        <p:nvPicPr>
          <p:cNvPr id="2" name="Picture 3" descr="Chart, scatter chart&#10;&#10;Description automatically generated">
            <a:extLst>
              <a:ext uri="{FF2B5EF4-FFF2-40B4-BE49-F238E27FC236}">
                <a16:creationId xmlns:a16="http://schemas.microsoft.com/office/drawing/2014/main" id="{6FFF8977-F07F-230E-7519-C82F75C04F3D}"/>
              </a:ext>
            </a:extLst>
          </p:cNvPr>
          <p:cNvPicPr>
            <a:picLocks noChangeAspect="1"/>
          </p:cNvPicPr>
          <p:nvPr/>
        </p:nvPicPr>
        <p:blipFill>
          <a:blip r:embed="rId5"/>
          <a:stretch>
            <a:fillRect/>
          </a:stretch>
        </p:blipFill>
        <p:spPr>
          <a:xfrm>
            <a:off x="6215385" y="4363837"/>
            <a:ext cx="2578607" cy="1714773"/>
          </a:xfrm>
          <a:prstGeom prst="rect">
            <a:avLst/>
          </a:prstGeom>
        </p:spPr>
      </p:pic>
      <p:sp>
        <p:nvSpPr>
          <p:cNvPr id="7" name="TextBox 6">
            <a:extLst>
              <a:ext uri="{FF2B5EF4-FFF2-40B4-BE49-F238E27FC236}">
                <a16:creationId xmlns:a16="http://schemas.microsoft.com/office/drawing/2014/main" id="{E28CCD24-4892-C791-AA4E-B7AFDF925C58}"/>
              </a:ext>
            </a:extLst>
          </p:cNvPr>
          <p:cNvSpPr txBox="1"/>
          <p:nvPr/>
        </p:nvSpPr>
        <p:spPr>
          <a:xfrm>
            <a:off x="4624955" y="3483819"/>
            <a:ext cx="2743200" cy="707886"/>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Observation: We see a moderately low confidence rate when comparing these two but do recognize a significant change in 2018 with the r-sq value increasing </a:t>
            </a:r>
            <a:endParaRPr lang="en-US" sz="1000">
              <a:cs typeface="Calibri"/>
            </a:endParaRPr>
          </a:p>
        </p:txBody>
      </p:sp>
    </p:spTree>
    <p:extLst>
      <p:ext uri="{BB962C8B-B14F-4D97-AF65-F5344CB8AC3E}">
        <p14:creationId xmlns:p14="http://schemas.microsoft.com/office/powerpoint/2010/main" val="2109264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1CDA68-9698-839D-AF01-7602EBCB8309}"/>
              </a:ext>
            </a:extLst>
          </p:cNvPr>
          <p:cNvSpPr txBox="1"/>
          <p:nvPr/>
        </p:nvSpPr>
        <p:spPr>
          <a:xfrm>
            <a:off x="1100861" y="194665"/>
            <a:ext cx="7139925" cy="954107"/>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A. comparing premature death to heart disease death </a:t>
            </a:r>
            <a:endParaRPr lang="en-US" sz="2800">
              <a:cs typeface="Calibri"/>
            </a:endParaRPr>
          </a:p>
        </p:txBody>
      </p:sp>
      <p:pic>
        <p:nvPicPr>
          <p:cNvPr id="5" name="Picture 5" descr="Chart, scatter chart&#10;&#10;Description automatically generated">
            <a:extLst>
              <a:ext uri="{FF2B5EF4-FFF2-40B4-BE49-F238E27FC236}">
                <a16:creationId xmlns:a16="http://schemas.microsoft.com/office/drawing/2014/main" id="{8D5C3740-829C-5CC9-C9E0-D317C09C545F}"/>
              </a:ext>
            </a:extLst>
          </p:cNvPr>
          <p:cNvPicPr>
            <a:picLocks noChangeAspect="1"/>
          </p:cNvPicPr>
          <p:nvPr/>
        </p:nvPicPr>
        <p:blipFill>
          <a:blip r:embed="rId2"/>
          <a:stretch>
            <a:fillRect/>
          </a:stretch>
        </p:blipFill>
        <p:spPr>
          <a:xfrm>
            <a:off x="562201" y="1439318"/>
            <a:ext cx="2743200" cy="1897693"/>
          </a:xfrm>
          <a:prstGeom prst="rect">
            <a:avLst/>
          </a:prstGeom>
        </p:spPr>
      </p:pic>
      <p:pic>
        <p:nvPicPr>
          <p:cNvPr id="6" name="Picture 6" descr="Chart, line chart, scatter chart&#10;&#10;Description automatically generated">
            <a:extLst>
              <a:ext uri="{FF2B5EF4-FFF2-40B4-BE49-F238E27FC236}">
                <a16:creationId xmlns:a16="http://schemas.microsoft.com/office/drawing/2014/main" id="{83E1C144-3A6A-E63C-8D52-79BF0D0C1073}"/>
              </a:ext>
            </a:extLst>
          </p:cNvPr>
          <p:cNvPicPr>
            <a:picLocks noChangeAspect="1"/>
          </p:cNvPicPr>
          <p:nvPr/>
        </p:nvPicPr>
        <p:blipFill>
          <a:blip r:embed="rId3"/>
          <a:stretch>
            <a:fillRect/>
          </a:stretch>
        </p:blipFill>
        <p:spPr>
          <a:xfrm>
            <a:off x="515376" y="4039874"/>
            <a:ext cx="2743200" cy="1910781"/>
          </a:xfrm>
          <a:prstGeom prst="rect">
            <a:avLst/>
          </a:prstGeom>
        </p:spPr>
      </p:pic>
      <p:pic>
        <p:nvPicPr>
          <p:cNvPr id="7" name="Picture 7" descr="Chart, line chart, scatter chart&#10;&#10;Description automatically generated">
            <a:extLst>
              <a:ext uri="{FF2B5EF4-FFF2-40B4-BE49-F238E27FC236}">
                <a16:creationId xmlns:a16="http://schemas.microsoft.com/office/drawing/2014/main" id="{92963351-0A7D-5ADC-2B83-D4D21FCBABD5}"/>
              </a:ext>
            </a:extLst>
          </p:cNvPr>
          <p:cNvPicPr>
            <a:picLocks noChangeAspect="1"/>
          </p:cNvPicPr>
          <p:nvPr/>
        </p:nvPicPr>
        <p:blipFill>
          <a:blip r:embed="rId4"/>
          <a:stretch>
            <a:fillRect/>
          </a:stretch>
        </p:blipFill>
        <p:spPr>
          <a:xfrm>
            <a:off x="5863049" y="1501754"/>
            <a:ext cx="2743200" cy="1930224"/>
          </a:xfrm>
          <a:prstGeom prst="rect">
            <a:avLst/>
          </a:prstGeom>
        </p:spPr>
      </p:pic>
      <p:pic>
        <p:nvPicPr>
          <p:cNvPr id="8" name="Picture 8" descr="Chart, scatter chart&#10;&#10;Description automatically generated">
            <a:extLst>
              <a:ext uri="{FF2B5EF4-FFF2-40B4-BE49-F238E27FC236}">
                <a16:creationId xmlns:a16="http://schemas.microsoft.com/office/drawing/2014/main" id="{3DE8F4CD-4743-FF1C-AA98-8844E1B3631C}"/>
              </a:ext>
            </a:extLst>
          </p:cNvPr>
          <p:cNvPicPr>
            <a:picLocks noChangeAspect="1"/>
          </p:cNvPicPr>
          <p:nvPr/>
        </p:nvPicPr>
        <p:blipFill>
          <a:blip r:embed="rId5"/>
          <a:stretch>
            <a:fillRect/>
          </a:stretch>
        </p:blipFill>
        <p:spPr>
          <a:xfrm>
            <a:off x="5827499" y="4039524"/>
            <a:ext cx="2743200" cy="1932167"/>
          </a:xfrm>
          <a:prstGeom prst="rect">
            <a:avLst/>
          </a:prstGeom>
        </p:spPr>
      </p:pic>
      <p:sp>
        <p:nvSpPr>
          <p:cNvPr id="9" name="TextBox 8">
            <a:extLst>
              <a:ext uri="{FF2B5EF4-FFF2-40B4-BE49-F238E27FC236}">
                <a16:creationId xmlns:a16="http://schemas.microsoft.com/office/drawing/2014/main" id="{8DFD8D93-D19A-214B-F4C0-CF980ACEE891}"/>
              </a:ext>
            </a:extLst>
          </p:cNvPr>
          <p:cNvSpPr txBox="1"/>
          <p:nvPr/>
        </p:nvSpPr>
        <p:spPr>
          <a:xfrm>
            <a:off x="3390588" y="2946815"/>
            <a:ext cx="2385198" cy="1806534"/>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Observation: There is still a moderately low confidence level in this correlation, but we do recognize 2018 had the highest r-sq value. </a:t>
            </a:r>
          </a:p>
        </p:txBody>
      </p:sp>
    </p:spTree>
    <p:extLst>
      <p:ext uri="{BB962C8B-B14F-4D97-AF65-F5344CB8AC3E}">
        <p14:creationId xmlns:p14="http://schemas.microsoft.com/office/powerpoint/2010/main" val="10266553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0F0CDA-45E5-E249-5A74-E6E071D95B1A}"/>
              </a:ext>
            </a:extLst>
          </p:cNvPr>
          <p:cNvSpPr>
            <a:spLocks noGrp="1"/>
          </p:cNvSpPr>
          <p:nvPr>
            <p:ph type="body" idx="1"/>
          </p:nvPr>
        </p:nvSpPr>
        <p:spPr>
          <a:xfrm>
            <a:off x="564221" y="427676"/>
            <a:ext cx="7886700" cy="888599"/>
          </a:xfrm>
          <a:solidFill>
            <a:schemeClr val="accent2">
              <a:lumMod val="20000"/>
              <a:lumOff val="80000"/>
            </a:schemeClr>
          </a:solidFill>
        </p:spPr>
        <p:txBody>
          <a:bodyPr vert="horz" lIns="91440" tIns="45720" rIns="91440" bIns="45720" rtlCol="0" anchor="t">
            <a:normAutofit/>
          </a:bodyPr>
          <a:lstStyle/>
          <a:p>
            <a:pPr algn="ctr"/>
            <a:r>
              <a:rPr lang="en-US">
                <a:cs typeface="Calibri"/>
              </a:rPr>
              <a:t>A. comparing premature deaths to accident deaths</a:t>
            </a:r>
            <a:endParaRPr lang="en-US"/>
          </a:p>
        </p:txBody>
      </p:sp>
      <p:pic>
        <p:nvPicPr>
          <p:cNvPr id="4" name="Picture 4" descr="Chart, scatter chart&#10;&#10;Description automatically generated">
            <a:extLst>
              <a:ext uri="{FF2B5EF4-FFF2-40B4-BE49-F238E27FC236}">
                <a16:creationId xmlns:a16="http://schemas.microsoft.com/office/drawing/2014/main" id="{C661D8B9-BD37-A07E-2B1A-0D03E821F03F}"/>
              </a:ext>
            </a:extLst>
          </p:cNvPr>
          <p:cNvPicPr>
            <a:picLocks noChangeAspect="1"/>
          </p:cNvPicPr>
          <p:nvPr/>
        </p:nvPicPr>
        <p:blipFill>
          <a:blip r:embed="rId2"/>
          <a:stretch>
            <a:fillRect/>
          </a:stretch>
        </p:blipFill>
        <p:spPr>
          <a:xfrm>
            <a:off x="563855" y="3911073"/>
            <a:ext cx="2743200" cy="1795463"/>
          </a:xfrm>
          <a:prstGeom prst="rect">
            <a:avLst/>
          </a:prstGeom>
        </p:spPr>
      </p:pic>
      <p:pic>
        <p:nvPicPr>
          <p:cNvPr id="5" name="Picture 5" descr="Chart, scatter chart&#10;&#10;Description automatically generated">
            <a:extLst>
              <a:ext uri="{FF2B5EF4-FFF2-40B4-BE49-F238E27FC236}">
                <a16:creationId xmlns:a16="http://schemas.microsoft.com/office/drawing/2014/main" id="{546B1B38-F9AF-C45B-43F1-B5385532797E}"/>
              </a:ext>
            </a:extLst>
          </p:cNvPr>
          <p:cNvPicPr>
            <a:picLocks noChangeAspect="1"/>
          </p:cNvPicPr>
          <p:nvPr/>
        </p:nvPicPr>
        <p:blipFill>
          <a:blip r:embed="rId3"/>
          <a:stretch>
            <a:fillRect/>
          </a:stretch>
        </p:blipFill>
        <p:spPr>
          <a:xfrm>
            <a:off x="563855" y="1460495"/>
            <a:ext cx="2743200" cy="1885950"/>
          </a:xfrm>
          <a:prstGeom prst="rect">
            <a:avLst/>
          </a:prstGeom>
        </p:spPr>
      </p:pic>
      <p:pic>
        <p:nvPicPr>
          <p:cNvPr id="6" name="Picture 6" descr="Chart, scatter chart&#10;&#10;Description automatically generated">
            <a:extLst>
              <a:ext uri="{FF2B5EF4-FFF2-40B4-BE49-F238E27FC236}">
                <a16:creationId xmlns:a16="http://schemas.microsoft.com/office/drawing/2014/main" id="{BABFCB5B-EFDD-029E-BDDB-553583334679}"/>
              </a:ext>
            </a:extLst>
          </p:cNvPr>
          <p:cNvPicPr>
            <a:picLocks noChangeAspect="1"/>
          </p:cNvPicPr>
          <p:nvPr/>
        </p:nvPicPr>
        <p:blipFill>
          <a:blip r:embed="rId4"/>
          <a:stretch>
            <a:fillRect/>
          </a:stretch>
        </p:blipFill>
        <p:spPr>
          <a:xfrm>
            <a:off x="5706423" y="1460028"/>
            <a:ext cx="2743200" cy="1894343"/>
          </a:xfrm>
          <a:prstGeom prst="rect">
            <a:avLst/>
          </a:prstGeom>
        </p:spPr>
      </p:pic>
      <p:pic>
        <p:nvPicPr>
          <p:cNvPr id="7" name="Picture 7" descr="Chart, scatter chart&#10;&#10;Description automatically generated">
            <a:extLst>
              <a:ext uri="{FF2B5EF4-FFF2-40B4-BE49-F238E27FC236}">
                <a16:creationId xmlns:a16="http://schemas.microsoft.com/office/drawing/2014/main" id="{94AF924D-7A9B-2AF6-B523-9C84607105FF}"/>
              </a:ext>
            </a:extLst>
          </p:cNvPr>
          <p:cNvPicPr>
            <a:picLocks noChangeAspect="1"/>
          </p:cNvPicPr>
          <p:nvPr/>
        </p:nvPicPr>
        <p:blipFill>
          <a:blip r:embed="rId5"/>
          <a:stretch>
            <a:fillRect/>
          </a:stretch>
        </p:blipFill>
        <p:spPr>
          <a:xfrm>
            <a:off x="5706423" y="3972769"/>
            <a:ext cx="2743200" cy="1895824"/>
          </a:xfrm>
          <a:prstGeom prst="rect">
            <a:avLst/>
          </a:prstGeom>
        </p:spPr>
      </p:pic>
      <p:sp>
        <p:nvSpPr>
          <p:cNvPr id="8" name="TextBox 7">
            <a:extLst>
              <a:ext uri="{FF2B5EF4-FFF2-40B4-BE49-F238E27FC236}">
                <a16:creationId xmlns:a16="http://schemas.microsoft.com/office/drawing/2014/main" id="{EABBC786-27D9-307F-4B0E-502A87D3BC9A}"/>
              </a:ext>
            </a:extLst>
          </p:cNvPr>
          <p:cNvSpPr txBox="1"/>
          <p:nvPr/>
        </p:nvSpPr>
        <p:spPr>
          <a:xfrm>
            <a:off x="3282443" y="2849855"/>
            <a:ext cx="2422489" cy="1569660"/>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Observation: We notice this is a moderately low confidence level with r-sq values in each year being relatively close in range to one another </a:t>
            </a:r>
            <a:endParaRPr lang="en-US" sz="1600">
              <a:cs typeface="Calibri"/>
            </a:endParaRPr>
          </a:p>
        </p:txBody>
      </p:sp>
    </p:spTree>
    <p:extLst>
      <p:ext uri="{BB962C8B-B14F-4D97-AF65-F5344CB8AC3E}">
        <p14:creationId xmlns:p14="http://schemas.microsoft.com/office/powerpoint/2010/main" val="1580335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168A13-CF7A-783F-069D-799B794D3EF4}"/>
              </a:ext>
            </a:extLst>
          </p:cNvPr>
          <p:cNvSpPr>
            <a:spLocks noGrp="1"/>
          </p:cNvSpPr>
          <p:nvPr>
            <p:ph type="body" idx="1"/>
          </p:nvPr>
        </p:nvSpPr>
        <p:spPr>
          <a:xfrm>
            <a:off x="601513" y="323258"/>
            <a:ext cx="7886700" cy="1500187"/>
          </a:xfrm>
          <a:solidFill>
            <a:schemeClr val="accent2">
              <a:lumMod val="20000"/>
              <a:lumOff val="80000"/>
            </a:schemeClr>
          </a:solidFill>
        </p:spPr>
        <p:txBody>
          <a:bodyPr vert="horz" lIns="91440" tIns="45720" rIns="91440" bIns="45720" rtlCol="0" anchor="t">
            <a:normAutofit/>
          </a:bodyPr>
          <a:lstStyle/>
          <a:p>
            <a:pPr algn="ctr"/>
            <a:r>
              <a:rPr lang="en-US">
                <a:cs typeface="Calibri"/>
              </a:rPr>
              <a:t>A. comparing premature death rates to chronic lower respiratory disease. </a:t>
            </a:r>
          </a:p>
        </p:txBody>
      </p:sp>
      <p:pic>
        <p:nvPicPr>
          <p:cNvPr id="4" name="Picture 4" descr="Chart, scatter chart&#10;&#10;Description automatically generated">
            <a:extLst>
              <a:ext uri="{FF2B5EF4-FFF2-40B4-BE49-F238E27FC236}">
                <a16:creationId xmlns:a16="http://schemas.microsoft.com/office/drawing/2014/main" id="{32BCA0AE-9B60-2080-B758-FC8ED83E78D3}"/>
              </a:ext>
            </a:extLst>
          </p:cNvPr>
          <p:cNvPicPr>
            <a:picLocks noChangeAspect="1"/>
          </p:cNvPicPr>
          <p:nvPr/>
        </p:nvPicPr>
        <p:blipFill>
          <a:blip r:embed="rId2"/>
          <a:stretch>
            <a:fillRect/>
          </a:stretch>
        </p:blipFill>
        <p:spPr>
          <a:xfrm>
            <a:off x="601147" y="1852680"/>
            <a:ext cx="2743200" cy="1907088"/>
          </a:xfrm>
          <a:prstGeom prst="rect">
            <a:avLst/>
          </a:prstGeom>
        </p:spPr>
      </p:pic>
      <p:pic>
        <p:nvPicPr>
          <p:cNvPr id="5" name="Picture 5" descr="Chart, scatter chart&#10;&#10;Description automatically generated">
            <a:extLst>
              <a:ext uri="{FF2B5EF4-FFF2-40B4-BE49-F238E27FC236}">
                <a16:creationId xmlns:a16="http://schemas.microsoft.com/office/drawing/2014/main" id="{55C933AA-9917-6886-6288-10C3793FF81A}"/>
              </a:ext>
            </a:extLst>
          </p:cNvPr>
          <p:cNvPicPr>
            <a:picLocks noChangeAspect="1"/>
          </p:cNvPicPr>
          <p:nvPr/>
        </p:nvPicPr>
        <p:blipFill>
          <a:blip r:embed="rId3"/>
          <a:stretch>
            <a:fillRect/>
          </a:stretch>
        </p:blipFill>
        <p:spPr>
          <a:xfrm>
            <a:off x="601147" y="4264344"/>
            <a:ext cx="2743200" cy="1909343"/>
          </a:xfrm>
          <a:prstGeom prst="rect">
            <a:avLst/>
          </a:prstGeom>
        </p:spPr>
      </p:pic>
      <p:pic>
        <p:nvPicPr>
          <p:cNvPr id="6" name="Picture 6" descr="Chart, scatter chart&#10;&#10;Description automatically generated">
            <a:extLst>
              <a:ext uri="{FF2B5EF4-FFF2-40B4-BE49-F238E27FC236}">
                <a16:creationId xmlns:a16="http://schemas.microsoft.com/office/drawing/2014/main" id="{CB9E20FB-653F-4B18-361E-DBFEB64E9A13}"/>
              </a:ext>
            </a:extLst>
          </p:cNvPr>
          <p:cNvPicPr>
            <a:picLocks noChangeAspect="1"/>
          </p:cNvPicPr>
          <p:nvPr/>
        </p:nvPicPr>
        <p:blipFill>
          <a:blip r:embed="rId4"/>
          <a:stretch>
            <a:fillRect/>
          </a:stretch>
        </p:blipFill>
        <p:spPr>
          <a:xfrm>
            <a:off x="6116635" y="1852561"/>
            <a:ext cx="2743200" cy="1929699"/>
          </a:xfrm>
          <a:prstGeom prst="rect">
            <a:avLst/>
          </a:prstGeom>
        </p:spPr>
      </p:pic>
      <p:pic>
        <p:nvPicPr>
          <p:cNvPr id="7" name="Picture 7" descr="Chart, scatter chart&#10;&#10;Description automatically generated">
            <a:extLst>
              <a:ext uri="{FF2B5EF4-FFF2-40B4-BE49-F238E27FC236}">
                <a16:creationId xmlns:a16="http://schemas.microsoft.com/office/drawing/2014/main" id="{D5B24651-D164-CA43-0EC8-09EAD69BEC7E}"/>
              </a:ext>
            </a:extLst>
          </p:cNvPr>
          <p:cNvPicPr>
            <a:picLocks noChangeAspect="1"/>
          </p:cNvPicPr>
          <p:nvPr/>
        </p:nvPicPr>
        <p:blipFill>
          <a:blip r:embed="rId5"/>
          <a:stretch>
            <a:fillRect/>
          </a:stretch>
        </p:blipFill>
        <p:spPr>
          <a:xfrm>
            <a:off x="6116546" y="4265611"/>
            <a:ext cx="2743200" cy="1907900"/>
          </a:xfrm>
          <a:prstGeom prst="rect">
            <a:avLst/>
          </a:prstGeom>
        </p:spPr>
      </p:pic>
      <p:sp>
        <p:nvSpPr>
          <p:cNvPr id="8" name="TextBox 7">
            <a:extLst>
              <a:ext uri="{FF2B5EF4-FFF2-40B4-BE49-F238E27FC236}">
                <a16:creationId xmlns:a16="http://schemas.microsoft.com/office/drawing/2014/main" id="{9D0F80CB-8580-1FE5-CD1C-888BAE4D8623}"/>
              </a:ext>
            </a:extLst>
          </p:cNvPr>
          <p:cNvSpPr txBox="1"/>
          <p:nvPr/>
        </p:nvSpPr>
        <p:spPr>
          <a:xfrm>
            <a:off x="3394318" y="3222775"/>
            <a:ext cx="2623866" cy="2031325"/>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Insight: out of all the death rates this seems to have the highest confidence level in relationship to premature deaths and a higher r-sq value. </a:t>
            </a:r>
          </a:p>
        </p:txBody>
      </p:sp>
    </p:spTree>
    <p:extLst>
      <p:ext uri="{BB962C8B-B14F-4D97-AF65-F5344CB8AC3E}">
        <p14:creationId xmlns:p14="http://schemas.microsoft.com/office/powerpoint/2010/main" val="9629901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94F72C-E0C7-8781-9043-7F3A34DF0D74}"/>
              </a:ext>
            </a:extLst>
          </p:cNvPr>
          <p:cNvSpPr>
            <a:spLocks noGrp="1"/>
          </p:cNvSpPr>
          <p:nvPr>
            <p:ph type="body" idx="1"/>
          </p:nvPr>
        </p:nvSpPr>
        <p:spPr>
          <a:xfrm>
            <a:off x="877888" y="212197"/>
            <a:ext cx="7886700" cy="1500187"/>
          </a:xfrm>
          <a:solidFill>
            <a:schemeClr val="accent4">
              <a:lumMod val="40000"/>
              <a:lumOff val="60000"/>
            </a:schemeClr>
          </a:solidFill>
        </p:spPr>
        <p:txBody>
          <a:bodyPr vert="horz" lIns="91440" tIns="45720" rIns="91440" bIns="45720" rtlCol="0" anchor="t">
            <a:normAutofit/>
          </a:bodyPr>
          <a:lstStyle/>
          <a:p>
            <a:pPr algn="ctr"/>
            <a:r>
              <a:rPr lang="en-US">
                <a:cs typeface="Calibri" panose="020F0502020204030204"/>
              </a:rPr>
              <a:t>B.</a:t>
            </a:r>
            <a:r>
              <a:rPr lang="en-US">
                <a:ea typeface="+mn-lt"/>
                <a:cs typeface="+mn-lt"/>
              </a:rPr>
              <a:t> Was there a significant uptick in premature deaths and if so, which category contributed to the least deaths? </a:t>
            </a:r>
            <a:endParaRPr lang="en-US"/>
          </a:p>
          <a:p>
            <a:pPr algn="ctr"/>
            <a:endParaRPr lang="en-US">
              <a:cs typeface="Calibri" panose="020F0502020204030204"/>
            </a:endParaRPr>
          </a:p>
        </p:txBody>
      </p:sp>
      <p:pic>
        <p:nvPicPr>
          <p:cNvPr id="4" name="Picture 4" descr="Chart, line chart&#10;&#10;Description automatically generated">
            <a:extLst>
              <a:ext uri="{FF2B5EF4-FFF2-40B4-BE49-F238E27FC236}">
                <a16:creationId xmlns:a16="http://schemas.microsoft.com/office/drawing/2014/main" id="{8AC3E898-8400-C427-EAD3-66A0DE95C45A}"/>
              </a:ext>
            </a:extLst>
          </p:cNvPr>
          <p:cNvPicPr>
            <a:picLocks noChangeAspect="1"/>
          </p:cNvPicPr>
          <p:nvPr/>
        </p:nvPicPr>
        <p:blipFill>
          <a:blip r:embed="rId2"/>
          <a:stretch>
            <a:fillRect/>
          </a:stretch>
        </p:blipFill>
        <p:spPr>
          <a:xfrm>
            <a:off x="1712450" y="1795708"/>
            <a:ext cx="5748933" cy="3012999"/>
          </a:xfrm>
          <a:prstGeom prst="rect">
            <a:avLst/>
          </a:prstGeom>
        </p:spPr>
      </p:pic>
      <p:sp>
        <p:nvSpPr>
          <p:cNvPr id="5" name="TextBox 4">
            <a:extLst>
              <a:ext uri="{FF2B5EF4-FFF2-40B4-BE49-F238E27FC236}">
                <a16:creationId xmlns:a16="http://schemas.microsoft.com/office/drawing/2014/main" id="{E13D6388-56A9-E96A-B50E-4FC29544A5CA}"/>
              </a:ext>
            </a:extLst>
          </p:cNvPr>
          <p:cNvSpPr txBox="1"/>
          <p:nvPr/>
        </p:nvSpPr>
        <p:spPr>
          <a:xfrm>
            <a:off x="3200400" y="4766665"/>
            <a:ext cx="2743200" cy="1600438"/>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Insight: When taking the average across all deaths and putting them on one chart it was shocking to see that low respiratory disease being  the least contributing factor when it came to premature death rates </a:t>
            </a:r>
            <a:endParaRPr lang="en-US"/>
          </a:p>
        </p:txBody>
      </p:sp>
    </p:spTree>
    <p:extLst>
      <p:ext uri="{BB962C8B-B14F-4D97-AF65-F5344CB8AC3E}">
        <p14:creationId xmlns:p14="http://schemas.microsoft.com/office/powerpoint/2010/main" val="2099411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F9314B-A013-E896-CCA5-3B6CA92B0D4B}"/>
              </a:ext>
            </a:extLst>
          </p:cNvPr>
          <p:cNvSpPr>
            <a:spLocks noGrp="1"/>
          </p:cNvSpPr>
          <p:nvPr>
            <p:ph type="body" idx="1"/>
          </p:nvPr>
        </p:nvSpPr>
        <p:spPr>
          <a:xfrm>
            <a:off x="474720" y="285966"/>
            <a:ext cx="7886700" cy="1500187"/>
          </a:xfrm>
          <a:solidFill>
            <a:schemeClr val="accent2">
              <a:lumMod val="20000"/>
              <a:lumOff val="80000"/>
            </a:schemeClr>
          </a:solidFill>
        </p:spPr>
        <p:txBody>
          <a:bodyPr vert="horz" lIns="91440" tIns="45720" rIns="91440" bIns="45720" rtlCol="0" anchor="t">
            <a:normAutofit fontScale="77500" lnSpcReduction="20000"/>
          </a:bodyPr>
          <a:lstStyle/>
          <a:p>
            <a:r>
              <a:rPr lang="en-US">
                <a:ea typeface="+mn-lt"/>
                <a:cs typeface="+mn-lt"/>
              </a:rPr>
              <a:t>Q4 C. </a:t>
            </a:r>
          </a:p>
          <a:p>
            <a:r>
              <a:rPr lang="en-US">
                <a:ea typeface="+mn-lt"/>
                <a:cs typeface="+mn-lt"/>
              </a:rPr>
              <a:t>The distribution of lower respiratory disease is normal. Let X be a random sample from premature deaths in 2019. Total deaths by lower respiratory is To and is normally distributed. What is the probability that someone dies from lower respiratory disease between averages of Oakland and Wayne county in 2019?</a:t>
            </a:r>
            <a:endParaRPr lang="en-US">
              <a:cs typeface="Calibri"/>
            </a:endParaRPr>
          </a:p>
        </p:txBody>
      </p:sp>
      <p:sp>
        <p:nvSpPr>
          <p:cNvPr id="4" name="TextBox 3">
            <a:extLst>
              <a:ext uri="{FF2B5EF4-FFF2-40B4-BE49-F238E27FC236}">
                <a16:creationId xmlns:a16="http://schemas.microsoft.com/office/drawing/2014/main" id="{0065C6AB-7F92-52FC-06B6-46166F014466}"/>
              </a:ext>
            </a:extLst>
          </p:cNvPr>
          <p:cNvSpPr txBox="1"/>
          <p:nvPr/>
        </p:nvSpPr>
        <p:spPr>
          <a:xfrm>
            <a:off x="2902064" y="2402352"/>
            <a:ext cx="30415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TextBox 4">
            <a:extLst>
              <a:ext uri="{FF2B5EF4-FFF2-40B4-BE49-F238E27FC236}">
                <a16:creationId xmlns:a16="http://schemas.microsoft.com/office/drawing/2014/main" id="{BD5A4948-0E49-E211-4420-5551901BCE2A}"/>
              </a:ext>
            </a:extLst>
          </p:cNvPr>
          <p:cNvSpPr txBox="1"/>
          <p:nvPr/>
        </p:nvSpPr>
        <p:spPr>
          <a:xfrm>
            <a:off x="717918" y="3320900"/>
            <a:ext cx="2743200" cy="923330"/>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Finding normal distribution values  of lower respiratory disease in 2019 </a:t>
            </a:r>
          </a:p>
        </p:txBody>
      </p:sp>
      <p:cxnSp>
        <p:nvCxnSpPr>
          <p:cNvPr id="6" name="Straight Arrow Connector 5">
            <a:extLst>
              <a:ext uri="{FF2B5EF4-FFF2-40B4-BE49-F238E27FC236}">
                <a16:creationId xmlns:a16="http://schemas.microsoft.com/office/drawing/2014/main" id="{1D6B4527-EBCA-E9B6-38C3-B39A70BC4287}"/>
              </a:ext>
            </a:extLst>
          </p:cNvPr>
          <p:cNvCxnSpPr/>
          <p:nvPr/>
        </p:nvCxnSpPr>
        <p:spPr>
          <a:xfrm flipV="1">
            <a:off x="3736753" y="3217275"/>
            <a:ext cx="1697531" cy="450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DAB7420-0DA0-6946-3679-DE830B83D5E9}"/>
              </a:ext>
            </a:extLst>
          </p:cNvPr>
          <p:cNvCxnSpPr/>
          <p:nvPr/>
        </p:nvCxnSpPr>
        <p:spPr>
          <a:xfrm>
            <a:off x="3700626" y="3840470"/>
            <a:ext cx="1678886" cy="802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D556CC-2126-EBCF-03BF-2F642C90D9C6}"/>
              </a:ext>
            </a:extLst>
          </p:cNvPr>
          <p:cNvSpPr txBox="1"/>
          <p:nvPr/>
        </p:nvSpPr>
        <p:spPr>
          <a:xfrm>
            <a:off x="5487332" y="2921642"/>
            <a:ext cx="2743200" cy="707886"/>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Mean of lower respiratory 2019 = total sum/total # of entries</a:t>
            </a:r>
          </a:p>
          <a:p>
            <a:endParaRPr lang="en-US" sz="1000">
              <a:cs typeface="Calibri"/>
            </a:endParaRPr>
          </a:p>
          <a:p>
            <a:endParaRPr lang="en-US" sz="1000">
              <a:cs typeface="Calibri"/>
            </a:endParaRPr>
          </a:p>
        </p:txBody>
      </p:sp>
      <p:pic>
        <p:nvPicPr>
          <p:cNvPr id="10" name="Picture 11" descr="Graphical user interface, text&#10;&#10;Description automatically generated">
            <a:extLst>
              <a:ext uri="{FF2B5EF4-FFF2-40B4-BE49-F238E27FC236}">
                <a16:creationId xmlns:a16="http://schemas.microsoft.com/office/drawing/2014/main" id="{D0E1D899-7638-A1D1-174D-721F8A3A1521}"/>
              </a:ext>
            </a:extLst>
          </p:cNvPr>
          <p:cNvPicPr>
            <a:picLocks noChangeAspect="1"/>
          </p:cNvPicPr>
          <p:nvPr/>
        </p:nvPicPr>
        <p:blipFill>
          <a:blip r:embed="rId2"/>
          <a:stretch>
            <a:fillRect/>
          </a:stretch>
        </p:blipFill>
        <p:spPr>
          <a:xfrm>
            <a:off x="5748676" y="4639085"/>
            <a:ext cx="2743200" cy="1504709"/>
          </a:xfrm>
          <a:prstGeom prst="rect">
            <a:avLst/>
          </a:prstGeom>
        </p:spPr>
      </p:pic>
      <p:sp>
        <p:nvSpPr>
          <p:cNvPr id="11" name="TextBox 10">
            <a:extLst>
              <a:ext uri="{FF2B5EF4-FFF2-40B4-BE49-F238E27FC236}">
                <a16:creationId xmlns:a16="http://schemas.microsoft.com/office/drawing/2014/main" id="{6DC4E5FF-2657-17C6-DA5A-80F8951AC0C0}"/>
              </a:ext>
            </a:extLst>
          </p:cNvPr>
          <p:cNvSpPr txBox="1"/>
          <p:nvPr/>
        </p:nvSpPr>
        <p:spPr>
          <a:xfrm>
            <a:off x="6120364" y="4211013"/>
            <a:ext cx="2109236" cy="461665"/>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Standard deviation of lower respiratory disease 2019</a:t>
            </a:r>
            <a:endParaRPr lang="en-US" sz="1200">
              <a:cs typeface="Calibri"/>
            </a:endParaRPr>
          </a:p>
        </p:txBody>
      </p:sp>
    </p:spTree>
    <p:extLst>
      <p:ext uri="{BB962C8B-B14F-4D97-AF65-F5344CB8AC3E}">
        <p14:creationId xmlns:p14="http://schemas.microsoft.com/office/powerpoint/2010/main" val="3538866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8D78-D1EB-7AD9-3393-3CBE9B66D837}"/>
              </a:ext>
            </a:extLst>
          </p:cNvPr>
          <p:cNvSpPr>
            <a:spLocks noGrp="1"/>
          </p:cNvSpPr>
          <p:nvPr>
            <p:ph type="title"/>
          </p:nvPr>
        </p:nvSpPr>
        <p:spPr/>
        <p:txBody>
          <a:bodyPr/>
          <a:lstStyle/>
          <a:p>
            <a:r>
              <a:rPr lang="en-US">
                <a:cs typeface="Calibri Light"/>
              </a:rPr>
              <a:t>Analysis</a:t>
            </a:r>
            <a:endParaRPr lang="en-US"/>
          </a:p>
        </p:txBody>
      </p:sp>
      <p:sp>
        <p:nvSpPr>
          <p:cNvPr id="12" name="Rectangle: Rounded Corners 11">
            <a:extLst>
              <a:ext uri="{FF2B5EF4-FFF2-40B4-BE49-F238E27FC236}">
                <a16:creationId xmlns:a16="http://schemas.microsoft.com/office/drawing/2014/main" id="{806620E3-0997-CFD3-6D10-665ECEA4F988}"/>
              </a:ext>
            </a:extLst>
          </p:cNvPr>
          <p:cNvSpPr/>
          <p:nvPr/>
        </p:nvSpPr>
        <p:spPr>
          <a:xfrm>
            <a:off x="3126561" y="66754"/>
            <a:ext cx="5045607" cy="1144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US" sz="1400">
                <a:ea typeface="+mn-lt"/>
                <a:cs typeface="+mn-lt"/>
              </a:rPr>
              <a:t>When comparing health behaviors from 2018  to 2021, did any health behaviors change from county to county and did it increase or decrease from pre pandemic year 2018 to present time? </a:t>
            </a:r>
            <a:endParaRPr lang="en-US">
              <a:cs typeface="Calibri" panose="020F0502020204030204"/>
            </a:endParaRPr>
          </a:p>
          <a:p>
            <a:pPr algn="ctr"/>
            <a:endParaRPr lang="en-US" sz="1400">
              <a:cs typeface="Calibri"/>
            </a:endParaRPr>
          </a:p>
        </p:txBody>
      </p:sp>
      <p:sp>
        <p:nvSpPr>
          <p:cNvPr id="15" name="TextBox 14">
            <a:extLst>
              <a:ext uri="{FF2B5EF4-FFF2-40B4-BE49-F238E27FC236}">
                <a16:creationId xmlns:a16="http://schemas.microsoft.com/office/drawing/2014/main" id="{9CEEDBFA-63D8-863F-079A-D0DC9C7D0BAE}"/>
              </a:ext>
            </a:extLst>
          </p:cNvPr>
          <p:cNvSpPr txBox="1"/>
          <p:nvPr/>
        </p:nvSpPr>
        <p:spPr>
          <a:xfrm>
            <a:off x="6545492" y="1951120"/>
            <a:ext cx="2452323" cy="1477328"/>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Counties such Wayne, Lapeer, Genesse, and Clinton all saw increases in obesity rates from 2018-2021.</a:t>
            </a:r>
          </a:p>
        </p:txBody>
      </p:sp>
      <p:pic>
        <p:nvPicPr>
          <p:cNvPr id="17" name="Picture 9" descr="Chart, bar chart&#10;&#10;Description automatically generated">
            <a:extLst>
              <a:ext uri="{FF2B5EF4-FFF2-40B4-BE49-F238E27FC236}">
                <a16:creationId xmlns:a16="http://schemas.microsoft.com/office/drawing/2014/main" id="{D4406974-8290-C8DD-C9B7-278932D85073}"/>
              </a:ext>
            </a:extLst>
          </p:cNvPr>
          <p:cNvPicPr>
            <a:picLocks noChangeAspect="1"/>
          </p:cNvPicPr>
          <p:nvPr/>
        </p:nvPicPr>
        <p:blipFill>
          <a:blip r:embed="rId2"/>
          <a:stretch>
            <a:fillRect/>
          </a:stretch>
        </p:blipFill>
        <p:spPr>
          <a:xfrm>
            <a:off x="210233" y="1342580"/>
            <a:ext cx="6099480" cy="4973691"/>
          </a:xfrm>
          <a:prstGeom prst="rect">
            <a:avLst/>
          </a:prstGeom>
        </p:spPr>
      </p:pic>
      <p:sp>
        <p:nvSpPr>
          <p:cNvPr id="18" name="TextBox 17">
            <a:extLst>
              <a:ext uri="{FF2B5EF4-FFF2-40B4-BE49-F238E27FC236}">
                <a16:creationId xmlns:a16="http://schemas.microsoft.com/office/drawing/2014/main" id="{1C19E6A9-9055-F354-8E03-151E5F7B230C}"/>
              </a:ext>
            </a:extLst>
          </p:cNvPr>
          <p:cNvSpPr txBox="1"/>
          <p:nvPr/>
        </p:nvSpPr>
        <p:spPr>
          <a:xfrm>
            <a:off x="6519389" y="4419849"/>
            <a:ext cx="2534365" cy="1477328"/>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Counties such as, Kalamazoo, Kent, Macomb, Oakland, and St. Clair saw decreases in obesity rates.</a:t>
            </a:r>
          </a:p>
        </p:txBody>
      </p:sp>
      <p:sp>
        <p:nvSpPr>
          <p:cNvPr id="19" name="Arrow: Up 18">
            <a:extLst>
              <a:ext uri="{FF2B5EF4-FFF2-40B4-BE49-F238E27FC236}">
                <a16:creationId xmlns:a16="http://schemas.microsoft.com/office/drawing/2014/main" id="{07491620-F40D-9B53-F177-42E280C5CA4D}"/>
              </a:ext>
            </a:extLst>
          </p:cNvPr>
          <p:cNvSpPr/>
          <p:nvPr/>
        </p:nvSpPr>
        <p:spPr>
          <a:xfrm>
            <a:off x="5826259" y="2202580"/>
            <a:ext cx="484796" cy="9770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A71CC390-731B-70E5-CD35-C8E84A588380}"/>
              </a:ext>
            </a:extLst>
          </p:cNvPr>
          <p:cNvSpPr/>
          <p:nvPr/>
        </p:nvSpPr>
        <p:spPr>
          <a:xfrm>
            <a:off x="5827424" y="4668747"/>
            <a:ext cx="484796" cy="977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606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EC560B-8265-785D-30F7-4AF63FBA64B6}"/>
              </a:ext>
            </a:extLst>
          </p:cNvPr>
          <p:cNvSpPr>
            <a:spLocks noGrp="1"/>
          </p:cNvSpPr>
          <p:nvPr>
            <p:ph type="body" idx="1"/>
          </p:nvPr>
        </p:nvSpPr>
        <p:spPr>
          <a:xfrm>
            <a:off x="564221" y="271050"/>
            <a:ext cx="7886700" cy="918432"/>
          </a:xfrm>
          <a:solidFill>
            <a:schemeClr val="accent2">
              <a:lumMod val="20000"/>
              <a:lumOff val="80000"/>
            </a:schemeClr>
          </a:solidFill>
        </p:spPr>
        <p:txBody>
          <a:bodyPr vert="horz" lIns="91440" tIns="45720" rIns="91440" bIns="45720" rtlCol="0" anchor="t">
            <a:normAutofit/>
          </a:bodyPr>
          <a:lstStyle/>
          <a:p>
            <a:pPr algn="ctr"/>
            <a:r>
              <a:rPr lang="en-US">
                <a:cs typeface="Calibri"/>
              </a:rPr>
              <a:t>C. Using data to find values </a:t>
            </a:r>
          </a:p>
        </p:txBody>
      </p:sp>
      <p:pic>
        <p:nvPicPr>
          <p:cNvPr id="5" name="Picture 12" descr="Table&#10;&#10;Description automatically generated">
            <a:extLst>
              <a:ext uri="{FF2B5EF4-FFF2-40B4-BE49-F238E27FC236}">
                <a16:creationId xmlns:a16="http://schemas.microsoft.com/office/drawing/2014/main" id="{1A724DA5-5534-F04A-E2E9-8D32FC861C13}"/>
              </a:ext>
            </a:extLst>
          </p:cNvPr>
          <p:cNvPicPr>
            <a:picLocks noChangeAspect="1"/>
          </p:cNvPicPr>
          <p:nvPr/>
        </p:nvPicPr>
        <p:blipFill>
          <a:blip r:embed="rId2"/>
          <a:stretch>
            <a:fillRect/>
          </a:stretch>
        </p:blipFill>
        <p:spPr>
          <a:xfrm>
            <a:off x="1030005" y="1811345"/>
            <a:ext cx="2646241" cy="3552291"/>
          </a:xfrm>
          <a:prstGeom prst="rect">
            <a:avLst/>
          </a:prstGeom>
        </p:spPr>
      </p:pic>
      <p:cxnSp>
        <p:nvCxnSpPr>
          <p:cNvPr id="6" name="Straight Arrow Connector 5">
            <a:extLst>
              <a:ext uri="{FF2B5EF4-FFF2-40B4-BE49-F238E27FC236}">
                <a16:creationId xmlns:a16="http://schemas.microsoft.com/office/drawing/2014/main" id="{6E8DB541-22F4-3770-2DDF-811C0CBE997D}"/>
              </a:ext>
            </a:extLst>
          </p:cNvPr>
          <p:cNvCxnSpPr/>
          <p:nvPr/>
        </p:nvCxnSpPr>
        <p:spPr>
          <a:xfrm flipV="1">
            <a:off x="3689672" y="3110527"/>
            <a:ext cx="2018242" cy="1554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2024BF-B115-018F-D538-F6311E7DAC6B}"/>
              </a:ext>
            </a:extLst>
          </p:cNvPr>
          <p:cNvCxnSpPr/>
          <p:nvPr/>
        </p:nvCxnSpPr>
        <p:spPr>
          <a:xfrm>
            <a:off x="3679649" y="5262694"/>
            <a:ext cx="1801950" cy="220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DEB06C-489B-C568-06C6-2D0A5A188F82}"/>
              </a:ext>
            </a:extLst>
          </p:cNvPr>
          <p:cNvSpPr txBox="1"/>
          <p:nvPr/>
        </p:nvSpPr>
        <p:spPr>
          <a:xfrm>
            <a:off x="5369396" y="2792519"/>
            <a:ext cx="2303154" cy="369332"/>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Mean value = 378 </a:t>
            </a:r>
          </a:p>
        </p:txBody>
      </p:sp>
      <p:sp>
        <p:nvSpPr>
          <p:cNvPr id="9" name="TextBox 8">
            <a:extLst>
              <a:ext uri="{FF2B5EF4-FFF2-40B4-BE49-F238E27FC236}">
                <a16:creationId xmlns:a16="http://schemas.microsoft.com/office/drawing/2014/main" id="{803B5452-C4FB-DD5E-1757-4E41F9C2F42E}"/>
              </a:ext>
            </a:extLst>
          </p:cNvPr>
          <p:cNvSpPr txBox="1"/>
          <p:nvPr/>
        </p:nvSpPr>
        <p:spPr>
          <a:xfrm>
            <a:off x="5486167" y="5441417"/>
            <a:ext cx="2743200" cy="369332"/>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Standard deviation = 351</a:t>
            </a:r>
          </a:p>
        </p:txBody>
      </p:sp>
    </p:spTree>
    <p:extLst>
      <p:ext uri="{BB962C8B-B14F-4D97-AF65-F5344CB8AC3E}">
        <p14:creationId xmlns:p14="http://schemas.microsoft.com/office/powerpoint/2010/main" val="6156840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0F7E7D-4DEB-5362-AC0A-990DD2592E4A}"/>
              </a:ext>
            </a:extLst>
          </p:cNvPr>
          <p:cNvSpPr>
            <a:spLocks noGrp="1"/>
          </p:cNvSpPr>
          <p:nvPr>
            <p:ph type="body" idx="1"/>
          </p:nvPr>
        </p:nvSpPr>
        <p:spPr>
          <a:xfrm>
            <a:off x="627617" y="353092"/>
            <a:ext cx="7886700" cy="1082517"/>
          </a:xfrm>
          <a:solidFill>
            <a:schemeClr val="accent2">
              <a:lumMod val="20000"/>
              <a:lumOff val="80000"/>
            </a:schemeClr>
          </a:solidFill>
        </p:spPr>
        <p:txBody>
          <a:bodyPr vert="horz" lIns="91440" tIns="45720" rIns="91440" bIns="45720" rtlCol="0" anchor="t">
            <a:normAutofit/>
          </a:bodyPr>
          <a:lstStyle/>
          <a:p>
            <a:pPr algn="ctr"/>
            <a:r>
              <a:rPr lang="en-US">
                <a:cs typeface="Calibri"/>
              </a:rPr>
              <a:t>C. Finding Expected value and variance. </a:t>
            </a:r>
          </a:p>
        </p:txBody>
      </p:sp>
      <p:pic>
        <p:nvPicPr>
          <p:cNvPr id="5" name="Picture 5" descr="A picture containing logo&#10;&#10;Description automatically generated">
            <a:extLst>
              <a:ext uri="{FF2B5EF4-FFF2-40B4-BE49-F238E27FC236}">
                <a16:creationId xmlns:a16="http://schemas.microsoft.com/office/drawing/2014/main" id="{0C02F056-9023-6893-C676-3BFD66B1F966}"/>
              </a:ext>
            </a:extLst>
          </p:cNvPr>
          <p:cNvPicPr>
            <a:picLocks noChangeAspect="1"/>
          </p:cNvPicPr>
          <p:nvPr/>
        </p:nvPicPr>
        <p:blipFill>
          <a:blip r:embed="rId2"/>
          <a:stretch>
            <a:fillRect/>
          </a:stretch>
        </p:blipFill>
        <p:spPr>
          <a:xfrm>
            <a:off x="1112048" y="2557663"/>
            <a:ext cx="2743200" cy="1876926"/>
          </a:xfrm>
          <a:prstGeom prst="rect">
            <a:avLst/>
          </a:prstGeom>
        </p:spPr>
      </p:pic>
      <p:cxnSp>
        <p:nvCxnSpPr>
          <p:cNvPr id="6" name="Straight Arrow Connector 5">
            <a:extLst>
              <a:ext uri="{FF2B5EF4-FFF2-40B4-BE49-F238E27FC236}">
                <a16:creationId xmlns:a16="http://schemas.microsoft.com/office/drawing/2014/main" id="{3327D64C-8BD0-1EE9-9C99-00CE16CFA13F}"/>
              </a:ext>
            </a:extLst>
          </p:cNvPr>
          <p:cNvCxnSpPr/>
          <p:nvPr/>
        </p:nvCxnSpPr>
        <p:spPr>
          <a:xfrm flipV="1">
            <a:off x="4198008" y="2418061"/>
            <a:ext cx="1727365" cy="55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46FEECE-44F0-BEE3-1DE3-D923C4D615AD}"/>
              </a:ext>
            </a:extLst>
          </p:cNvPr>
          <p:cNvCxnSpPr/>
          <p:nvPr/>
        </p:nvCxnSpPr>
        <p:spPr>
          <a:xfrm>
            <a:off x="4146965" y="3951181"/>
            <a:ext cx="1637864" cy="444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B6D496-69CF-7C9E-7C3F-CB41496417A0}"/>
              </a:ext>
            </a:extLst>
          </p:cNvPr>
          <p:cNvSpPr txBox="1"/>
          <p:nvPr/>
        </p:nvSpPr>
        <p:spPr>
          <a:xfrm>
            <a:off x="1611528" y="2122429"/>
            <a:ext cx="96810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accent1"/>
                </a:solidFill>
                <a:cs typeface="Calibri"/>
              </a:rPr>
              <a:t>N = 9</a:t>
            </a:r>
          </a:p>
        </p:txBody>
      </p:sp>
      <p:sp>
        <p:nvSpPr>
          <p:cNvPr id="9" name="TextBox 8">
            <a:extLst>
              <a:ext uri="{FF2B5EF4-FFF2-40B4-BE49-F238E27FC236}">
                <a16:creationId xmlns:a16="http://schemas.microsoft.com/office/drawing/2014/main" id="{1D2378C9-5BEF-2C50-5880-B1BF3EF17DC9}"/>
              </a:ext>
            </a:extLst>
          </p:cNvPr>
          <p:cNvSpPr txBox="1"/>
          <p:nvPr/>
        </p:nvSpPr>
        <p:spPr>
          <a:xfrm>
            <a:off x="5931107" y="212359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E(To)= 9*378</a:t>
            </a:r>
          </a:p>
          <a:p>
            <a:r>
              <a:rPr lang="en-US">
                <a:cs typeface="Calibri"/>
              </a:rPr>
              <a:t>         =3402</a:t>
            </a:r>
          </a:p>
        </p:txBody>
      </p:sp>
      <p:sp>
        <p:nvSpPr>
          <p:cNvPr id="10" name="TextBox 9">
            <a:extLst>
              <a:ext uri="{FF2B5EF4-FFF2-40B4-BE49-F238E27FC236}">
                <a16:creationId xmlns:a16="http://schemas.microsoft.com/office/drawing/2014/main" id="{8853CA35-59B8-D2CF-2C11-8AC809D40BB7}"/>
              </a:ext>
            </a:extLst>
          </p:cNvPr>
          <p:cNvSpPr txBox="1"/>
          <p:nvPr/>
        </p:nvSpPr>
        <p:spPr>
          <a:xfrm>
            <a:off x="6004759" y="424830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V(To)= (351)^2(9)</a:t>
            </a:r>
            <a:endParaRPr lang="en-US">
              <a:cs typeface="Calibri" panose="020F0502020204030204"/>
            </a:endParaRPr>
          </a:p>
          <a:p>
            <a:r>
              <a:rPr lang="en-US">
                <a:cs typeface="Calibri" panose="020F0502020204030204"/>
              </a:rPr>
              <a:t>         =1108809</a:t>
            </a:r>
          </a:p>
        </p:txBody>
      </p:sp>
    </p:spTree>
    <p:extLst>
      <p:ext uri="{BB962C8B-B14F-4D97-AF65-F5344CB8AC3E}">
        <p14:creationId xmlns:p14="http://schemas.microsoft.com/office/powerpoint/2010/main" val="10704693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853EE4-4A3B-60D3-CAF2-15E276EEC472}"/>
              </a:ext>
            </a:extLst>
          </p:cNvPr>
          <p:cNvSpPr>
            <a:spLocks noGrp="1"/>
          </p:cNvSpPr>
          <p:nvPr>
            <p:ph type="body" idx="1"/>
          </p:nvPr>
        </p:nvSpPr>
        <p:spPr>
          <a:xfrm>
            <a:off x="795431" y="606678"/>
            <a:ext cx="7886700" cy="1500187"/>
          </a:xfrm>
          <a:solidFill>
            <a:schemeClr val="accent2">
              <a:lumMod val="20000"/>
              <a:lumOff val="80000"/>
            </a:schemeClr>
          </a:solidFill>
        </p:spPr>
        <p:txBody>
          <a:bodyPr vert="horz" lIns="91440" tIns="45720" rIns="91440" bIns="45720" rtlCol="0" anchor="t">
            <a:normAutofit/>
          </a:bodyPr>
          <a:lstStyle/>
          <a:p>
            <a:pPr algn="ctr"/>
            <a:r>
              <a:rPr lang="en-US">
                <a:cs typeface="Calibri"/>
              </a:rPr>
              <a:t>C. Solving probability of someone dying of lower respiratory disease using 2019 values between Wayne and Oakland county. </a:t>
            </a:r>
            <a:endParaRPr lang="en-US"/>
          </a:p>
        </p:txBody>
      </p:sp>
      <p:sp>
        <p:nvSpPr>
          <p:cNvPr id="4" name="TextBox 3">
            <a:extLst>
              <a:ext uri="{FF2B5EF4-FFF2-40B4-BE49-F238E27FC236}">
                <a16:creationId xmlns:a16="http://schemas.microsoft.com/office/drawing/2014/main" id="{9D446F64-F5AF-344A-05C9-509B87D66B05}"/>
              </a:ext>
            </a:extLst>
          </p:cNvPr>
          <p:cNvSpPr txBox="1"/>
          <p:nvPr/>
        </p:nvSpPr>
        <p:spPr>
          <a:xfrm>
            <a:off x="694479" y="3071672"/>
            <a:ext cx="7098905" cy="3693319"/>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Wayne = 1154 average deaths          </a:t>
            </a:r>
          </a:p>
          <a:p>
            <a:r>
              <a:rPr lang="en-US">
                <a:cs typeface="Calibri"/>
              </a:rPr>
              <a:t>Oakland = 585 average deaths. </a:t>
            </a:r>
          </a:p>
          <a:p>
            <a:r>
              <a:rPr lang="en-US">
                <a:cs typeface="Calibri"/>
              </a:rPr>
              <a:t>P(585≤1154) = P(585-1154÷√(</a:t>
            </a:r>
            <a:r>
              <a:rPr lang="en-US" err="1">
                <a:cs typeface="Calibri"/>
              </a:rPr>
              <a:t>VTo</a:t>
            </a:r>
            <a:r>
              <a:rPr lang="en-US">
                <a:cs typeface="Calibri"/>
              </a:rPr>
              <a:t>)≤ Z ≤ 1154-585÷√(</a:t>
            </a:r>
            <a:r>
              <a:rPr lang="en-US" err="1">
                <a:cs typeface="Calibri"/>
              </a:rPr>
              <a:t>VTo</a:t>
            </a:r>
            <a:r>
              <a:rPr lang="en-US">
                <a:cs typeface="Calibri"/>
              </a:rPr>
              <a:t>)</a:t>
            </a:r>
          </a:p>
          <a:p>
            <a:r>
              <a:rPr lang="en-US">
                <a:cs typeface="Calibri"/>
              </a:rPr>
              <a:t>                        = </a:t>
            </a:r>
            <a:r>
              <a:rPr lang="en-US">
                <a:ea typeface="+mn-lt"/>
                <a:cs typeface="+mn-lt"/>
              </a:rPr>
              <a:t>P(585-1154÷√(1108809)≤ Z ≤ 1154-585÷√(1108809)</a:t>
            </a:r>
          </a:p>
          <a:p>
            <a:r>
              <a:rPr lang="en-US">
                <a:ea typeface="+mn-lt"/>
                <a:cs typeface="+mn-lt"/>
              </a:rPr>
              <a:t>                  =Look up values on Z table before subtracting( 0.540 - (-0.540)</a:t>
            </a:r>
          </a:p>
          <a:p>
            <a:r>
              <a:rPr lang="en-US">
                <a:cs typeface="Calibri"/>
              </a:rPr>
              <a:t>                                               0.540 =  .7054 from  Z table value </a:t>
            </a:r>
          </a:p>
          <a:p>
            <a:r>
              <a:rPr lang="en-US">
                <a:cs typeface="Calibri"/>
              </a:rPr>
              <a:t>                                              - 0.540 = .2946 from Z table value </a:t>
            </a:r>
          </a:p>
          <a:p>
            <a:r>
              <a:rPr lang="en-US">
                <a:cs typeface="Calibri"/>
              </a:rPr>
              <a:t>                 = .7054-.2946</a:t>
            </a:r>
          </a:p>
          <a:p>
            <a:r>
              <a:rPr lang="en-US">
                <a:cs typeface="Calibri"/>
              </a:rPr>
              <a:t>                 =.4108 or 41.08%  </a:t>
            </a:r>
          </a:p>
          <a:p>
            <a:r>
              <a:rPr lang="en-US">
                <a:cs typeface="Calibri"/>
              </a:rPr>
              <a:t>There is a 41.08 chance that someone in 2019 will die from a lower respiratory disease during covid 19 when using Oakland and Wayne county averages. </a:t>
            </a:r>
          </a:p>
          <a:p>
            <a:endParaRPr lang="en-US">
              <a:cs typeface="Calibri"/>
            </a:endParaRPr>
          </a:p>
        </p:txBody>
      </p:sp>
      <p:sp>
        <p:nvSpPr>
          <p:cNvPr id="5" name="TextBox 4">
            <a:extLst>
              <a:ext uri="{FF2B5EF4-FFF2-40B4-BE49-F238E27FC236}">
                <a16:creationId xmlns:a16="http://schemas.microsoft.com/office/drawing/2014/main" id="{97378459-625E-0D0E-176E-080563A3ABF1}"/>
              </a:ext>
            </a:extLst>
          </p:cNvPr>
          <p:cNvSpPr txBox="1"/>
          <p:nvPr/>
        </p:nvSpPr>
        <p:spPr>
          <a:xfrm>
            <a:off x="1499543" y="2174446"/>
            <a:ext cx="57862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What is the probability that someone dies from lower respiratory disease between Oakland and Wayne county Averages in 2019? </a:t>
            </a:r>
          </a:p>
        </p:txBody>
      </p:sp>
    </p:spTree>
    <p:extLst>
      <p:ext uri="{BB962C8B-B14F-4D97-AF65-F5344CB8AC3E}">
        <p14:creationId xmlns:p14="http://schemas.microsoft.com/office/powerpoint/2010/main" val="3962978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04EFAF-1A21-5D74-E823-20DED7DFD385}"/>
              </a:ext>
            </a:extLst>
          </p:cNvPr>
          <p:cNvSpPr>
            <a:spLocks noGrp="1"/>
          </p:cNvSpPr>
          <p:nvPr>
            <p:ph type="body" idx="1"/>
          </p:nvPr>
        </p:nvSpPr>
        <p:spPr>
          <a:xfrm>
            <a:off x="750681" y="129340"/>
            <a:ext cx="7886700" cy="1500187"/>
          </a:xfrm>
          <a:solidFill>
            <a:srgbClr val="FF0000"/>
          </a:solidFill>
        </p:spPr>
        <p:txBody>
          <a:bodyPr vert="horz" lIns="91440" tIns="45720" rIns="91440" bIns="45720" rtlCol="0" anchor="t">
            <a:normAutofit/>
          </a:bodyPr>
          <a:lstStyle/>
          <a:p>
            <a:r>
              <a:rPr lang="en-US">
                <a:cs typeface="Calibri"/>
              </a:rPr>
              <a:t>Hypothesis 1: Kent county had a 55% decrease in fully vaccinated residents when compared to fully vaccinated residents with booster shots at a significant level of  0.055</a:t>
            </a:r>
            <a:endParaRPr lang="en-US"/>
          </a:p>
        </p:txBody>
      </p:sp>
      <p:sp>
        <p:nvSpPr>
          <p:cNvPr id="2" name="TextBox 1">
            <a:extLst>
              <a:ext uri="{FF2B5EF4-FFF2-40B4-BE49-F238E27FC236}">
                <a16:creationId xmlns:a16="http://schemas.microsoft.com/office/drawing/2014/main" id="{45C8BB47-BFE0-29EE-3E29-7E3BEF9281F3}"/>
              </a:ext>
            </a:extLst>
          </p:cNvPr>
          <p:cNvSpPr txBox="1"/>
          <p:nvPr/>
        </p:nvSpPr>
        <p:spPr>
          <a:xfrm>
            <a:off x="1024150" y="4778118"/>
            <a:ext cx="2743200" cy="1477328"/>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chose .55 as a significant level because anything below this would make it fail our conditional test.</a:t>
            </a:r>
            <a:endParaRPr lang="en-US">
              <a:cs typeface="Calibri"/>
            </a:endParaRPr>
          </a:p>
        </p:txBody>
      </p:sp>
      <p:sp>
        <p:nvSpPr>
          <p:cNvPr id="4" name="TextBox 3">
            <a:extLst>
              <a:ext uri="{FF2B5EF4-FFF2-40B4-BE49-F238E27FC236}">
                <a16:creationId xmlns:a16="http://schemas.microsoft.com/office/drawing/2014/main" id="{889EE420-A874-9BD0-39D5-7E65BD4B82AC}"/>
              </a:ext>
            </a:extLst>
          </p:cNvPr>
          <p:cNvSpPr txBox="1"/>
          <p:nvPr/>
        </p:nvSpPr>
        <p:spPr>
          <a:xfrm>
            <a:off x="1023893" y="2326324"/>
            <a:ext cx="3463446" cy="1754326"/>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First, we will look at 2018-2021 fully vaccinated residents and fully vaccinated resident with boosters to get the mean, standard deviation, total inputs in Kent county. </a:t>
            </a:r>
          </a:p>
        </p:txBody>
      </p:sp>
      <p:sp>
        <p:nvSpPr>
          <p:cNvPr id="5" name="TextBox 4">
            <a:extLst>
              <a:ext uri="{FF2B5EF4-FFF2-40B4-BE49-F238E27FC236}">
                <a16:creationId xmlns:a16="http://schemas.microsoft.com/office/drawing/2014/main" id="{858D308C-44BC-78C4-CBF5-F32D9C064BA6}"/>
              </a:ext>
            </a:extLst>
          </p:cNvPr>
          <p:cNvSpPr txBox="1"/>
          <p:nvPr/>
        </p:nvSpPr>
        <p:spPr>
          <a:xfrm>
            <a:off x="5633768" y="3495136"/>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Values needed: </a:t>
            </a:r>
          </a:p>
          <a:p>
            <a:r>
              <a:rPr lang="en-US">
                <a:cs typeface="Calibri"/>
              </a:rPr>
              <a:t>N=24</a:t>
            </a:r>
            <a:endParaRPr lang="en-US"/>
          </a:p>
          <a:p>
            <a:r>
              <a:rPr lang="en-US">
                <a:cs typeface="Calibri"/>
              </a:rPr>
              <a:t>Mean=86.3</a:t>
            </a:r>
          </a:p>
          <a:p>
            <a:r>
              <a:rPr lang="en-US">
                <a:cs typeface="Calibri"/>
              </a:rPr>
              <a:t>Standard deviation= 13.78</a:t>
            </a:r>
          </a:p>
          <a:p>
            <a:r>
              <a:rPr lang="en-US">
                <a:cs typeface="Calibri"/>
              </a:rPr>
              <a:t>Significant level= 0.01</a:t>
            </a:r>
          </a:p>
          <a:p>
            <a:endParaRPr lang="en-US">
              <a:cs typeface="Calibri"/>
            </a:endParaRPr>
          </a:p>
        </p:txBody>
      </p:sp>
      <p:cxnSp>
        <p:nvCxnSpPr>
          <p:cNvPr id="7" name="Straight Arrow Connector 6">
            <a:extLst>
              <a:ext uri="{FF2B5EF4-FFF2-40B4-BE49-F238E27FC236}">
                <a16:creationId xmlns:a16="http://schemas.microsoft.com/office/drawing/2014/main" id="{3D39A53C-BBF6-3F62-5C8F-60B6F560234C}"/>
              </a:ext>
            </a:extLst>
          </p:cNvPr>
          <p:cNvCxnSpPr/>
          <p:nvPr/>
        </p:nvCxnSpPr>
        <p:spPr>
          <a:xfrm>
            <a:off x="4520061" y="3215316"/>
            <a:ext cx="1047391" cy="634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7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B35F07-AA82-63F0-E43B-28E26BF2B34D}"/>
              </a:ext>
            </a:extLst>
          </p:cNvPr>
          <p:cNvSpPr>
            <a:spLocks noGrp="1"/>
          </p:cNvSpPr>
          <p:nvPr>
            <p:ph type="body" idx="1"/>
          </p:nvPr>
        </p:nvSpPr>
        <p:spPr>
          <a:xfrm>
            <a:off x="843094" y="213183"/>
            <a:ext cx="7886700" cy="560735"/>
          </a:xfrm>
          <a:solidFill>
            <a:srgbClr val="FF0000"/>
          </a:solidFill>
        </p:spPr>
        <p:txBody>
          <a:bodyPr vert="horz" lIns="91440" tIns="45720" rIns="91440" bIns="45720" rtlCol="0" anchor="t">
            <a:normAutofit/>
          </a:bodyPr>
          <a:lstStyle/>
          <a:p>
            <a:pPr algn="ctr"/>
            <a:r>
              <a:rPr lang="en-US">
                <a:cs typeface="Calibri"/>
              </a:rPr>
              <a:t>Hypothesis 1 : Conditional Testing</a:t>
            </a:r>
          </a:p>
        </p:txBody>
      </p:sp>
      <p:sp>
        <p:nvSpPr>
          <p:cNvPr id="4" name="TextBox 3">
            <a:extLst>
              <a:ext uri="{FF2B5EF4-FFF2-40B4-BE49-F238E27FC236}">
                <a16:creationId xmlns:a16="http://schemas.microsoft.com/office/drawing/2014/main" id="{48340138-3BEB-6F0D-1A47-F2DA719F6FCC}"/>
              </a:ext>
            </a:extLst>
          </p:cNvPr>
          <p:cNvSpPr txBox="1"/>
          <p:nvPr/>
        </p:nvSpPr>
        <p:spPr>
          <a:xfrm>
            <a:off x="1355617" y="992244"/>
            <a:ext cx="6735082" cy="1754326"/>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Conditional that must be met:</a:t>
            </a:r>
          </a:p>
          <a:p>
            <a:endParaRPr lang="en-US">
              <a:cs typeface="Calibri"/>
            </a:endParaRPr>
          </a:p>
          <a:p>
            <a:endParaRPr lang="en-US">
              <a:cs typeface="Calibri"/>
            </a:endParaRPr>
          </a:p>
          <a:p>
            <a:r>
              <a:rPr lang="en-US">
                <a:cs typeface="Calibri"/>
              </a:rPr>
              <a:t>          Condition 1:                                                        Condition 2: </a:t>
            </a:r>
          </a:p>
          <a:p>
            <a:r>
              <a:rPr lang="en-US">
                <a:cs typeface="Calibri"/>
              </a:rPr>
              <a:t>N*Po = 24*0.55 = 18 ≥ 10                       N(1-Po)= 24(1-0.55)= 10.8 ≥ 10</a:t>
            </a:r>
            <a:endParaRPr lang="en-US"/>
          </a:p>
          <a:p>
            <a:endParaRPr lang="en-US">
              <a:cs typeface="Calibri"/>
            </a:endParaRPr>
          </a:p>
        </p:txBody>
      </p:sp>
      <p:sp>
        <p:nvSpPr>
          <p:cNvPr id="2" name="TextBox 1">
            <a:extLst>
              <a:ext uri="{FF2B5EF4-FFF2-40B4-BE49-F238E27FC236}">
                <a16:creationId xmlns:a16="http://schemas.microsoft.com/office/drawing/2014/main" id="{F2EF5878-FC3B-D7D6-795D-7B6A14987853}"/>
              </a:ext>
            </a:extLst>
          </p:cNvPr>
          <p:cNvSpPr txBox="1"/>
          <p:nvPr/>
        </p:nvSpPr>
        <p:spPr>
          <a:xfrm>
            <a:off x="3121325" y="3193211"/>
            <a:ext cx="2743200" cy="1754326"/>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4/5 full vaccinated Residents and fully vaccinated residents with booster shot showed a decrease in booster shots from 2018-2021.</a:t>
            </a:r>
          </a:p>
        </p:txBody>
      </p:sp>
      <p:pic>
        <p:nvPicPr>
          <p:cNvPr id="8" name="Graphic 8" descr="Checkmark outline">
            <a:extLst>
              <a:ext uri="{FF2B5EF4-FFF2-40B4-BE49-F238E27FC236}">
                <a16:creationId xmlns:a16="http://schemas.microsoft.com/office/drawing/2014/main" id="{9FCA22D9-3D6F-3BF0-9EFD-5C75EBBBBF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4960" y="2691441"/>
            <a:ext cx="511834" cy="504646"/>
          </a:xfrm>
          <a:prstGeom prst="rect">
            <a:avLst/>
          </a:prstGeom>
        </p:spPr>
      </p:pic>
      <p:pic>
        <p:nvPicPr>
          <p:cNvPr id="9" name="Graphic 8" descr="Checkmark outline">
            <a:extLst>
              <a:ext uri="{FF2B5EF4-FFF2-40B4-BE49-F238E27FC236}">
                <a16:creationId xmlns:a16="http://schemas.microsoft.com/office/drawing/2014/main" id="{4257E78B-384B-94F4-64FD-0100CF8CC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2647" y="2691440"/>
            <a:ext cx="511834" cy="504646"/>
          </a:xfrm>
          <a:prstGeom prst="rect">
            <a:avLst/>
          </a:prstGeom>
        </p:spPr>
      </p:pic>
    </p:spTree>
    <p:extLst>
      <p:ext uri="{BB962C8B-B14F-4D97-AF65-F5344CB8AC3E}">
        <p14:creationId xmlns:p14="http://schemas.microsoft.com/office/powerpoint/2010/main" val="3022918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047BFF-4731-74F2-0B23-3486311B4AD9}"/>
              </a:ext>
            </a:extLst>
          </p:cNvPr>
          <p:cNvSpPr>
            <a:spLocks noGrp="1"/>
          </p:cNvSpPr>
          <p:nvPr>
            <p:ph type="body" idx="1"/>
          </p:nvPr>
        </p:nvSpPr>
        <p:spPr>
          <a:xfrm>
            <a:off x="627334" y="131400"/>
            <a:ext cx="7886700" cy="511744"/>
          </a:xfrm>
          <a:solidFill>
            <a:srgbClr val="FF0000"/>
          </a:solidFill>
        </p:spPr>
        <p:txBody>
          <a:bodyPr vert="horz" lIns="91440" tIns="45720" rIns="91440" bIns="45720" rtlCol="0" anchor="t">
            <a:normAutofit/>
          </a:bodyPr>
          <a:lstStyle/>
          <a:p>
            <a:pPr algn="ctr"/>
            <a:r>
              <a:rPr lang="en-US">
                <a:cs typeface="Calibri"/>
              </a:rPr>
              <a:t>7 step hypothesis determination </a:t>
            </a:r>
          </a:p>
        </p:txBody>
      </p:sp>
      <p:sp>
        <p:nvSpPr>
          <p:cNvPr id="6" name="TextBox 5">
            <a:extLst>
              <a:ext uri="{FF2B5EF4-FFF2-40B4-BE49-F238E27FC236}">
                <a16:creationId xmlns:a16="http://schemas.microsoft.com/office/drawing/2014/main" id="{ACB71D83-4696-FC5D-44B7-64084E999441}"/>
              </a:ext>
            </a:extLst>
          </p:cNvPr>
          <p:cNvSpPr txBox="1"/>
          <p:nvPr/>
        </p:nvSpPr>
        <p:spPr>
          <a:xfrm>
            <a:off x="2629833" y="4393745"/>
            <a:ext cx="40484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graphicFrame>
        <p:nvGraphicFramePr>
          <p:cNvPr id="2" name="Table 3">
            <a:extLst>
              <a:ext uri="{FF2B5EF4-FFF2-40B4-BE49-F238E27FC236}">
                <a16:creationId xmlns:a16="http://schemas.microsoft.com/office/drawing/2014/main" id="{A16C78C7-737D-6BC1-B90B-9F7A7D1335A8}"/>
              </a:ext>
            </a:extLst>
          </p:cNvPr>
          <p:cNvGraphicFramePr>
            <a:graphicFrameLocks noGrp="1"/>
          </p:cNvGraphicFramePr>
          <p:nvPr>
            <p:extLst>
              <p:ext uri="{D42A27DB-BD31-4B8C-83A1-F6EECF244321}">
                <p14:modId xmlns:p14="http://schemas.microsoft.com/office/powerpoint/2010/main" val="160586240"/>
              </p:ext>
            </p:extLst>
          </p:nvPr>
        </p:nvGraphicFramePr>
        <p:xfrm>
          <a:off x="751216" y="722462"/>
          <a:ext cx="7671818" cy="5657412"/>
        </p:xfrm>
        <a:graphic>
          <a:graphicData uri="http://schemas.openxmlformats.org/drawingml/2006/table">
            <a:tbl>
              <a:tblPr firstRow="1" bandRow="1">
                <a:tableStyleId>{5C22544A-7EE6-4342-B048-85BDC9FD1C3A}</a:tableStyleId>
              </a:tblPr>
              <a:tblGrid>
                <a:gridCol w="702282">
                  <a:extLst>
                    <a:ext uri="{9D8B030D-6E8A-4147-A177-3AD203B41FA5}">
                      <a16:colId xmlns:a16="http://schemas.microsoft.com/office/drawing/2014/main" val="2763532277"/>
                    </a:ext>
                  </a:extLst>
                </a:gridCol>
                <a:gridCol w="6969536">
                  <a:extLst>
                    <a:ext uri="{9D8B030D-6E8A-4147-A177-3AD203B41FA5}">
                      <a16:colId xmlns:a16="http://schemas.microsoft.com/office/drawing/2014/main" val="841416536"/>
                    </a:ext>
                  </a:extLst>
                </a:gridCol>
              </a:tblGrid>
              <a:tr h="709448">
                <a:tc>
                  <a:txBody>
                    <a:bodyPr/>
                    <a:lstStyle/>
                    <a:p>
                      <a:r>
                        <a:rPr lang="en-US"/>
                        <a:t>1</a:t>
                      </a:r>
                    </a:p>
                  </a:txBody>
                  <a:tcPr/>
                </a:tc>
                <a:tc>
                  <a:txBody>
                    <a:bodyPr/>
                    <a:lstStyle/>
                    <a:p>
                      <a:r>
                        <a:rPr lang="en-US"/>
                        <a:t>P= Decrease from Fully vaccinated to fully vaccinated + booster in Kent county from 2018-2021 </a:t>
                      </a:r>
                    </a:p>
                  </a:txBody>
                  <a:tcPr/>
                </a:tc>
                <a:extLst>
                  <a:ext uri="{0D108BD9-81ED-4DB2-BD59-A6C34878D82A}">
                    <a16:rowId xmlns:a16="http://schemas.microsoft.com/office/drawing/2014/main" val="246950977"/>
                  </a:ext>
                </a:extLst>
              </a:tr>
              <a:tr h="711211">
                <a:tc>
                  <a:txBody>
                    <a:bodyPr/>
                    <a:lstStyle/>
                    <a:p>
                      <a:r>
                        <a:rPr lang="en-US"/>
                        <a:t>2</a:t>
                      </a:r>
                    </a:p>
                  </a:txBody>
                  <a:tcPr/>
                </a:tc>
                <a:tc>
                  <a:txBody>
                    <a:bodyPr/>
                    <a:lstStyle/>
                    <a:p>
                      <a:r>
                        <a:rPr lang="en-US"/>
                        <a:t>Ho   p=0.55 or 55%</a:t>
                      </a:r>
                    </a:p>
                  </a:txBody>
                  <a:tcPr/>
                </a:tc>
                <a:extLst>
                  <a:ext uri="{0D108BD9-81ED-4DB2-BD59-A6C34878D82A}">
                    <a16:rowId xmlns:a16="http://schemas.microsoft.com/office/drawing/2014/main" val="2966728931"/>
                  </a:ext>
                </a:extLst>
              </a:tr>
              <a:tr h="711211">
                <a:tc>
                  <a:txBody>
                    <a:bodyPr/>
                    <a:lstStyle/>
                    <a:p>
                      <a:r>
                        <a:rPr lang="en-US"/>
                        <a:t>3</a:t>
                      </a:r>
                    </a:p>
                  </a:txBody>
                  <a:tcPr/>
                </a:tc>
                <a:tc>
                  <a:txBody>
                    <a:bodyPr/>
                    <a:lstStyle/>
                    <a:p>
                      <a:r>
                        <a:rPr lang="en-US"/>
                        <a:t>Ha </a:t>
                      </a:r>
                    </a:p>
                  </a:txBody>
                  <a:tcPr/>
                </a:tc>
                <a:extLst>
                  <a:ext uri="{0D108BD9-81ED-4DB2-BD59-A6C34878D82A}">
                    <a16:rowId xmlns:a16="http://schemas.microsoft.com/office/drawing/2014/main" val="174804809"/>
                  </a:ext>
                </a:extLst>
              </a:tr>
              <a:tr h="711211">
                <a:tc>
                  <a:txBody>
                    <a:bodyPr/>
                    <a:lstStyle/>
                    <a:p>
                      <a:r>
                        <a:rPr lang="en-US"/>
                        <a:t>4</a:t>
                      </a:r>
                    </a:p>
                  </a:txBody>
                  <a:tcPr/>
                </a:tc>
                <a:tc>
                  <a:txBody>
                    <a:bodyPr/>
                    <a:lstStyle/>
                    <a:p>
                      <a:r>
                        <a:rPr lang="en-US"/>
                        <a:t>Z = ^P-Po/(√Po/n)</a:t>
                      </a:r>
                    </a:p>
                  </a:txBody>
                  <a:tcPr/>
                </a:tc>
                <a:extLst>
                  <a:ext uri="{0D108BD9-81ED-4DB2-BD59-A6C34878D82A}">
                    <a16:rowId xmlns:a16="http://schemas.microsoft.com/office/drawing/2014/main" val="3842220663"/>
                  </a:ext>
                </a:extLst>
              </a:tr>
              <a:tr h="711211">
                <a:tc>
                  <a:txBody>
                    <a:bodyPr/>
                    <a:lstStyle/>
                    <a:p>
                      <a:r>
                        <a:rPr lang="en-US"/>
                        <a:t>5</a:t>
                      </a:r>
                    </a:p>
                  </a:txBody>
                  <a:tcPr/>
                </a:tc>
                <a:tc>
                  <a:txBody>
                    <a:bodyPr/>
                    <a:lstStyle/>
                    <a:p>
                      <a:r>
                        <a:rPr lang="en-US"/>
                        <a:t>N=24    ^p=4/5= 0.8  Po= 0.55</a:t>
                      </a:r>
                    </a:p>
                    <a:p>
                      <a:pPr lvl="0">
                        <a:buNone/>
                      </a:pPr>
                      <a:r>
                        <a:rPr lang="en-US"/>
                        <a:t>So, </a:t>
                      </a:r>
                    </a:p>
                    <a:p>
                      <a:pPr lvl="0">
                        <a:buNone/>
                      </a:pPr>
                      <a:r>
                        <a:rPr lang="en-US"/>
                        <a:t>Z= 0.8-0.55/(√0.5(1-0.55/30) </a:t>
                      </a:r>
                    </a:p>
                    <a:p>
                      <a:pPr lvl="0">
                        <a:buNone/>
                      </a:pPr>
                      <a:r>
                        <a:rPr lang="en-US"/>
                        <a:t>  =  2.752 </a:t>
                      </a:r>
                    </a:p>
                  </a:txBody>
                  <a:tcPr/>
                </a:tc>
                <a:extLst>
                  <a:ext uri="{0D108BD9-81ED-4DB2-BD59-A6C34878D82A}">
                    <a16:rowId xmlns:a16="http://schemas.microsoft.com/office/drawing/2014/main" val="2566507084"/>
                  </a:ext>
                </a:extLst>
              </a:tr>
              <a:tr h="711211">
                <a:tc>
                  <a:txBody>
                    <a:bodyPr/>
                    <a:lstStyle/>
                    <a:p>
                      <a:r>
                        <a:rPr lang="en-US"/>
                        <a:t>6</a:t>
                      </a:r>
                    </a:p>
                  </a:txBody>
                  <a:tcPr/>
                </a:tc>
                <a:tc>
                  <a:txBody>
                    <a:bodyPr/>
                    <a:lstStyle/>
                    <a:p>
                      <a:r>
                        <a:rPr lang="en-US"/>
                        <a:t>Look this up on Z table:</a:t>
                      </a:r>
                    </a:p>
                    <a:p>
                      <a:pPr lvl="0">
                        <a:buNone/>
                      </a:pPr>
                      <a:r>
                        <a:rPr lang="en-US"/>
                        <a:t>P value = 2.752 = .4946 or 49.46%</a:t>
                      </a:r>
                    </a:p>
                  </a:txBody>
                  <a:tcPr/>
                </a:tc>
                <a:extLst>
                  <a:ext uri="{0D108BD9-81ED-4DB2-BD59-A6C34878D82A}">
                    <a16:rowId xmlns:a16="http://schemas.microsoft.com/office/drawing/2014/main" val="3081304660"/>
                  </a:ext>
                </a:extLst>
              </a:tr>
              <a:tr h="711211">
                <a:tc>
                  <a:txBody>
                    <a:bodyPr/>
                    <a:lstStyle/>
                    <a:p>
                      <a:r>
                        <a:rPr lang="en-US"/>
                        <a:t>7</a:t>
                      </a:r>
                    </a:p>
                  </a:txBody>
                  <a:tcPr/>
                </a:tc>
                <a:tc>
                  <a:txBody>
                    <a:bodyPr/>
                    <a:lstStyle/>
                    <a:p>
                      <a:r>
                        <a:rPr lang="en-US"/>
                        <a:t>Since the P-value is .4946 &gt; 0.01 , the Ho value is not rejected. It is plausible that a decrease of 55% in vaccination rates from booster shot rates in Kent county. </a:t>
                      </a:r>
                    </a:p>
                  </a:txBody>
                  <a:tcPr/>
                </a:tc>
                <a:extLst>
                  <a:ext uri="{0D108BD9-81ED-4DB2-BD59-A6C34878D82A}">
                    <a16:rowId xmlns:a16="http://schemas.microsoft.com/office/drawing/2014/main" val="305207093"/>
                  </a:ext>
                </a:extLst>
              </a:tr>
            </a:tbl>
          </a:graphicData>
        </a:graphic>
      </p:graphicFrame>
    </p:spTree>
    <p:extLst>
      <p:ext uri="{BB962C8B-B14F-4D97-AF65-F5344CB8AC3E}">
        <p14:creationId xmlns:p14="http://schemas.microsoft.com/office/powerpoint/2010/main" val="176491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358833-DC8F-D64B-3FAF-D7DB424F1DE9}"/>
              </a:ext>
            </a:extLst>
          </p:cNvPr>
          <p:cNvSpPr>
            <a:spLocks noGrp="1"/>
          </p:cNvSpPr>
          <p:nvPr>
            <p:ph type="body" idx="1"/>
          </p:nvPr>
        </p:nvSpPr>
        <p:spPr>
          <a:xfrm>
            <a:off x="710152" y="340955"/>
            <a:ext cx="7886700" cy="1500187"/>
          </a:xfrm>
          <a:solidFill>
            <a:srgbClr val="FF0000"/>
          </a:solidFill>
        </p:spPr>
        <p:txBody>
          <a:bodyPr vert="horz" lIns="91440" tIns="45720" rIns="91440" bIns="45720" rtlCol="0" anchor="t">
            <a:normAutofit/>
          </a:bodyPr>
          <a:lstStyle/>
          <a:p>
            <a:pPr algn="ctr"/>
            <a:r>
              <a:rPr lang="en-US">
                <a:cs typeface="Calibri"/>
              </a:rPr>
              <a:t>Hypothesis 2: </a:t>
            </a:r>
            <a:r>
              <a:rPr lang="en-US">
                <a:ea typeface="+mn-lt"/>
                <a:cs typeface="+mn-lt"/>
              </a:rPr>
              <a:t>Accessibility to see physicians and mental health experts was reduced by at least 40% during in all counties in from 2018 to 2019 with a significant value of .01. </a:t>
            </a:r>
            <a:endParaRPr lang="en-US">
              <a:cs typeface="Calibri"/>
            </a:endParaRPr>
          </a:p>
        </p:txBody>
      </p:sp>
      <p:sp>
        <p:nvSpPr>
          <p:cNvPr id="7" name="TextBox 6">
            <a:extLst>
              <a:ext uri="{FF2B5EF4-FFF2-40B4-BE49-F238E27FC236}">
                <a16:creationId xmlns:a16="http://schemas.microsoft.com/office/drawing/2014/main" id="{B5034014-F0FC-B7A8-4FE3-599D1D92E23D}"/>
              </a:ext>
            </a:extLst>
          </p:cNvPr>
          <p:cNvSpPr txBox="1"/>
          <p:nvPr/>
        </p:nvSpPr>
        <p:spPr>
          <a:xfrm>
            <a:off x="2999117" y="2158041"/>
            <a:ext cx="2743200" cy="1200329"/>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will take the mean and standard deviation values in all counties from 2018 and 2019 </a:t>
            </a:r>
          </a:p>
        </p:txBody>
      </p:sp>
      <p:sp>
        <p:nvSpPr>
          <p:cNvPr id="8" name="TextBox 7">
            <a:extLst>
              <a:ext uri="{FF2B5EF4-FFF2-40B4-BE49-F238E27FC236}">
                <a16:creationId xmlns:a16="http://schemas.microsoft.com/office/drawing/2014/main" id="{C292DDDE-695C-FD02-18D6-C548320ED5B3}"/>
              </a:ext>
            </a:extLst>
          </p:cNvPr>
          <p:cNvSpPr txBox="1"/>
          <p:nvPr/>
        </p:nvSpPr>
        <p:spPr>
          <a:xfrm>
            <a:off x="971011" y="4295775"/>
            <a:ext cx="2743200" cy="1200329"/>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Values needed: </a:t>
            </a:r>
          </a:p>
          <a:p>
            <a:r>
              <a:rPr lang="en-US">
                <a:cs typeface="Calibri"/>
              </a:rPr>
              <a:t>N=36</a:t>
            </a:r>
          </a:p>
          <a:p>
            <a:r>
              <a:rPr lang="en-US">
                <a:cs typeface="Calibri"/>
              </a:rPr>
              <a:t>Mean=1093.1</a:t>
            </a:r>
          </a:p>
          <a:p>
            <a:r>
              <a:rPr lang="en-US">
                <a:cs typeface="Calibri"/>
              </a:rPr>
              <a:t>Standard deviation= 822.99</a:t>
            </a:r>
          </a:p>
        </p:txBody>
      </p:sp>
      <p:cxnSp>
        <p:nvCxnSpPr>
          <p:cNvPr id="9" name="Straight Arrow Connector 8">
            <a:extLst>
              <a:ext uri="{FF2B5EF4-FFF2-40B4-BE49-F238E27FC236}">
                <a16:creationId xmlns:a16="http://schemas.microsoft.com/office/drawing/2014/main" id="{D29E3D62-169E-EAAD-0C99-150C558DED8C}"/>
              </a:ext>
            </a:extLst>
          </p:cNvPr>
          <p:cNvCxnSpPr/>
          <p:nvPr/>
        </p:nvCxnSpPr>
        <p:spPr>
          <a:xfrm flipH="1">
            <a:off x="2371187" y="3368974"/>
            <a:ext cx="1691496" cy="90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0C08F48-0038-B781-36FA-7C7FFAF15C31}"/>
              </a:ext>
            </a:extLst>
          </p:cNvPr>
          <p:cNvCxnSpPr/>
          <p:nvPr/>
        </p:nvCxnSpPr>
        <p:spPr>
          <a:xfrm>
            <a:off x="5017878" y="3317755"/>
            <a:ext cx="1453550" cy="1194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076E23-4FFF-6665-7F8F-4CCD120C92E9}"/>
              </a:ext>
            </a:extLst>
          </p:cNvPr>
          <p:cNvSpPr txBox="1"/>
          <p:nvPr/>
        </p:nvSpPr>
        <p:spPr>
          <a:xfrm>
            <a:off x="5292306" y="4526711"/>
            <a:ext cx="2743200" cy="923330"/>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Using a significant value of .01 since it is medical related. </a:t>
            </a:r>
          </a:p>
        </p:txBody>
      </p:sp>
    </p:spTree>
    <p:extLst>
      <p:ext uri="{BB962C8B-B14F-4D97-AF65-F5344CB8AC3E}">
        <p14:creationId xmlns:p14="http://schemas.microsoft.com/office/powerpoint/2010/main" val="15958897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322E7F-E6C9-661E-F690-8F2A1FEE2E51}"/>
              </a:ext>
            </a:extLst>
          </p:cNvPr>
          <p:cNvSpPr txBox="1"/>
          <p:nvPr/>
        </p:nvSpPr>
        <p:spPr>
          <a:xfrm>
            <a:off x="482600" y="1689100"/>
            <a:ext cx="8177213" cy="4524375"/>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spcAft>
                <a:spcPts val="600"/>
              </a:spcAft>
            </a:pPr>
            <a:r>
              <a:rPr lang="en-US" sz="2800">
                <a:ea typeface="+mn-lt"/>
                <a:cs typeface="+mn-lt"/>
              </a:rPr>
              <a:t>Condition 1:</a:t>
            </a:r>
          </a:p>
          <a:p>
            <a:pPr>
              <a:spcAft>
                <a:spcPts val="600"/>
              </a:spcAft>
            </a:pPr>
            <a:r>
              <a:rPr lang="en-US" sz="2800">
                <a:ea typeface="+mn-lt"/>
                <a:cs typeface="+mn-lt"/>
              </a:rPr>
              <a:t>N*Po = 36*0.40= 14.4 ≥ 10                       </a:t>
            </a:r>
          </a:p>
          <a:p>
            <a:pPr>
              <a:spcAft>
                <a:spcPts val="600"/>
              </a:spcAft>
            </a:pPr>
            <a:endParaRPr lang="en-US" sz="2800">
              <a:ea typeface="+mn-lt"/>
              <a:cs typeface="+mn-lt"/>
            </a:endParaRPr>
          </a:p>
          <a:p>
            <a:pPr>
              <a:spcAft>
                <a:spcPts val="600"/>
              </a:spcAft>
            </a:pPr>
            <a:r>
              <a:rPr lang="en-US" sz="2800">
                <a:ea typeface="+mn-lt"/>
                <a:cs typeface="+mn-lt"/>
              </a:rPr>
              <a:t>Condition 2:</a:t>
            </a:r>
          </a:p>
          <a:p>
            <a:pPr>
              <a:spcAft>
                <a:spcPts val="600"/>
              </a:spcAft>
            </a:pPr>
            <a:r>
              <a:rPr lang="en-US" sz="2800">
                <a:ea typeface="+mn-lt"/>
                <a:cs typeface="+mn-lt"/>
              </a:rPr>
              <a:t>N(1-Po)= 36(1-0.40)= 21.6 ≥ 10</a:t>
            </a:r>
            <a:endParaRPr lang="en-US" sz="2800">
              <a:cs typeface="Calibri"/>
            </a:endParaRPr>
          </a:p>
          <a:p>
            <a:pPr>
              <a:spcAft>
                <a:spcPts val="600"/>
              </a:spcAft>
            </a:pPr>
            <a:endParaRPr lang="en-US" sz="2800">
              <a:ea typeface="+mn-lt"/>
              <a:cs typeface="+mn-lt"/>
            </a:endParaRPr>
          </a:p>
          <a:p>
            <a:pPr>
              <a:spcAft>
                <a:spcPts val="600"/>
              </a:spcAft>
            </a:pPr>
            <a:r>
              <a:rPr lang="en-US" sz="2800">
                <a:cs typeface="Calibri"/>
              </a:rPr>
              <a:t>Conditions are met, we can move on to the 7-step process. </a:t>
            </a:r>
          </a:p>
          <a:p>
            <a:pPr>
              <a:spcAft>
                <a:spcPts val="600"/>
              </a:spcAft>
            </a:pPr>
            <a:endParaRPr lang="en-US" sz="2800">
              <a:cs typeface="Calibri"/>
            </a:endParaRPr>
          </a:p>
          <a:p>
            <a:pPr>
              <a:spcAft>
                <a:spcPts val="600"/>
              </a:spcAft>
            </a:pPr>
            <a:endParaRPr lang="en-US" sz="2800">
              <a:cs typeface="Calibri"/>
            </a:endParaRPr>
          </a:p>
        </p:txBody>
      </p:sp>
      <p:sp>
        <p:nvSpPr>
          <p:cNvPr id="3" name="Text Placeholder 2">
            <a:extLst>
              <a:ext uri="{FF2B5EF4-FFF2-40B4-BE49-F238E27FC236}">
                <a16:creationId xmlns:a16="http://schemas.microsoft.com/office/drawing/2014/main" id="{2EF85CE7-A37B-A2BD-61A2-C0F858E2F8BD}"/>
              </a:ext>
            </a:extLst>
          </p:cNvPr>
          <p:cNvSpPr>
            <a:spLocks noGrp="1"/>
          </p:cNvSpPr>
          <p:nvPr>
            <p:ph type="body" idx="1"/>
          </p:nvPr>
        </p:nvSpPr>
        <p:spPr>
          <a:xfrm>
            <a:off x="482600" y="642938"/>
            <a:ext cx="8177213" cy="977900"/>
          </a:xfrm>
          <a:solidFill>
            <a:srgbClr val="FF0000"/>
          </a:solidFill>
        </p:spPr>
        <p:txBody>
          <a:bodyPr vert="horz" wrap="square" lIns="91440" tIns="45720" rIns="91440" bIns="45720" rtlCol="0" anchor="t">
            <a:normAutofit/>
          </a:bodyPr>
          <a:lstStyle/>
          <a:p>
            <a:r>
              <a:rPr lang="en-US" sz="2800">
                <a:cs typeface="Calibri"/>
              </a:rPr>
              <a:t>Hypothesis 2: Condition Testing </a:t>
            </a:r>
            <a:endParaRPr lang="en-US" sz="2800"/>
          </a:p>
        </p:txBody>
      </p:sp>
    </p:spTree>
    <p:extLst>
      <p:ext uri="{BB962C8B-B14F-4D97-AF65-F5344CB8AC3E}">
        <p14:creationId xmlns:p14="http://schemas.microsoft.com/office/powerpoint/2010/main" val="12289565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F43110-46F3-0E9E-5BCB-9B9375AF3851}"/>
              </a:ext>
            </a:extLst>
          </p:cNvPr>
          <p:cNvSpPr>
            <a:spLocks noGrp="1"/>
          </p:cNvSpPr>
          <p:nvPr>
            <p:ph type="body" idx="1"/>
          </p:nvPr>
        </p:nvSpPr>
        <p:spPr>
          <a:xfrm>
            <a:off x="688586" y="434407"/>
            <a:ext cx="7886700" cy="683223"/>
          </a:xfrm>
          <a:solidFill>
            <a:srgbClr val="FF0000"/>
          </a:solidFill>
        </p:spPr>
        <p:txBody>
          <a:bodyPr vert="horz" lIns="91440" tIns="45720" rIns="91440" bIns="45720" rtlCol="0" anchor="t">
            <a:normAutofit/>
          </a:bodyPr>
          <a:lstStyle/>
          <a:p>
            <a:r>
              <a:rPr lang="en-US">
                <a:cs typeface="Calibri"/>
              </a:rPr>
              <a:t>Hypothesis 2: The 7-step process </a:t>
            </a:r>
            <a:endParaRPr lang="en-US"/>
          </a:p>
        </p:txBody>
      </p:sp>
      <p:graphicFrame>
        <p:nvGraphicFramePr>
          <p:cNvPr id="9" name="Table 9">
            <a:extLst>
              <a:ext uri="{FF2B5EF4-FFF2-40B4-BE49-F238E27FC236}">
                <a16:creationId xmlns:a16="http://schemas.microsoft.com/office/drawing/2014/main" id="{4F61C28A-9F98-BF23-0BA3-2302B2E42118}"/>
              </a:ext>
            </a:extLst>
          </p:cNvPr>
          <p:cNvGraphicFramePr>
            <a:graphicFrameLocks noGrp="1"/>
          </p:cNvGraphicFramePr>
          <p:nvPr>
            <p:extLst>
              <p:ext uri="{D42A27DB-BD31-4B8C-83A1-F6EECF244321}">
                <p14:modId xmlns:p14="http://schemas.microsoft.com/office/powerpoint/2010/main" val="2074718370"/>
              </p:ext>
            </p:extLst>
          </p:nvPr>
        </p:nvGraphicFramePr>
        <p:xfrm>
          <a:off x="810277" y="1158657"/>
          <a:ext cx="7384527" cy="5933106"/>
        </p:xfrm>
        <a:graphic>
          <a:graphicData uri="http://schemas.openxmlformats.org/drawingml/2006/table">
            <a:tbl>
              <a:tblPr firstRow="1" bandRow="1">
                <a:tableStyleId>{5C22544A-7EE6-4342-B048-85BDC9FD1C3A}</a:tableStyleId>
              </a:tblPr>
              <a:tblGrid>
                <a:gridCol w="943869">
                  <a:extLst>
                    <a:ext uri="{9D8B030D-6E8A-4147-A177-3AD203B41FA5}">
                      <a16:colId xmlns:a16="http://schemas.microsoft.com/office/drawing/2014/main" val="2360438447"/>
                    </a:ext>
                  </a:extLst>
                </a:gridCol>
                <a:gridCol w="6440658">
                  <a:extLst>
                    <a:ext uri="{9D8B030D-6E8A-4147-A177-3AD203B41FA5}">
                      <a16:colId xmlns:a16="http://schemas.microsoft.com/office/drawing/2014/main" val="773576424"/>
                    </a:ext>
                  </a:extLst>
                </a:gridCol>
              </a:tblGrid>
              <a:tr h="842727">
                <a:tc>
                  <a:txBody>
                    <a:bodyPr/>
                    <a:lstStyle/>
                    <a:p>
                      <a:r>
                        <a:rPr lang="en-US"/>
                        <a:t>1</a:t>
                      </a:r>
                    </a:p>
                  </a:txBody>
                  <a:tcPr/>
                </a:tc>
                <a:tc>
                  <a:txBody>
                    <a:bodyPr/>
                    <a:lstStyle/>
                    <a:p>
                      <a:r>
                        <a:rPr lang="en-US"/>
                        <a:t>P= accessibility was decreased in physicians and mental health provider rate per person in the year of 2018 and 2019 in all counties. </a:t>
                      </a:r>
                    </a:p>
                  </a:txBody>
                  <a:tcPr/>
                </a:tc>
                <a:extLst>
                  <a:ext uri="{0D108BD9-81ED-4DB2-BD59-A6C34878D82A}">
                    <a16:rowId xmlns:a16="http://schemas.microsoft.com/office/drawing/2014/main" val="1789391433"/>
                  </a:ext>
                </a:extLst>
              </a:tr>
              <a:tr h="590573">
                <a:tc>
                  <a:txBody>
                    <a:bodyPr/>
                    <a:lstStyle/>
                    <a:p>
                      <a:r>
                        <a:rPr lang="en-US"/>
                        <a:t>2</a:t>
                      </a:r>
                    </a:p>
                  </a:txBody>
                  <a:tcPr/>
                </a:tc>
                <a:tc>
                  <a:txBody>
                    <a:bodyPr/>
                    <a:lstStyle/>
                    <a:p>
                      <a:pPr lvl="0" algn="l">
                        <a:lnSpc>
                          <a:spcPct val="100000"/>
                        </a:lnSpc>
                        <a:spcBef>
                          <a:spcPts val="0"/>
                        </a:spcBef>
                        <a:spcAft>
                          <a:spcPts val="0"/>
                        </a:spcAft>
                        <a:buNone/>
                      </a:pPr>
                      <a:r>
                        <a:rPr lang="en-US" sz="1800" b="0" i="0" u="none" strike="noStrike" noProof="0">
                          <a:latin typeface="Calibri"/>
                        </a:rPr>
                        <a:t>Ho   p=0.40 or 40%</a:t>
                      </a:r>
                    </a:p>
                    <a:p>
                      <a:pPr lvl="0">
                        <a:buNone/>
                      </a:pPr>
                      <a:endParaRPr lang="en-US"/>
                    </a:p>
                  </a:txBody>
                  <a:tcPr/>
                </a:tc>
                <a:extLst>
                  <a:ext uri="{0D108BD9-81ED-4DB2-BD59-A6C34878D82A}">
                    <a16:rowId xmlns:a16="http://schemas.microsoft.com/office/drawing/2014/main" val="3238201361"/>
                  </a:ext>
                </a:extLst>
              </a:tr>
              <a:tr h="497673">
                <a:tc>
                  <a:txBody>
                    <a:bodyPr/>
                    <a:lstStyle/>
                    <a:p>
                      <a:r>
                        <a:rPr lang="en-US"/>
                        <a:t>3</a:t>
                      </a:r>
                    </a:p>
                  </a:txBody>
                  <a:tcPr/>
                </a:tc>
                <a:tc>
                  <a:txBody>
                    <a:bodyPr/>
                    <a:lstStyle/>
                    <a:p>
                      <a:pPr lvl="0">
                        <a:buNone/>
                      </a:pPr>
                      <a:r>
                        <a:rPr lang="en-US" sz="1800" b="0" i="0" u="none" strike="noStrike" noProof="0">
                          <a:latin typeface="Calibri"/>
                        </a:rPr>
                        <a:t>Ha </a:t>
                      </a:r>
                      <a:endParaRPr lang="en-US"/>
                    </a:p>
                  </a:txBody>
                  <a:tcPr/>
                </a:tc>
                <a:extLst>
                  <a:ext uri="{0D108BD9-81ED-4DB2-BD59-A6C34878D82A}">
                    <a16:rowId xmlns:a16="http://schemas.microsoft.com/office/drawing/2014/main" val="3533476377"/>
                  </a:ext>
                </a:extLst>
              </a:tr>
              <a:tr h="497673">
                <a:tc>
                  <a:txBody>
                    <a:bodyPr/>
                    <a:lstStyle/>
                    <a:p>
                      <a:r>
                        <a:rPr lang="en-US"/>
                        <a:t>4</a:t>
                      </a:r>
                    </a:p>
                  </a:txBody>
                  <a:tcPr/>
                </a:tc>
                <a:tc>
                  <a:txBody>
                    <a:bodyPr/>
                    <a:lstStyle/>
                    <a:p>
                      <a:pPr lvl="0">
                        <a:buNone/>
                      </a:pPr>
                      <a:r>
                        <a:rPr lang="en-US" sz="1800" b="0" i="0" u="none" strike="noStrike" noProof="0">
                          <a:latin typeface="Calibri"/>
                        </a:rPr>
                        <a:t>Z = ^P-Po/(√Po/n)</a:t>
                      </a:r>
                      <a:endParaRPr lang="en-US"/>
                    </a:p>
                  </a:txBody>
                  <a:tcPr/>
                </a:tc>
                <a:extLst>
                  <a:ext uri="{0D108BD9-81ED-4DB2-BD59-A6C34878D82A}">
                    <a16:rowId xmlns:a16="http://schemas.microsoft.com/office/drawing/2014/main" val="301573679"/>
                  </a:ext>
                </a:extLst>
              </a:tr>
              <a:tr h="1333766">
                <a:tc>
                  <a:txBody>
                    <a:bodyPr/>
                    <a:lstStyle/>
                    <a:p>
                      <a:r>
                        <a:rPr lang="en-US"/>
                        <a:t>5</a:t>
                      </a:r>
                    </a:p>
                  </a:txBody>
                  <a:tcPr/>
                </a:tc>
                <a:tc>
                  <a:txBody>
                    <a:bodyPr/>
                    <a:lstStyle/>
                    <a:p>
                      <a:pPr lvl="0">
                        <a:buNone/>
                      </a:pPr>
                      <a:r>
                        <a:rPr lang="en-US" sz="1800" b="0" i="0" u="none" strike="noStrike" noProof="0">
                          <a:latin typeface="Calibri"/>
                        </a:rPr>
                        <a:t>N=36    ^p=3/7= .43  Po= 0.40</a:t>
                      </a:r>
                    </a:p>
                    <a:p>
                      <a:pPr lvl="0">
                        <a:buNone/>
                      </a:pPr>
                      <a:r>
                        <a:rPr lang="en-US" sz="1800" b="0" i="0" u="none" strike="noStrike" noProof="0">
                          <a:latin typeface="Calibri"/>
                        </a:rPr>
                        <a:t>So, </a:t>
                      </a:r>
                    </a:p>
                    <a:p>
                      <a:pPr lvl="0">
                        <a:buNone/>
                      </a:pPr>
                      <a:r>
                        <a:rPr lang="en-US" sz="1800" b="0" i="0" u="none" strike="noStrike" noProof="0">
                          <a:latin typeface="Calibri"/>
                        </a:rPr>
                        <a:t>Z= 0.43-0.40/(√0.4(1-0.40/36) </a:t>
                      </a:r>
                    </a:p>
                    <a:p>
                      <a:pPr lvl="0">
                        <a:buNone/>
                      </a:pPr>
                      <a:r>
                        <a:rPr lang="en-US" sz="1800" b="0" i="0" u="none" strike="noStrike" noProof="0">
                          <a:latin typeface="Calibri"/>
                        </a:rPr>
                        <a:t>  =  0.481</a:t>
                      </a:r>
                    </a:p>
                    <a:p>
                      <a:pPr lvl="0">
                        <a:buNone/>
                      </a:pPr>
                      <a:endParaRPr lang="en-US"/>
                    </a:p>
                  </a:txBody>
                  <a:tcPr/>
                </a:tc>
                <a:extLst>
                  <a:ext uri="{0D108BD9-81ED-4DB2-BD59-A6C34878D82A}">
                    <a16:rowId xmlns:a16="http://schemas.microsoft.com/office/drawing/2014/main" val="1587779579"/>
                  </a:ext>
                </a:extLst>
              </a:tr>
              <a:tr h="590573">
                <a:tc>
                  <a:txBody>
                    <a:bodyPr/>
                    <a:lstStyle/>
                    <a:p>
                      <a:r>
                        <a:rPr lang="en-US"/>
                        <a:t>6</a:t>
                      </a:r>
                    </a:p>
                  </a:txBody>
                  <a:tcPr/>
                </a:tc>
                <a:tc>
                  <a:txBody>
                    <a:bodyPr/>
                    <a:lstStyle/>
                    <a:p>
                      <a:r>
                        <a:rPr lang="en-US"/>
                        <a:t>Look up Z value in table </a:t>
                      </a:r>
                    </a:p>
                    <a:p>
                      <a:pPr lvl="0">
                        <a:buNone/>
                      </a:pPr>
                      <a:r>
                        <a:rPr lang="en-US"/>
                        <a:t>P=.1844 or 18.44%</a:t>
                      </a:r>
                    </a:p>
                  </a:txBody>
                  <a:tcPr/>
                </a:tc>
                <a:extLst>
                  <a:ext uri="{0D108BD9-81ED-4DB2-BD59-A6C34878D82A}">
                    <a16:rowId xmlns:a16="http://schemas.microsoft.com/office/drawing/2014/main" val="2678899592"/>
                  </a:ext>
                </a:extLst>
              </a:tr>
              <a:tr h="497673">
                <a:tc>
                  <a:txBody>
                    <a:bodyPr/>
                    <a:lstStyle/>
                    <a:p>
                      <a:r>
                        <a:rPr lang="en-US"/>
                        <a:t>7</a:t>
                      </a:r>
                    </a:p>
                  </a:txBody>
                  <a:tcPr/>
                </a:tc>
                <a:tc>
                  <a:txBody>
                    <a:bodyPr/>
                    <a:lstStyle/>
                    <a:p>
                      <a:r>
                        <a:rPr lang="en-US"/>
                        <a:t>Since the P value .1844 &gt; .01, the Ho is not rejected. Therefore, it is plausible that accessibility for health care providers went down in 2018 and 2019 by 40%</a:t>
                      </a:r>
                    </a:p>
                  </a:txBody>
                  <a:tcPr/>
                </a:tc>
                <a:extLst>
                  <a:ext uri="{0D108BD9-81ED-4DB2-BD59-A6C34878D82A}">
                    <a16:rowId xmlns:a16="http://schemas.microsoft.com/office/drawing/2014/main" val="3952229877"/>
                  </a:ext>
                </a:extLst>
              </a:tr>
              <a:tr h="338418">
                <a:tc>
                  <a:txBody>
                    <a:bodyPr/>
                    <a:lstStyle/>
                    <a:p>
                      <a:endParaRPr lang="en-US"/>
                    </a:p>
                  </a:txBody>
                  <a:tcPr/>
                </a:tc>
                <a:tc>
                  <a:txBody>
                    <a:bodyPr/>
                    <a:lstStyle/>
                    <a:p>
                      <a:endParaRPr lang="en-US"/>
                    </a:p>
                  </a:txBody>
                  <a:tcPr/>
                </a:tc>
                <a:extLst>
                  <a:ext uri="{0D108BD9-81ED-4DB2-BD59-A6C34878D82A}">
                    <a16:rowId xmlns:a16="http://schemas.microsoft.com/office/drawing/2014/main" val="4263529687"/>
                  </a:ext>
                </a:extLst>
              </a:tr>
            </a:tbl>
          </a:graphicData>
        </a:graphic>
      </p:graphicFrame>
    </p:spTree>
    <p:extLst>
      <p:ext uri="{BB962C8B-B14F-4D97-AF65-F5344CB8AC3E}">
        <p14:creationId xmlns:p14="http://schemas.microsoft.com/office/powerpoint/2010/main" val="36940546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30B7443F-032B-4706-A00A-634DC95DC705}"/>
              </a:ext>
            </a:extLst>
          </p:cNvPr>
          <p:cNvSpPr txBox="1">
            <a:spLocks/>
          </p:cNvSpPr>
          <p:nvPr/>
        </p:nvSpPr>
        <p:spPr>
          <a:xfrm>
            <a:off x="360771" y="2390636"/>
            <a:ext cx="8422458" cy="20767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a:latin typeface="Times New Roman" panose="02020603050405020304" pitchFamily="18" charset="0"/>
                <a:cs typeface="Times New Roman" panose="02020603050405020304" pitchFamily="18" charset="0"/>
              </a:rPr>
              <a:t>Appendix: Mohammed Al-Mohammed</a:t>
            </a:r>
            <a:br>
              <a:rPr lang="en-US" b="1">
                <a:latin typeface="Times New Roman" panose="02020603050405020304" pitchFamily="18"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76104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993965EBC448341BA436D2401EE512F" ma:contentTypeVersion="7" ma:contentTypeDescription="Create a new document." ma:contentTypeScope="" ma:versionID="f29c69b874e36762587e7ac6da8b8cb8">
  <xsd:schema xmlns:xsd="http://www.w3.org/2001/XMLSchema" xmlns:xs="http://www.w3.org/2001/XMLSchema" xmlns:p="http://schemas.microsoft.com/office/2006/metadata/properties" xmlns:ns3="176fe869-a08f-4de9-acf1-c5397dddc977" xmlns:ns4="5fc6699d-05a5-4e79-b438-8ac507d4ac80" targetNamespace="http://schemas.microsoft.com/office/2006/metadata/properties" ma:root="true" ma:fieldsID="406896d09baa46075aa6452b204bcf25" ns3:_="" ns4:_="">
    <xsd:import namespace="176fe869-a08f-4de9-acf1-c5397dddc977"/>
    <xsd:import namespace="5fc6699d-05a5-4e79-b438-8ac507d4ac8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6fe869-a08f-4de9-acf1-c5397dddc9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fc6699d-05a5-4e79-b438-8ac507d4ac8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610D88-E882-4183-8CD4-98221EAD7D78}">
  <ds:schemaRefs>
    <ds:schemaRef ds:uri="176fe869-a08f-4de9-acf1-c5397dddc977"/>
    <ds:schemaRef ds:uri="5fc6699d-05a5-4e79-b438-8ac507d4ac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BC935BB-C4EE-4CF0-AA71-B593EA0C834F}">
  <ds:schemaRefs>
    <ds:schemaRef ds:uri="176fe869-a08f-4de9-acf1-c5397dddc977"/>
    <ds:schemaRef ds:uri="5fc6699d-05a5-4e79-b438-8ac507d4ac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44EFDD0-0020-4FBC-A7BA-D71CCE558F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296</Slides>
  <Notes>1</Notes>
  <HiddenSlides>1</HiddenSlides>
  <ScaleCrop>false</ScaleCrop>
  <HeadingPairs>
    <vt:vector size="4" baseType="variant">
      <vt:variant>
        <vt:lpstr>Theme</vt:lpstr>
      </vt:variant>
      <vt:variant>
        <vt:i4>1</vt:i4>
      </vt:variant>
      <vt:variant>
        <vt:lpstr>Slide Titles</vt:lpstr>
      </vt:variant>
      <vt:variant>
        <vt:i4>296</vt:i4>
      </vt:variant>
    </vt:vector>
  </HeadingPairs>
  <TitlesOfParts>
    <vt:vector size="297" baseType="lpstr">
      <vt:lpstr>Office Theme</vt:lpstr>
      <vt:lpstr>Understanding the effects of COVID-19 on data analysis over time</vt:lpstr>
      <vt:lpstr>Overview</vt:lpstr>
      <vt:lpstr>Data</vt:lpstr>
      <vt:lpstr>PowerPoint Presentation</vt:lpstr>
      <vt:lpstr>PowerPoint Presentation</vt:lpstr>
      <vt:lpstr>Analysis</vt:lpstr>
      <vt:lpstr>Analysis</vt:lpstr>
      <vt:lpstr>PowerPoint Presentation</vt:lpstr>
      <vt:lpstr>Analysis</vt:lpstr>
      <vt:lpstr>Analysis continue: </vt:lpstr>
      <vt:lpstr>Analysis Continue Part 2: </vt:lpstr>
      <vt:lpstr>Analysis Continued Part 3:</vt:lpstr>
      <vt:lpstr>Conclusion Part 4:</vt:lpstr>
      <vt:lpstr>Analysis: </vt:lpstr>
      <vt:lpstr>Analysis: </vt:lpstr>
      <vt:lpstr>Analysis:</vt:lpstr>
      <vt:lpstr>Analysis</vt:lpstr>
      <vt:lpstr>Analysis</vt:lpstr>
      <vt:lpstr>Analysis </vt:lpstr>
      <vt:lpstr>Analysis </vt:lpstr>
      <vt:lpstr>Appendix: Nadim Younes </vt:lpstr>
      <vt:lpstr>Goals</vt:lpstr>
      <vt:lpstr>Hypothesis </vt:lpstr>
      <vt:lpstr>Hyperlinks for Data:</vt:lpstr>
      <vt:lpstr>Query 1</vt:lpstr>
      <vt:lpstr>Removing Outliers for Query 1 </vt:lpstr>
      <vt:lpstr>PART A: Did covid vaccination rates change when vaccinated staff was compared to vaccinated residents in different  Michigan counties?</vt:lpstr>
      <vt:lpstr>Fitted line Plot with no outliers </vt:lpstr>
      <vt:lpstr>Fitted line plot analysis </vt:lpstr>
      <vt:lpstr>Comparing residents to staff </vt:lpstr>
      <vt:lpstr>More comparisons </vt:lpstr>
      <vt:lpstr>More Comparisons</vt:lpstr>
      <vt:lpstr>Extra</vt:lpstr>
      <vt:lpstr>Part A: Comparing each county averages </vt:lpstr>
      <vt:lpstr>Comparing County averages </vt:lpstr>
      <vt:lpstr>Comparing Means of all county averages</vt:lpstr>
      <vt:lpstr>B. Does having a higher vaccination rate in residents translate to having a higher booster shot rate in Michigan? </vt:lpstr>
      <vt:lpstr> C. Did higher vaccination rates impact willingness to report vaccination rates by staff?  </vt:lpstr>
      <vt:lpstr>C. Let's take a deeper look </vt:lpstr>
      <vt:lpstr>Comparing county reporting rates  </vt:lpstr>
      <vt:lpstr>C. Did higher vaccination rates impact willingness to report vaccination rates by staff? </vt:lpstr>
      <vt:lpstr>Insight</vt:lpstr>
      <vt:lpstr>Q1. CONCLUSION </vt:lpstr>
      <vt:lpstr>Query 2</vt:lpstr>
      <vt:lpstr>How did ethnicity, income, and area code impact covid 19 rates and what city was impacted the most?</vt:lpstr>
      <vt:lpstr>Relationship between area  and ethnicity </vt:lpstr>
      <vt:lpstr>Showing the relationship between area code and income</vt:lpstr>
      <vt:lpstr>PowerPoint Presentation</vt:lpstr>
      <vt:lpstr>A: Analysis </vt:lpstr>
      <vt:lpstr>PowerPoint Presentation</vt:lpstr>
      <vt:lpstr>B. Finding mean and standard deviation of Wayne county</vt:lpstr>
      <vt:lpstr>Figuring out the Z value </vt:lpstr>
      <vt:lpstr>Using chart and Z-value to find the percentage desired for Wayne county</vt:lpstr>
      <vt:lpstr>C. Area code to income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Hyperlinks for Data Used:</vt:lpstr>
      <vt:lpstr>Queries - Mohammed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Hypotheses- Mohammed</vt:lpstr>
      <vt:lpstr>PowerPoint Presentation</vt:lpstr>
      <vt:lpstr>PowerPoint Presentation</vt:lpstr>
      <vt:lpstr>PowerPoint Presentation</vt:lpstr>
      <vt:lpstr>PowerPoint Presentation</vt:lpstr>
      <vt:lpstr>PowerPoint Presentation</vt:lpstr>
      <vt:lpstr>PowerPoint Presentation</vt:lpstr>
      <vt:lpstr>Appendix: Hadi Noureddine </vt:lpstr>
      <vt:lpstr>PowerPoint Presentation</vt:lpstr>
      <vt:lpstr>Goals – Hadi </vt:lpstr>
      <vt:lpstr>Hypothesis - Hadi</vt:lpstr>
      <vt:lpstr>Query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if the states temperature was high on average?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Query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Query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Ibrahim Ammar </vt:lpstr>
      <vt:lpstr>Goals - Ibrahim</vt:lpstr>
      <vt:lpstr>Goals - Ibrahim</vt:lpstr>
      <vt:lpstr>Hyperlinks to Data used Queries and Hypothesis</vt:lpstr>
      <vt:lpstr>Query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Query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Query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 Kasravi</dc:creator>
  <cp:revision>2</cp:revision>
  <dcterms:created xsi:type="dcterms:W3CDTF">2017-11-22T03:26:55Z</dcterms:created>
  <dcterms:modified xsi:type="dcterms:W3CDTF">2023-09-06T20:22:34Z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0x0101006993965EBC448341BA436D2401EE512F</vt:lpwstr>
  </property>
</Properties>
</file>